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9"/>
  </p:notesMasterIdLst>
  <p:handoutMasterIdLst>
    <p:handoutMasterId r:id="rId100"/>
  </p:handoutMasterIdLst>
  <p:sldIdLst>
    <p:sldId id="256" r:id="rId2"/>
    <p:sldId id="257" r:id="rId3"/>
    <p:sldId id="258" r:id="rId4"/>
    <p:sldId id="356" r:id="rId5"/>
    <p:sldId id="323" r:id="rId6"/>
    <p:sldId id="261" r:id="rId7"/>
    <p:sldId id="262" r:id="rId8"/>
    <p:sldId id="324" r:id="rId9"/>
    <p:sldId id="263" r:id="rId10"/>
    <p:sldId id="394" r:id="rId11"/>
    <p:sldId id="395" r:id="rId12"/>
    <p:sldId id="396" r:id="rId13"/>
    <p:sldId id="397" r:id="rId14"/>
    <p:sldId id="398" r:id="rId15"/>
    <p:sldId id="399" r:id="rId16"/>
    <p:sldId id="266" r:id="rId17"/>
    <p:sldId id="342" r:id="rId18"/>
    <p:sldId id="267" r:id="rId19"/>
    <p:sldId id="343" r:id="rId20"/>
    <p:sldId id="344" r:id="rId21"/>
    <p:sldId id="326" r:id="rId22"/>
    <p:sldId id="347" r:id="rId23"/>
    <p:sldId id="345" r:id="rId24"/>
    <p:sldId id="348" r:id="rId25"/>
    <p:sldId id="415" r:id="rId26"/>
    <p:sldId id="416" r:id="rId27"/>
    <p:sldId id="417" r:id="rId28"/>
    <p:sldId id="422" r:id="rId29"/>
    <p:sldId id="418" r:id="rId30"/>
    <p:sldId id="419" r:id="rId31"/>
    <p:sldId id="420" r:id="rId32"/>
    <p:sldId id="421" r:id="rId33"/>
    <p:sldId id="355" r:id="rId34"/>
    <p:sldId id="346" r:id="rId35"/>
    <p:sldId id="328" r:id="rId36"/>
    <p:sldId id="329" r:id="rId37"/>
    <p:sldId id="330" r:id="rId38"/>
    <p:sldId id="368" r:id="rId39"/>
    <p:sldId id="331" r:id="rId40"/>
    <p:sldId id="332" r:id="rId41"/>
    <p:sldId id="400" r:id="rId42"/>
    <p:sldId id="401" r:id="rId43"/>
    <p:sldId id="370" r:id="rId44"/>
    <p:sldId id="383" r:id="rId45"/>
    <p:sldId id="413" r:id="rId46"/>
    <p:sldId id="414" r:id="rId47"/>
    <p:sldId id="385" r:id="rId48"/>
    <p:sldId id="349" r:id="rId49"/>
    <p:sldId id="357" r:id="rId50"/>
    <p:sldId id="361" r:id="rId51"/>
    <p:sldId id="362" r:id="rId52"/>
    <p:sldId id="363" r:id="rId53"/>
    <p:sldId id="364" r:id="rId54"/>
    <p:sldId id="358" r:id="rId55"/>
    <p:sldId id="365" r:id="rId56"/>
    <p:sldId id="366" r:id="rId57"/>
    <p:sldId id="367" r:id="rId58"/>
    <p:sldId id="350" r:id="rId59"/>
    <p:sldId id="371" r:id="rId60"/>
    <p:sldId id="372" r:id="rId61"/>
    <p:sldId id="373" r:id="rId62"/>
    <p:sldId id="374" r:id="rId63"/>
    <p:sldId id="375" r:id="rId64"/>
    <p:sldId id="378" r:id="rId65"/>
    <p:sldId id="377" r:id="rId66"/>
    <p:sldId id="379" r:id="rId67"/>
    <p:sldId id="376" r:id="rId68"/>
    <p:sldId id="380" r:id="rId69"/>
    <p:sldId id="381" r:id="rId70"/>
    <p:sldId id="386" r:id="rId71"/>
    <p:sldId id="388" r:id="rId72"/>
    <p:sldId id="387" r:id="rId73"/>
    <p:sldId id="389" r:id="rId74"/>
    <p:sldId id="392" r:id="rId75"/>
    <p:sldId id="391" r:id="rId76"/>
    <p:sldId id="390" r:id="rId77"/>
    <p:sldId id="393" r:id="rId78"/>
    <p:sldId id="351" r:id="rId79"/>
    <p:sldId id="403" r:id="rId80"/>
    <p:sldId id="402" r:id="rId81"/>
    <p:sldId id="404" r:id="rId82"/>
    <p:sldId id="352" r:id="rId83"/>
    <p:sldId id="405" r:id="rId84"/>
    <p:sldId id="353" r:id="rId85"/>
    <p:sldId id="406" r:id="rId86"/>
    <p:sldId id="407" r:id="rId87"/>
    <p:sldId id="408" r:id="rId88"/>
    <p:sldId id="409" r:id="rId89"/>
    <p:sldId id="410" r:id="rId90"/>
    <p:sldId id="411" r:id="rId91"/>
    <p:sldId id="412" r:id="rId92"/>
    <p:sldId id="423" r:id="rId93"/>
    <p:sldId id="424" r:id="rId94"/>
    <p:sldId id="425" r:id="rId95"/>
    <p:sldId id="354" r:id="rId96"/>
    <p:sldId id="322" r:id="rId97"/>
    <p:sldId id="426" r:id="rId98"/>
  </p:sldIdLst>
  <p:sldSz cx="6858000" cy="9906000" type="A4"/>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60"/>
  </p:normalViewPr>
  <p:slideViewPr>
    <p:cSldViewPr>
      <p:cViewPr varScale="1">
        <p:scale>
          <a:sx n="53" d="100"/>
          <a:sy n="53" d="100"/>
        </p:scale>
        <p:origin x="2112" y="66"/>
      </p:cViewPr>
      <p:guideLst>
        <p:guide orient="horz" pos="312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Sheet1!$F$19</c:f>
              <c:strCache>
                <c:ptCount val="1"/>
                <c:pt idx="0">
                  <c:v>تعداد</c:v>
                </c:pt>
              </c:strCache>
            </c:strRef>
          </c:tx>
          <c:dPt>
            <c:idx val="0"/>
            <c:bubble3D val="0"/>
            <c:spPr>
              <a:solidFill>
                <a:schemeClr val="bg1">
                  <a:lumMod val="75000"/>
                </a:schemeClr>
              </a:solidFill>
            </c:spPr>
            <c:extLst xmlns:c16r2="http://schemas.microsoft.com/office/drawing/2015/06/chart">
              <c:ext xmlns:c16="http://schemas.microsoft.com/office/drawing/2014/chart" uri="{C3380CC4-5D6E-409C-BE32-E72D297353CC}">
                <c16:uniqueId val="{00000000-8FCC-43D4-894C-AC180718CFE0}"/>
              </c:ext>
            </c:extLst>
          </c:dPt>
          <c:dPt>
            <c:idx val="4"/>
            <c:bubble3D val="0"/>
            <c:spPr>
              <a:solidFill>
                <a:schemeClr val="accent2">
                  <a:lumMod val="60000"/>
                  <a:lumOff val="40000"/>
                </a:schemeClr>
              </a:solidFill>
            </c:spPr>
            <c:extLst xmlns:c16r2="http://schemas.microsoft.com/office/drawing/2015/06/chart">
              <c:ext xmlns:c16="http://schemas.microsoft.com/office/drawing/2014/chart" uri="{C3380CC4-5D6E-409C-BE32-E72D297353CC}">
                <c16:uniqueId val="{00000001-8FCC-43D4-894C-AC180718CFE0}"/>
              </c:ext>
            </c:extLst>
          </c:dPt>
          <c:dPt>
            <c:idx val="5"/>
            <c:bubble3D val="0"/>
            <c:spPr>
              <a:solidFill>
                <a:schemeClr val="bg2">
                  <a:lumMod val="50000"/>
                </a:schemeClr>
              </a:solidFill>
            </c:spPr>
            <c:extLst xmlns:c16r2="http://schemas.microsoft.com/office/drawing/2015/06/chart">
              <c:ext xmlns:c16="http://schemas.microsoft.com/office/drawing/2014/chart" uri="{C3380CC4-5D6E-409C-BE32-E72D297353CC}">
                <c16:uniqueId val="{00000002-8FCC-43D4-894C-AC180718CFE0}"/>
              </c:ext>
            </c:extLst>
          </c:dPt>
          <c:dLbls>
            <c:spPr>
              <a:noFill/>
              <a:ln>
                <a:noFill/>
              </a:ln>
              <a:effectLst/>
            </c:spPr>
            <c:txPr>
              <a:bodyPr/>
              <a:lstStyle/>
              <a:p>
                <a:pPr>
                  <a:defRPr lang="fa-IR"/>
                </a:pPr>
                <a:endParaRPr lang="fa-IR"/>
              </a:p>
            </c:txPr>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Sheet1!$E$20:$E$25</c:f>
              <c:strCache>
                <c:ptCount val="6"/>
                <c:pt idx="0">
                  <c:v>اداری</c:v>
                </c:pt>
                <c:pt idx="1">
                  <c:v>تجاری</c:v>
                </c:pt>
                <c:pt idx="2">
                  <c:v>سبز</c:v>
                </c:pt>
                <c:pt idx="3">
                  <c:v>فرهنگی</c:v>
                </c:pt>
                <c:pt idx="4">
                  <c:v>خدمات مالی</c:v>
                </c:pt>
                <c:pt idx="5">
                  <c:v>تاسیسات شهری</c:v>
                </c:pt>
              </c:strCache>
            </c:strRef>
          </c:cat>
          <c:val>
            <c:numRef>
              <c:f>Sheet1!$F$20:$F$25</c:f>
              <c:numCache>
                <c:formatCode>General</c:formatCode>
                <c:ptCount val="6"/>
                <c:pt idx="0">
                  <c:v>2</c:v>
                </c:pt>
                <c:pt idx="1">
                  <c:v>13</c:v>
                </c:pt>
                <c:pt idx="2">
                  <c:v>1</c:v>
                </c:pt>
                <c:pt idx="3">
                  <c:v>1</c:v>
                </c:pt>
                <c:pt idx="4">
                  <c:v>1</c:v>
                </c:pt>
                <c:pt idx="5">
                  <c:v>1</c:v>
                </c:pt>
              </c:numCache>
            </c:numRef>
          </c:val>
          <c:extLst xmlns:c16r2="http://schemas.microsoft.com/office/drawing/2015/06/chart">
            <c:ext xmlns:c16="http://schemas.microsoft.com/office/drawing/2014/chart" uri="{C3380CC4-5D6E-409C-BE32-E72D297353CC}">
              <c16:uniqueId val="{00000003-8FCC-43D4-894C-AC180718CFE0}"/>
            </c:ext>
          </c:extLst>
        </c:ser>
        <c:dLbls>
          <c:showLegendKey val="0"/>
          <c:showVal val="0"/>
          <c:showCatName val="0"/>
          <c:showSerName val="0"/>
          <c:showPercent val="1"/>
          <c:showBubbleSize val="0"/>
          <c:showLeaderLines val="0"/>
        </c:dLbls>
        <c:firstSliceAng val="0"/>
      </c:pieChart>
    </c:plotArea>
    <c:legend>
      <c:legendPos val="r"/>
      <c:layout>
        <c:manualLayout>
          <c:xMode val="edge"/>
          <c:yMode val="edge"/>
          <c:x val="0.63747375328084155"/>
          <c:y val="0.30715842811315258"/>
          <c:w val="0.18752624671916077"/>
          <c:h val="0.50230314960629707"/>
        </c:manualLayout>
      </c:layout>
      <c:overlay val="0"/>
      <c:txPr>
        <a:bodyPr/>
        <a:lstStyle/>
        <a:p>
          <a:pPr>
            <a:defRPr lang="fa-IR"/>
          </a:pPr>
          <a:endParaRPr lang="fa-IR"/>
        </a:p>
      </c:txPr>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Sheet1!$I$3</c:f>
              <c:strCache>
                <c:ptCount val="1"/>
                <c:pt idx="0">
                  <c:v>درصد</c:v>
                </c:pt>
              </c:strCache>
            </c:strRef>
          </c:tx>
          <c:dLbls>
            <c:spPr>
              <a:noFill/>
              <a:ln>
                <a:noFill/>
              </a:ln>
              <a:effectLst/>
            </c:spPr>
            <c:txPr>
              <a:bodyPr/>
              <a:lstStyle/>
              <a:p>
                <a:pPr>
                  <a:defRPr lang="fa-IR"/>
                </a:pPr>
                <a:endParaRPr lang="fa-IR"/>
              </a:p>
            </c:txPr>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numRef>
              <c:f>Sheet1!$H$4:$H$9</c:f>
              <c:numCache>
                <c:formatCode>General</c:formatCode>
                <c:ptCount val="6"/>
                <c:pt idx="0">
                  <c:v>0</c:v>
                </c:pt>
                <c:pt idx="1">
                  <c:v>1</c:v>
                </c:pt>
                <c:pt idx="2">
                  <c:v>2</c:v>
                </c:pt>
                <c:pt idx="3">
                  <c:v>3</c:v>
                </c:pt>
                <c:pt idx="4">
                  <c:v>4</c:v>
                </c:pt>
                <c:pt idx="5">
                  <c:v>13</c:v>
                </c:pt>
              </c:numCache>
            </c:numRef>
          </c:cat>
          <c:val>
            <c:numRef>
              <c:f>Sheet1!$I$4:$I$9</c:f>
              <c:numCache>
                <c:formatCode>General</c:formatCode>
                <c:ptCount val="6"/>
                <c:pt idx="0">
                  <c:v>5.2</c:v>
                </c:pt>
                <c:pt idx="1">
                  <c:v>10.5</c:v>
                </c:pt>
                <c:pt idx="2">
                  <c:v>15.7</c:v>
                </c:pt>
                <c:pt idx="3">
                  <c:v>36.800000000000004</c:v>
                </c:pt>
                <c:pt idx="4">
                  <c:v>26.3</c:v>
                </c:pt>
                <c:pt idx="5">
                  <c:v>5.2</c:v>
                </c:pt>
              </c:numCache>
            </c:numRef>
          </c:val>
          <c:extLst xmlns:c16r2="http://schemas.microsoft.com/office/drawing/2015/06/chart">
            <c:ext xmlns:c16="http://schemas.microsoft.com/office/drawing/2014/chart" uri="{C3380CC4-5D6E-409C-BE32-E72D297353CC}">
              <c16:uniqueId val="{00000000-1417-4349-BC45-0FF554C7877C}"/>
            </c:ext>
          </c:extLst>
        </c:ser>
        <c:dLbls>
          <c:showLegendKey val="0"/>
          <c:showVal val="0"/>
          <c:showCatName val="0"/>
          <c:showSerName val="0"/>
          <c:showPercent val="1"/>
          <c:showBubbleSize val="0"/>
          <c:showLeaderLines val="0"/>
        </c:dLbls>
        <c:firstSliceAng val="0"/>
      </c:pieChart>
    </c:plotArea>
    <c:legend>
      <c:legendPos val="r"/>
      <c:layout>
        <c:manualLayout>
          <c:xMode val="edge"/>
          <c:yMode val="edge"/>
          <c:x val="0.7274319772528437"/>
          <c:y val="0.24697324292796807"/>
          <c:w val="7.5345800524934378E-2"/>
          <c:h val="0.50230314960629685"/>
        </c:manualLayout>
      </c:layout>
      <c:overlay val="0"/>
      <c:txPr>
        <a:bodyPr/>
        <a:lstStyle/>
        <a:p>
          <a:pPr>
            <a:defRPr lang="fa-IR"/>
          </a:pPr>
          <a:endParaRPr lang="fa-IR"/>
        </a:p>
      </c:txPr>
    </c:legend>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E280E6-40D3-4AD7-B5DD-B68F81952C6C}" type="doc">
      <dgm:prSet loTypeId="urn:microsoft.com/office/officeart/2005/8/layout/vList2" loCatId="list" qsTypeId="urn:microsoft.com/office/officeart/2005/8/quickstyle/simple1" qsCatId="simple" csTypeId="urn:microsoft.com/office/officeart/2005/8/colors/accent1_2" csCatId="accent1" phldr="1"/>
      <dgm:spPr/>
      <dgm:t>
        <a:bodyPr/>
        <a:lstStyle/>
        <a:p>
          <a:pPr rtl="1"/>
          <a:endParaRPr lang="fa-IR"/>
        </a:p>
      </dgm:t>
    </dgm:pt>
    <dgm:pt modelId="{C8903436-FD74-4E30-B7EC-7B2A26C95A92}">
      <dgm:prSet phldrT="[Text]" custT="1"/>
      <dgm:spPr>
        <a:solidFill>
          <a:srgbClr val="002060"/>
        </a:solidFill>
      </dgm:spPr>
      <dgm:t>
        <a:bodyPr/>
        <a:lstStyle/>
        <a:p>
          <a:pPr rtl="1"/>
          <a:r>
            <a:rPr lang="fa-IR" sz="1600" b="1" dirty="0">
              <a:cs typeface="B Nazanin" pitchFamily="2" charset="-78"/>
            </a:rPr>
            <a:t>قوت های موجود در آلترناتیو 1</a:t>
          </a:r>
        </a:p>
      </dgm:t>
    </dgm:pt>
    <dgm:pt modelId="{13889B7F-71A3-4882-9C3F-E0BCBA58E69E}" type="parTrans" cxnId="{DF79C57B-57B3-4BC7-BBA1-1BE318C1211F}">
      <dgm:prSet/>
      <dgm:spPr/>
      <dgm:t>
        <a:bodyPr/>
        <a:lstStyle/>
        <a:p>
          <a:pPr rtl="1"/>
          <a:endParaRPr lang="fa-IR"/>
        </a:p>
      </dgm:t>
    </dgm:pt>
    <dgm:pt modelId="{5338D6D0-D20A-4AD9-9349-4EEDFA3F4A97}" type="sibTrans" cxnId="{DF79C57B-57B3-4BC7-BBA1-1BE318C1211F}">
      <dgm:prSet/>
      <dgm:spPr/>
      <dgm:t>
        <a:bodyPr/>
        <a:lstStyle/>
        <a:p>
          <a:pPr rtl="1"/>
          <a:endParaRPr lang="fa-IR"/>
        </a:p>
      </dgm:t>
    </dgm:pt>
    <dgm:pt modelId="{96A79A31-6206-466D-B29E-C972D2EFE46D}">
      <dgm:prSet phldrT="[Text]" custT="1">
        <dgm:style>
          <a:lnRef idx="2">
            <a:schemeClr val="accent1"/>
          </a:lnRef>
          <a:fillRef idx="1">
            <a:schemeClr val="lt1"/>
          </a:fillRef>
          <a:effectRef idx="0">
            <a:schemeClr val="accent1"/>
          </a:effectRef>
          <a:fontRef idx="minor">
            <a:schemeClr val="dk1"/>
          </a:fontRef>
        </dgm:style>
      </dgm:prSet>
      <dgm:spPr/>
      <dgm:t>
        <a:bodyPr anchor="ctr"/>
        <a:lstStyle/>
        <a:p>
          <a:pPr algn="just" rtl="1">
            <a:lnSpc>
              <a:spcPct val="100000"/>
            </a:lnSpc>
          </a:pPr>
          <a:r>
            <a:rPr lang="fa-IR" sz="1400" dirty="0">
              <a:effectLst>
                <a:outerShdw blurRad="38100" dist="38100" dir="2700000" algn="tl">
                  <a:srgbClr val="000000">
                    <a:alpha val="43137"/>
                  </a:srgbClr>
                </a:outerShdw>
              </a:effectLst>
              <a:cs typeface="B Nazanin" pitchFamily="2" charset="-78"/>
            </a:rPr>
            <a:t>دید مطلوب به فضای سبز</a:t>
          </a:r>
        </a:p>
      </dgm:t>
    </dgm:pt>
    <dgm:pt modelId="{2A190BF2-0C68-4FA3-B1BF-9A581D5965D9}" type="parTrans" cxnId="{18EC92AF-AC77-4C06-9611-7291670FDDE1}">
      <dgm:prSet/>
      <dgm:spPr/>
      <dgm:t>
        <a:bodyPr/>
        <a:lstStyle/>
        <a:p>
          <a:pPr rtl="1"/>
          <a:endParaRPr lang="fa-IR"/>
        </a:p>
      </dgm:t>
    </dgm:pt>
    <dgm:pt modelId="{BC387070-93C6-425B-BB2C-EB67861555AB}" type="sibTrans" cxnId="{18EC92AF-AC77-4C06-9611-7291670FDDE1}">
      <dgm:prSet/>
      <dgm:spPr/>
      <dgm:t>
        <a:bodyPr/>
        <a:lstStyle/>
        <a:p>
          <a:pPr rtl="1"/>
          <a:endParaRPr lang="fa-IR"/>
        </a:p>
      </dgm:t>
    </dgm:pt>
    <dgm:pt modelId="{788C0445-2191-4025-8A89-86433DC6DE66}">
      <dgm:prSet phldrT="[Text]" custT="1"/>
      <dgm:spPr>
        <a:solidFill>
          <a:srgbClr val="C00000"/>
        </a:solidFill>
      </dgm:spPr>
      <dgm:t>
        <a:bodyPr/>
        <a:lstStyle/>
        <a:p>
          <a:pPr rtl="1"/>
          <a:r>
            <a:rPr lang="fa-IR" sz="1600" b="1" dirty="0">
              <a:solidFill>
                <a:schemeClr val="bg1"/>
              </a:solidFill>
              <a:cs typeface="B Nazanin" pitchFamily="2" charset="-78"/>
            </a:rPr>
            <a:t>ضعف های موجود در آلترناتیو 1</a:t>
          </a:r>
        </a:p>
      </dgm:t>
    </dgm:pt>
    <dgm:pt modelId="{DDF8C283-2542-48F6-B63C-E7E9D122D22B}" type="parTrans" cxnId="{36B3BC28-7E55-4CDE-B70D-5ED891ED9C11}">
      <dgm:prSet/>
      <dgm:spPr/>
      <dgm:t>
        <a:bodyPr/>
        <a:lstStyle/>
        <a:p>
          <a:pPr rtl="1"/>
          <a:endParaRPr lang="fa-IR"/>
        </a:p>
      </dgm:t>
    </dgm:pt>
    <dgm:pt modelId="{F9A5F9EB-5B54-453A-9134-D367AA5D5E43}" type="sibTrans" cxnId="{36B3BC28-7E55-4CDE-B70D-5ED891ED9C11}">
      <dgm:prSet/>
      <dgm:spPr/>
      <dgm:t>
        <a:bodyPr/>
        <a:lstStyle/>
        <a:p>
          <a:pPr rtl="1"/>
          <a:endParaRPr lang="fa-IR"/>
        </a:p>
      </dgm:t>
    </dgm:pt>
    <dgm:pt modelId="{87ED893B-4968-4530-8409-AB052F07BC40}">
      <dgm:prSet phldrT="[Text]" custT="1">
        <dgm:style>
          <a:lnRef idx="2">
            <a:schemeClr val="accent1"/>
          </a:lnRef>
          <a:fillRef idx="1">
            <a:schemeClr val="lt1"/>
          </a:fillRef>
          <a:effectRef idx="0">
            <a:schemeClr val="accent1"/>
          </a:effectRef>
          <a:fontRef idx="minor">
            <a:schemeClr val="dk1"/>
          </a:fontRef>
        </dgm:style>
      </dgm:prSet>
      <dgm:spPr/>
      <dgm:t>
        <a:bodyPr anchor="ctr"/>
        <a:lstStyle/>
        <a:p>
          <a:pPr algn="just" rtl="1">
            <a:lnSpc>
              <a:spcPct val="100000"/>
            </a:lnSpc>
          </a:pPr>
          <a:r>
            <a:rPr lang="fa-IR" sz="1400" dirty="0">
              <a:effectLst>
                <a:outerShdw blurRad="38100" dist="38100" dir="2700000" algn="tl">
                  <a:srgbClr val="000000">
                    <a:alpha val="43137"/>
                  </a:srgbClr>
                </a:outerShdw>
              </a:effectLst>
              <a:cs typeface="B Nazanin" pitchFamily="2" charset="-78"/>
            </a:rPr>
            <a:t>رعایت مقیاس انسانی</a:t>
          </a:r>
        </a:p>
      </dgm:t>
    </dgm:pt>
    <dgm:pt modelId="{A7209EBC-9D7A-49F1-ACDE-B814DC66EA74}" type="parTrans" cxnId="{849AEC63-43C7-47B4-9314-200B04967BB5}">
      <dgm:prSet/>
      <dgm:spPr/>
      <dgm:t>
        <a:bodyPr/>
        <a:lstStyle/>
        <a:p>
          <a:pPr rtl="1"/>
          <a:endParaRPr lang="fa-IR"/>
        </a:p>
      </dgm:t>
    </dgm:pt>
    <dgm:pt modelId="{73AB49F2-2FC6-4A11-8E1F-89F568085A0F}" type="sibTrans" cxnId="{849AEC63-43C7-47B4-9314-200B04967BB5}">
      <dgm:prSet/>
      <dgm:spPr/>
      <dgm:t>
        <a:bodyPr/>
        <a:lstStyle/>
        <a:p>
          <a:pPr rtl="1"/>
          <a:endParaRPr lang="fa-IR"/>
        </a:p>
      </dgm:t>
    </dgm:pt>
    <dgm:pt modelId="{4F56CCBF-4743-48AD-94ED-E3F6F5053469}">
      <dgm:prSet phldrT="[Text]" custT="1">
        <dgm:style>
          <a:lnRef idx="2">
            <a:schemeClr val="accent1"/>
          </a:lnRef>
          <a:fillRef idx="1">
            <a:schemeClr val="lt1"/>
          </a:fillRef>
          <a:effectRef idx="0">
            <a:schemeClr val="accent1"/>
          </a:effectRef>
          <a:fontRef idx="minor">
            <a:schemeClr val="dk1"/>
          </a:fontRef>
        </dgm:style>
      </dgm:prSet>
      <dgm:spPr/>
      <dgm:t>
        <a:bodyPr anchor="ctr"/>
        <a:lstStyle/>
        <a:p>
          <a:pPr algn="just" rtl="1">
            <a:lnSpc>
              <a:spcPct val="100000"/>
            </a:lnSpc>
          </a:pPr>
          <a:r>
            <a:rPr lang="fa-IR" sz="1400" dirty="0">
              <a:effectLst>
                <a:outerShdw blurRad="38100" dist="38100" dir="2700000" algn="tl">
                  <a:srgbClr val="000000">
                    <a:alpha val="43137"/>
                  </a:srgbClr>
                </a:outerShdw>
              </a:effectLst>
              <a:cs typeface="B Nazanin" pitchFamily="2" charset="-78"/>
            </a:rPr>
            <a:t>وجود پیوستگی در </a:t>
          </a:r>
          <a:r>
            <a:rPr lang="fa-IR" sz="1400" dirty="0" err="1">
              <a:effectLst>
                <a:outerShdw blurRad="38100" dist="38100" dir="2700000" algn="tl">
                  <a:srgbClr val="000000">
                    <a:alpha val="43137"/>
                  </a:srgbClr>
                </a:outerShdw>
              </a:effectLst>
              <a:cs typeface="B Nazanin" pitchFamily="2" charset="-78"/>
            </a:rPr>
            <a:t>جداره</a:t>
          </a:r>
          <a:endParaRPr lang="fa-IR" sz="1400" dirty="0">
            <a:effectLst>
              <a:outerShdw blurRad="38100" dist="38100" dir="2700000" algn="tl">
                <a:srgbClr val="000000">
                  <a:alpha val="43137"/>
                </a:srgbClr>
              </a:outerShdw>
            </a:effectLst>
            <a:cs typeface="B Nazanin" pitchFamily="2" charset="-78"/>
          </a:endParaRPr>
        </a:p>
      </dgm:t>
    </dgm:pt>
    <dgm:pt modelId="{F44445A5-20C5-4664-B1F9-D531E61CC8F8}" type="parTrans" cxnId="{061B1CE6-85C6-4EE3-B1A6-87C12C79818C}">
      <dgm:prSet/>
      <dgm:spPr/>
      <dgm:t>
        <a:bodyPr/>
        <a:lstStyle/>
        <a:p>
          <a:pPr rtl="1"/>
          <a:endParaRPr lang="fa-IR"/>
        </a:p>
      </dgm:t>
    </dgm:pt>
    <dgm:pt modelId="{AE56ADC0-625F-42E9-93BB-D23A7B2BC091}" type="sibTrans" cxnId="{061B1CE6-85C6-4EE3-B1A6-87C12C79818C}">
      <dgm:prSet/>
      <dgm:spPr/>
      <dgm:t>
        <a:bodyPr/>
        <a:lstStyle/>
        <a:p>
          <a:pPr rtl="1"/>
          <a:endParaRPr lang="fa-IR"/>
        </a:p>
      </dgm:t>
    </dgm:pt>
    <dgm:pt modelId="{9FFAFEC8-CCCF-4283-BA0E-34E2113903B5}">
      <dgm:prSet phldrT="[Text]" custT="1">
        <dgm:style>
          <a:lnRef idx="2">
            <a:schemeClr val="accent1"/>
          </a:lnRef>
          <a:fillRef idx="1">
            <a:schemeClr val="lt1"/>
          </a:fillRef>
          <a:effectRef idx="0">
            <a:schemeClr val="accent1"/>
          </a:effectRef>
          <a:fontRef idx="minor">
            <a:schemeClr val="dk1"/>
          </a:fontRef>
        </dgm:style>
      </dgm:prSet>
      <dgm:spPr/>
      <dgm:t>
        <a:bodyPr anchor="ctr"/>
        <a:lstStyle/>
        <a:p>
          <a:pPr algn="just" rtl="1">
            <a:lnSpc>
              <a:spcPct val="100000"/>
            </a:lnSpc>
          </a:pPr>
          <a:r>
            <a:rPr lang="fa-IR" sz="1400" dirty="0">
              <a:effectLst>
                <a:outerShdw blurRad="38100" dist="38100" dir="2700000" algn="tl">
                  <a:srgbClr val="000000">
                    <a:alpha val="43137"/>
                  </a:srgbClr>
                </a:outerShdw>
              </a:effectLst>
              <a:cs typeface="B Nazanin" pitchFamily="2" charset="-78"/>
            </a:rPr>
            <a:t>تأکید بر عناصر شاخص تاریخی</a:t>
          </a:r>
        </a:p>
      </dgm:t>
    </dgm:pt>
    <dgm:pt modelId="{9D36BE9D-AE5A-49C8-8E3B-69B64BACCEDC}" type="parTrans" cxnId="{96388049-7AA8-4C0C-82C3-BD51766A5E09}">
      <dgm:prSet/>
      <dgm:spPr/>
      <dgm:t>
        <a:bodyPr/>
        <a:lstStyle/>
        <a:p>
          <a:pPr rtl="1"/>
          <a:endParaRPr lang="fa-IR"/>
        </a:p>
      </dgm:t>
    </dgm:pt>
    <dgm:pt modelId="{771825ED-56AE-4A66-931C-26D11D21E988}" type="sibTrans" cxnId="{96388049-7AA8-4C0C-82C3-BD51766A5E09}">
      <dgm:prSet/>
      <dgm:spPr/>
      <dgm:t>
        <a:bodyPr/>
        <a:lstStyle/>
        <a:p>
          <a:pPr rtl="1"/>
          <a:endParaRPr lang="fa-IR"/>
        </a:p>
      </dgm:t>
    </dgm:pt>
    <dgm:pt modelId="{E6DF95D5-774F-4970-961F-691E1CB60C96}" type="pres">
      <dgm:prSet presAssocID="{51E280E6-40D3-4AD7-B5DD-B68F81952C6C}" presName="linear" presStyleCnt="0">
        <dgm:presLayoutVars>
          <dgm:animLvl val="lvl"/>
          <dgm:resizeHandles val="exact"/>
        </dgm:presLayoutVars>
      </dgm:prSet>
      <dgm:spPr/>
      <dgm:t>
        <a:bodyPr/>
        <a:lstStyle/>
        <a:p>
          <a:pPr rtl="1"/>
          <a:endParaRPr lang="fa-IR"/>
        </a:p>
      </dgm:t>
    </dgm:pt>
    <dgm:pt modelId="{1E0AA680-4008-40A8-A78F-5E7EF37CD662}" type="pres">
      <dgm:prSet presAssocID="{C8903436-FD74-4E30-B7EC-7B2A26C95A92}" presName="parentText" presStyleLbl="node1" presStyleIdx="0" presStyleCnt="2" custScaleY="35066" custLinFactNeighborY="-88069">
        <dgm:presLayoutVars>
          <dgm:chMax val="0"/>
          <dgm:bulletEnabled val="1"/>
        </dgm:presLayoutVars>
      </dgm:prSet>
      <dgm:spPr/>
      <dgm:t>
        <a:bodyPr/>
        <a:lstStyle/>
        <a:p>
          <a:pPr rtl="1"/>
          <a:endParaRPr lang="fa-IR"/>
        </a:p>
      </dgm:t>
    </dgm:pt>
    <dgm:pt modelId="{66CA4D84-D594-4ABE-B43C-AEA463F775F8}" type="pres">
      <dgm:prSet presAssocID="{C8903436-FD74-4E30-B7EC-7B2A26C95A92}" presName="childText" presStyleLbl="revTx" presStyleIdx="0" presStyleCnt="1" custScaleX="98148" custLinFactNeighborY="-88823">
        <dgm:presLayoutVars>
          <dgm:bulletEnabled val="1"/>
        </dgm:presLayoutVars>
      </dgm:prSet>
      <dgm:spPr/>
      <dgm:t>
        <a:bodyPr/>
        <a:lstStyle/>
        <a:p>
          <a:pPr rtl="1"/>
          <a:endParaRPr lang="fa-IR"/>
        </a:p>
      </dgm:t>
    </dgm:pt>
    <dgm:pt modelId="{879EEFB4-FEB7-4687-BC16-F6135267866D}" type="pres">
      <dgm:prSet presAssocID="{788C0445-2191-4025-8A89-86433DC6DE66}" presName="parentText" presStyleLbl="node1" presStyleIdx="1" presStyleCnt="2" custScaleY="32618" custLinFactNeighborY="-62349">
        <dgm:presLayoutVars>
          <dgm:chMax val="0"/>
          <dgm:bulletEnabled val="1"/>
        </dgm:presLayoutVars>
      </dgm:prSet>
      <dgm:spPr/>
      <dgm:t>
        <a:bodyPr/>
        <a:lstStyle/>
        <a:p>
          <a:pPr rtl="1"/>
          <a:endParaRPr lang="fa-IR"/>
        </a:p>
      </dgm:t>
    </dgm:pt>
  </dgm:ptLst>
  <dgm:cxnLst>
    <dgm:cxn modelId="{D7A85B30-FF61-4193-9771-94ED3AEDEB1E}" type="presOf" srcId="{788C0445-2191-4025-8A89-86433DC6DE66}" destId="{879EEFB4-FEB7-4687-BC16-F6135267866D}" srcOrd="0" destOrd="0" presId="urn:microsoft.com/office/officeart/2005/8/layout/vList2"/>
    <dgm:cxn modelId="{96388049-7AA8-4C0C-82C3-BD51766A5E09}" srcId="{C8903436-FD74-4E30-B7EC-7B2A26C95A92}" destId="{9FFAFEC8-CCCF-4283-BA0E-34E2113903B5}" srcOrd="3" destOrd="0" parTransId="{9D36BE9D-AE5A-49C8-8E3B-69B64BACCEDC}" sibTransId="{771825ED-56AE-4A66-931C-26D11D21E988}"/>
    <dgm:cxn modelId="{451B5435-FEBE-4C98-BCD8-B3129E723AF0}" type="presOf" srcId="{51E280E6-40D3-4AD7-B5DD-B68F81952C6C}" destId="{E6DF95D5-774F-4970-961F-691E1CB60C96}" srcOrd="0" destOrd="0" presId="urn:microsoft.com/office/officeart/2005/8/layout/vList2"/>
    <dgm:cxn modelId="{BE03E00A-D740-4608-BDBB-591D9C7D1D1D}" type="presOf" srcId="{96A79A31-6206-466D-B29E-C972D2EFE46D}" destId="{66CA4D84-D594-4ABE-B43C-AEA463F775F8}" srcOrd="0" destOrd="0" presId="urn:microsoft.com/office/officeart/2005/8/layout/vList2"/>
    <dgm:cxn modelId="{DF79C57B-57B3-4BC7-BBA1-1BE318C1211F}" srcId="{51E280E6-40D3-4AD7-B5DD-B68F81952C6C}" destId="{C8903436-FD74-4E30-B7EC-7B2A26C95A92}" srcOrd="0" destOrd="0" parTransId="{13889B7F-71A3-4882-9C3F-E0BCBA58E69E}" sibTransId="{5338D6D0-D20A-4AD9-9349-4EEDFA3F4A97}"/>
    <dgm:cxn modelId="{CF33B5CA-7029-4CAE-A89C-95C92F86BCA9}" type="presOf" srcId="{87ED893B-4968-4530-8409-AB052F07BC40}" destId="{66CA4D84-D594-4ABE-B43C-AEA463F775F8}" srcOrd="0" destOrd="1" presId="urn:microsoft.com/office/officeart/2005/8/layout/vList2"/>
    <dgm:cxn modelId="{36B3BC28-7E55-4CDE-B70D-5ED891ED9C11}" srcId="{51E280E6-40D3-4AD7-B5DD-B68F81952C6C}" destId="{788C0445-2191-4025-8A89-86433DC6DE66}" srcOrd="1" destOrd="0" parTransId="{DDF8C283-2542-48F6-B63C-E7E9D122D22B}" sibTransId="{F9A5F9EB-5B54-453A-9134-D367AA5D5E43}"/>
    <dgm:cxn modelId="{061B1CE6-85C6-4EE3-B1A6-87C12C79818C}" srcId="{C8903436-FD74-4E30-B7EC-7B2A26C95A92}" destId="{4F56CCBF-4743-48AD-94ED-E3F6F5053469}" srcOrd="2" destOrd="0" parTransId="{F44445A5-20C5-4664-B1F9-D531E61CC8F8}" sibTransId="{AE56ADC0-625F-42E9-93BB-D23A7B2BC091}"/>
    <dgm:cxn modelId="{849AEC63-43C7-47B4-9314-200B04967BB5}" srcId="{C8903436-FD74-4E30-B7EC-7B2A26C95A92}" destId="{87ED893B-4968-4530-8409-AB052F07BC40}" srcOrd="1" destOrd="0" parTransId="{A7209EBC-9D7A-49F1-ACDE-B814DC66EA74}" sibTransId="{73AB49F2-2FC6-4A11-8E1F-89F568085A0F}"/>
    <dgm:cxn modelId="{3111108E-968D-4C6A-B526-D841252FBE2D}" type="presOf" srcId="{9FFAFEC8-CCCF-4283-BA0E-34E2113903B5}" destId="{66CA4D84-D594-4ABE-B43C-AEA463F775F8}" srcOrd="0" destOrd="3" presId="urn:microsoft.com/office/officeart/2005/8/layout/vList2"/>
    <dgm:cxn modelId="{D84D9D44-9C25-4AAC-9A21-1850C5EC9771}" type="presOf" srcId="{C8903436-FD74-4E30-B7EC-7B2A26C95A92}" destId="{1E0AA680-4008-40A8-A78F-5E7EF37CD662}" srcOrd="0" destOrd="0" presId="urn:microsoft.com/office/officeart/2005/8/layout/vList2"/>
    <dgm:cxn modelId="{18EC92AF-AC77-4C06-9611-7291670FDDE1}" srcId="{C8903436-FD74-4E30-B7EC-7B2A26C95A92}" destId="{96A79A31-6206-466D-B29E-C972D2EFE46D}" srcOrd="0" destOrd="0" parTransId="{2A190BF2-0C68-4FA3-B1BF-9A581D5965D9}" sibTransId="{BC387070-93C6-425B-BB2C-EB67861555AB}"/>
    <dgm:cxn modelId="{CBB2D09A-783F-47CD-A493-2476823DF691}" type="presOf" srcId="{4F56CCBF-4743-48AD-94ED-E3F6F5053469}" destId="{66CA4D84-D594-4ABE-B43C-AEA463F775F8}" srcOrd="0" destOrd="2" presId="urn:microsoft.com/office/officeart/2005/8/layout/vList2"/>
    <dgm:cxn modelId="{859E4071-E5F7-4846-B9DB-048BC213E4D6}" type="presParOf" srcId="{E6DF95D5-774F-4970-961F-691E1CB60C96}" destId="{1E0AA680-4008-40A8-A78F-5E7EF37CD662}" srcOrd="0" destOrd="0" presId="urn:microsoft.com/office/officeart/2005/8/layout/vList2"/>
    <dgm:cxn modelId="{44ED26A0-5E9D-444D-9A82-43E4AD6FE658}" type="presParOf" srcId="{E6DF95D5-774F-4970-961F-691E1CB60C96}" destId="{66CA4D84-D594-4ABE-B43C-AEA463F775F8}" srcOrd="1" destOrd="0" presId="urn:microsoft.com/office/officeart/2005/8/layout/vList2"/>
    <dgm:cxn modelId="{61CFC4E1-0FE4-4C2F-9582-EA0A862037F3}" type="presParOf" srcId="{E6DF95D5-774F-4970-961F-691E1CB60C96}" destId="{879EEFB4-FEB7-4687-BC16-F6135267866D}"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1E280E6-40D3-4AD7-B5DD-B68F81952C6C}" type="doc">
      <dgm:prSet loTypeId="urn:microsoft.com/office/officeart/2005/8/layout/vList2" loCatId="list" qsTypeId="urn:microsoft.com/office/officeart/2005/8/quickstyle/simple1" qsCatId="simple" csTypeId="urn:microsoft.com/office/officeart/2005/8/colors/accent1_2" csCatId="accent1" phldr="1"/>
      <dgm:spPr/>
      <dgm:t>
        <a:bodyPr/>
        <a:lstStyle/>
        <a:p>
          <a:pPr rtl="1"/>
          <a:endParaRPr lang="fa-IR"/>
        </a:p>
      </dgm:t>
    </dgm:pt>
    <dgm:pt modelId="{C8903436-FD74-4E30-B7EC-7B2A26C95A92}">
      <dgm:prSet phldrT="[Text]" custT="1"/>
      <dgm:spPr>
        <a:solidFill>
          <a:srgbClr val="002060"/>
        </a:solidFill>
      </dgm:spPr>
      <dgm:t>
        <a:bodyPr/>
        <a:lstStyle/>
        <a:p>
          <a:pPr rtl="1"/>
          <a:r>
            <a:rPr lang="fa-IR" sz="1600" b="1" dirty="0">
              <a:cs typeface="B Nazanin" pitchFamily="2" charset="-78"/>
            </a:rPr>
            <a:t>قوت های موجود در آلترناتیو 2</a:t>
          </a:r>
        </a:p>
      </dgm:t>
    </dgm:pt>
    <dgm:pt modelId="{13889B7F-71A3-4882-9C3F-E0BCBA58E69E}" type="parTrans" cxnId="{DF79C57B-57B3-4BC7-BBA1-1BE318C1211F}">
      <dgm:prSet/>
      <dgm:spPr/>
      <dgm:t>
        <a:bodyPr/>
        <a:lstStyle/>
        <a:p>
          <a:pPr rtl="1"/>
          <a:endParaRPr lang="fa-IR"/>
        </a:p>
      </dgm:t>
    </dgm:pt>
    <dgm:pt modelId="{5338D6D0-D20A-4AD9-9349-4EEDFA3F4A97}" type="sibTrans" cxnId="{DF79C57B-57B3-4BC7-BBA1-1BE318C1211F}">
      <dgm:prSet/>
      <dgm:spPr/>
      <dgm:t>
        <a:bodyPr/>
        <a:lstStyle/>
        <a:p>
          <a:pPr rtl="1"/>
          <a:endParaRPr lang="fa-IR"/>
        </a:p>
      </dgm:t>
    </dgm:pt>
    <dgm:pt modelId="{96A79A31-6206-466D-B29E-C972D2EFE46D}">
      <dgm:prSet phldrT="[Text]" custT="1">
        <dgm:style>
          <a:lnRef idx="2">
            <a:schemeClr val="accent1"/>
          </a:lnRef>
          <a:fillRef idx="1">
            <a:schemeClr val="lt1"/>
          </a:fillRef>
          <a:effectRef idx="0">
            <a:schemeClr val="accent1"/>
          </a:effectRef>
          <a:fontRef idx="minor">
            <a:schemeClr val="dk1"/>
          </a:fontRef>
        </dgm:style>
      </dgm:prSet>
      <dgm:spPr/>
      <dgm:t>
        <a:bodyPr anchor="ctr"/>
        <a:lstStyle/>
        <a:p>
          <a:pPr algn="just" rtl="1">
            <a:lnSpc>
              <a:spcPct val="100000"/>
            </a:lnSpc>
          </a:pPr>
          <a:r>
            <a:rPr lang="fa-IR" sz="1400" b="0" dirty="0">
              <a:effectLst>
                <a:outerShdw blurRad="38100" dist="38100" dir="2700000" algn="tl">
                  <a:srgbClr val="000000">
                    <a:alpha val="43137"/>
                  </a:srgbClr>
                </a:outerShdw>
              </a:effectLst>
              <a:cs typeface="B Nazanin" pitchFamily="2" charset="-78"/>
            </a:rPr>
            <a:t>تأکید بر حضور پیاده</a:t>
          </a:r>
        </a:p>
      </dgm:t>
    </dgm:pt>
    <dgm:pt modelId="{2A190BF2-0C68-4FA3-B1BF-9A581D5965D9}" type="parTrans" cxnId="{18EC92AF-AC77-4C06-9611-7291670FDDE1}">
      <dgm:prSet/>
      <dgm:spPr/>
      <dgm:t>
        <a:bodyPr/>
        <a:lstStyle/>
        <a:p>
          <a:pPr rtl="1"/>
          <a:endParaRPr lang="fa-IR"/>
        </a:p>
      </dgm:t>
    </dgm:pt>
    <dgm:pt modelId="{BC387070-93C6-425B-BB2C-EB67861555AB}" type="sibTrans" cxnId="{18EC92AF-AC77-4C06-9611-7291670FDDE1}">
      <dgm:prSet/>
      <dgm:spPr/>
      <dgm:t>
        <a:bodyPr/>
        <a:lstStyle/>
        <a:p>
          <a:pPr rtl="1"/>
          <a:endParaRPr lang="fa-IR"/>
        </a:p>
      </dgm:t>
    </dgm:pt>
    <dgm:pt modelId="{788C0445-2191-4025-8A89-86433DC6DE66}">
      <dgm:prSet phldrT="[Text]" custT="1"/>
      <dgm:spPr>
        <a:solidFill>
          <a:srgbClr val="C00000"/>
        </a:solidFill>
      </dgm:spPr>
      <dgm:t>
        <a:bodyPr/>
        <a:lstStyle/>
        <a:p>
          <a:pPr rtl="1"/>
          <a:r>
            <a:rPr lang="fa-IR" sz="1600" b="1" dirty="0">
              <a:solidFill>
                <a:schemeClr val="bg1"/>
              </a:solidFill>
              <a:cs typeface="B Nazanin" pitchFamily="2" charset="-78"/>
            </a:rPr>
            <a:t>ضعف های موجود در آلترناتیو 2</a:t>
          </a:r>
        </a:p>
      </dgm:t>
    </dgm:pt>
    <dgm:pt modelId="{DDF8C283-2542-48F6-B63C-E7E9D122D22B}" type="parTrans" cxnId="{36B3BC28-7E55-4CDE-B70D-5ED891ED9C11}">
      <dgm:prSet/>
      <dgm:spPr/>
      <dgm:t>
        <a:bodyPr/>
        <a:lstStyle/>
        <a:p>
          <a:pPr rtl="1"/>
          <a:endParaRPr lang="fa-IR"/>
        </a:p>
      </dgm:t>
    </dgm:pt>
    <dgm:pt modelId="{F9A5F9EB-5B54-453A-9134-D367AA5D5E43}" type="sibTrans" cxnId="{36B3BC28-7E55-4CDE-B70D-5ED891ED9C11}">
      <dgm:prSet/>
      <dgm:spPr/>
      <dgm:t>
        <a:bodyPr/>
        <a:lstStyle/>
        <a:p>
          <a:pPr rtl="1"/>
          <a:endParaRPr lang="fa-IR"/>
        </a:p>
      </dgm:t>
    </dgm:pt>
    <dgm:pt modelId="{D89E9602-764E-494A-B51F-3382EBA24995}">
      <dgm:prSet phldrT="[Text]" custT="1">
        <dgm:style>
          <a:lnRef idx="2">
            <a:schemeClr val="accent1"/>
          </a:lnRef>
          <a:fillRef idx="1">
            <a:schemeClr val="lt1"/>
          </a:fillRef>
          <a:effectRef idx="0">
            <a:schemeClr val="accent1"/>
          </a:effectRef>
          <a:fontRef idx="minor">
            <a:schemeClr val="dk1"/>
          </a:fontRef>
        </dgm:style>
      </dgm:prSet>
      <dgm:spPr/>
      <dgm:t>
        <a:bodyPr anchor="ctr"/>
        <a:lstStyle/>
        <a:p>
          <a:pPr algn="just" rtl="1">
            <a:lnSpc>
              <a:spcPct val="100000"/>
            </a:lnSpc>
          </a:pPr>
          <a:r>
            <a:rPr lang="fa-IR" sz="1400" b="0" dirty="0">
              <a:effectLst>
                <a:outerShdw blurRad="38100" dist="38100" dir="2700000" algn="tl">
                  <a:srgbClr val="000000">
                    <a:alpha val="43137"/>
                  </a:srgbClr>
                </a:outerShdw>
              </a:effectLst>
              <a:cs typeface="B Nazanin" pitchFamily="2" charset="-78"/>
            </a:rPr>
            <a:t>تجمع پذیر بودن فضای میدان</a:t>
          </a:r>
        </a:p>
      </dgm:t>
    </dgm:pt>
    <dgm:pt modelId="{25C82EF1-6E04-4BC6-900A-CB3494A3D220}" type="parTrans" cxnId="{43D3DC92-69B2-48A7-A8E2-B821A0AEBE1A}">
      <dgm:prSet/>
      <dgm:spPr/>
      <dgm:t>
        <a:bodyPr/>
        <a:lstStyle/>
        <a:p>
          <a:pPr rtl="1"/>
          <a:endParaRPr lang="fa-IR"/>
        </a:p>
      </dgm:t>
    </dgm:pt>
    <dgm:pt modelId="{C7E9B110-6725-44BB-B279-29B2F0F55B43}" type="sibTrans" cxnId="{43D3DC92-69B2-48A7-A8E2-B821A0AEBE1A}">
      <dgm:prSet/>
      <dgm:spPr/>
      <dgm:t>
        <a:bodyPr/>
        <a:lstStyle/>
        <a:p>
          <a:pPr rtl="1"/>
          <a:endParaRPr lang="fa-IR"/>
        </a:p>
      </dgm:t>
    </dgm:pt>
    <dgm:pt modelId="{0F3E440B-A9DC-49B5-8BE0-7DD33799E12E}">
      <dgm:prSet phldrT="[Text]" custT="1">
        <dgm:style>
          <a:lnRef idx="2">
            <a:schemeClr val="accent1"/>
          </a:lnRef>
          <a:fillRef idx="1">
            <a:schemeClr val="lt1"/>
          </a:fillRef>
          <a:effectRef idx="0">
            <a:schemeClr val="accent1"/>
          </a:effectRef>
          <a:fontRef idx="minor">
            <a:schemeClr val="dk1"/>
          </a:fontRef>
        </dgm:style>
      </dgm:prSet>
      <dgm:spPr/>
      <dgm:t>
        <a:bodyPr anchor="ctr"/>
        <a:lstStyle/>
        <a:p>
          <a:pPr algn="just" rtl="1">
            <a:lnSpc>
              <a:spcPct val="100000"/>
            </a:lnSpc>
          </a:pPr>
          <a:r>
            <a:rPr lang="fa-IR" sz="1400" b="0" dirty="0">
              <a:effectLst>
                <a:outerShdw blurRad="38100" dist="38100" dir="2700000" algn="tl">
                  <a:srgbClr val="000000">
                    <a:alpha val="43137"/>
                  </a:srgbClr>
                </a:outerShdw>
              </a:effectLst>
              <a:cs typeface="B Nazanin" pitchFamily="2" charset="-78"/>
            </a:rPr>
            <a:t>وجود ایمنی و کاهش پیاده و سواره</a:t>
          </a:r>
        </a:p>
      </dgm:t>
    </dgm:pt>
    <dgm:pt modelId="{8D3B3C97-9D18-44E5-B65E-BCC1206C7750}" type="parTrans" cxnId="{EC5FBCC6-7F1F-49EE-8EF5-E252A2BED260}">
      <dgm:prSet/>
      <dgm:spPr/>
      <dgm:t>
        <a:bodyPr/>
        <a:lstStyle/>
        <a:p>
          <a:pPr rtl="1"/>
          <a:endParaRPr lang="fa-IR"/>
        </a:p>
      </dgm:t>
    </dgm:pt>
    <dgm:pt modelId="{A941DC99-5F00-4C35-AE53-189B701D53EB}" type="sibTrans" cxnId="{EC5FBCC6-7F1F-49EE-8EF5-E252A2BED260}">
      <dgm:prSet/>
      <dgm:spPr/>
      <dgm:t>
        <a:bodyPr/>
        <a:lstStyle/>
        <a:p>
          <a:pPr rtl="1"/>
          <a:endParaRPr lang="fa-IR"/>
        </a:p>
      </dgm:t>
    </dgm:pt>
    <dgm:pt modelId="{4FAC77CC-F2B4-4DCB-BFEB-8968ACEAB4A4}">
      <dgm:prSet phldrT="[Text]" custT="1">
        <dgm:style>
          <a:lnRef idx="2">
            <a:schemeClr val="accent1"/>
          </a:lnRef>
          <a:fillRef idx="1">
            <a:schemeClr val="lt1"/>
          </a:fillRef>
          <a:effectRef idx="0">
            <a:schemeClr val="accent1"/>
          </a:effectRef>
          <a:fontRef idx="minor">
            <a:schemeClr val="dk1"/>
          </a:fontRef>
        </dgm:style>
      </dgm:prSet>
      <dgm:spPr/>
      <dgm:t>
        <a:bodyPr anchor="ctr"/>
        <a:lstStyle/>
        <a:p>
          <a:pPr algn="just" rtl="1">
            <a:lnSpc>
              <a:spcPct val="100000"/>
            </a:lnSpc>
          </a:pPr>
          <a:r>
            <a:rPr lang="fa-IR" sz="1400" b="0" dirty="0">
              <a:effectLst>
                <a:outerShdw blurRad="38100" dist="38100" dir="2700000" algn="tl">
                  <a:srgbClr val="000000">
                    <a:alpha val="43137"/>
                  </a:srgbClr>
                </a:outerShdw>
              </a:effectLst>
              <a:cs typeface="B Nazanin" pitchFamily="2" charset="-78"/>
            </a:rPr>
            <a:t>استفاده از تناسبات بصری عناصر شاخص</a:t>
          </a:r>
        </a:p>
      </dgm:t>
    </dgm:pt>
    <dgm:pt modelId="{B733A99C-6BC9-4AF1-9D1B-EB5C53AA35CD}" type="parTrans" cxnId="{0B1A55E4-84E1-40FC-B5D1-9D280E0EDAAB}">
      <dgm:prSet/>
      <dgm:spPr/>
      <dgm:t>
        <a:bodyPr/>
        <a:lstStyle/>
        <a:p>
          <a:pPr rtl="1"/>
          <a:endParaRPr lang="fa-IR"/>
        </a:p>
      </dgm:t>
    </dgm:pt>
    <dgm:pt modelId="{FE60E359-B3FF-49E7-8D8B-1EE5FDD2B29F}" type="sibTrans" cxnId="{0B1A55E4-84E1-40FC-B5D1-9D280E0EDAAB}">
      <dgm:prSet/>
      <dgm:spPr/>
      <dgm:t>
        <a:bodyPr/>
        <a:lstStyle/>
        <a:p>
          <a:pPr rtl="1"/>
          <a:endParaRPr lang="fa-IR"/>
        </a:p>
      </dgm:t>
    </dgm:pt>
    <dgm:pt modelId="{BAF131FE-2829-4514-842E-096C6D4ACCB2}">
      <dgm:prSet phldrT="[Text]" custT="1">
        <dgm:style>
          <a:lnRef idx="2">
            <a:schemeClr val="accent1"/>
          </a:lnRef>
          <a:fillRef idx="1">
            <a:schemeClr val="lt1"/>
          </a:fillRef>
          <a:effectRef idx="0">
            <a:schemeClr val="accent1"/>
          </a:effectRef>
          <a:fontRef idx="minor">
            <a:schemeClr val="dk1"/>
          </a:fontRef>
        </dgm:style>
      </dgm:prSet>
      <dgm:spPr/>
      <dgm:t>
        <a:bodyPr anchor="ctr"/>
        <a:lstStyle/>
        <a:p>
          <a:pPr algn="just" rtl="1">
            <a:lnSpc>
              <a:spcPct val="100000"/>
            </a:lnSpc>
          </a:pPr>
          <a:r>
            <a:rPr lang="fa-IR" sz="1400" b="0" dirty="0">
              <a:effectLst>
                <a:outerShdw blurRad="38100" dist="38100" dir="2700000" algn="tl">
                  <a:srgbClr val="000000">
                    <a:alpha val="43137"/>
                  </a:srgbClr>
                </a:outerShdw>
              </a:effectLst>
              <a:cs typeface="B Nazanin" pitchFamily="2" charset="-78"/>
            </a:rPr>
            <a:t>ارتقاء هویت ساختار تاریخی و هم پیوندی مناسب </a:t>
          </a:r>
          <a:r>
            <a:rPr lang="fa-IR" sz="1400" b="0" dirty="0" err="1">
              <a:effectLst>
                <a:outerShdw blurRad="38100" dist="38100" dir="2700000" algn="tl">
                  <a:srgbClr val="000000">
                    <a:alpha val="43137"/>
                  </a:srgbClr>
                </a:outerShdw>
              </a:effectLst>
              <a:cs typeface="B Nazanin" pitchFamily="2" charset="-78"/>
            </a:rPr>
            <a:t>باآن</a:t>
          </a:r>
          <a:endParaRPr lang="fa-IR" sz="1400" b="0" dirty="0">
            <a:effectLst>
              <a:outerShdw blurRad="38100" dist="38100" dir="2700000" algn="tl">
                <a:srgbClr val="000000">
                  <a:alpha val="43137"/>
                </a:srgbClr>
              </a:outerShdw>
            </a:effectLst>
            <a:cs typeface="B Nazanin" pitchFamily="2" charset="-78"/>
          </a:endParaRPr>
        </a:p>
      </dgm:t>
    </dgm:pt>
    <dgm:pt modelId="{21577D1C-BD30-4E51-8AD6-E5200815C7C1}" type="parTrans" cxnId="{34D85B4D-89C5-414E-87D5-3C6730EF3258}">
      <dgm:prSet/>
      <dgm:spPr/>
      <dgm:t>
        <a:bodyPr/>
        <a:lstStyle/>
        <a:p>
          <a:pPr rtl="1"/>
          <a:endParaRPr lang="fa-IR"/>
        </a:p>
      </dgm:t>
    </dgm:pt>
    <dgm:pt modelId="{4E62862A-5D28-4583-B8D4-870E343E537B}" type="sibTrans" cxnId="{34D85B4D-89C5-414E-87D5-3C6730EF3258}">
      <dgm:prSet/>
      <dgm:spPr/>
      <dgm:t>
        <a:bodyPr/>
        <a:lstStyle/>
        <a:p>
          <a:pPr rtl="1"/>
          <a:endParaRPr lang="fa-IR"/>
        </a:p>
      </dgm:t>
    </dgm:pt>
    <dgm:pt modelId="{C36AB19D-18EB-41B8-96FA-3D101C0E53F4}">
      <dgm:prSet phldrT="[Text]" custT="1">
        <dgm:style>
          <a:lnRef idx="2">
            <a:schemeClr val="accent1"/>
          </a:lnRef>
          <a:fillRef idx="1">
            <a:schemeClr val="lt1"/>
          </a:fillRef>
          <a:effectRef idx="0">
            <a:schemeClr val="accent1"/>
          </a:effectRef>
          <a:fontRef idx="minor">
            <a:schemeClr val="dk1"/>
          </a:fontRef>
        </dgm:style>
      </dgm:prSet>
      <dgm:spPr/>
      <dgm:t>
        <a:bodyPr anchor="ctr"/>
        <a:lstStyle/>
        <a:p>
          <a:pPr algn="just" rtl="1">
            <a:lnSpc>
              <a:spcPct val="100000"/>
            </a:lnSpc>
          </a:pPr>
          <a:r>
            <a:rPr lang="fa-IR" sz="1400" b="0" dirty="0">
              <a:effectLst>
                <a:outerShdw blurRad="38100" dist="38100" dir="2700000" algn="tl">
                  <a:srgbClr val="000000">
                    <a:alpha val="43137"/>
                  </a:srgbClr>
                </a:outerShdw>
              </a:effectLst>
              <a:cs typeface="B Nazanin" pitchFamily="2" charset="-78"/>
            </a:rPr>
            <a:t>وجود </a:t>
          </a:r>
          <a:r>
            <a:rPr lang="fa-IR" sz="1400" b="0" dirty="0" err="1">
              <a:effectLst>
                <a:outerShdw blurRad="38100" dist="38100" dir="2700000" algn="tl">
                  <a:srgbClr val="000000">
                    <a:alpha val="43137"/>
                  </a:srgbClr>
                </a:outerShdw>
              </a:effectLst>
              <a:cs typeface="B Nazanin" pitchFamily="2" charset="-78"/>
            </a:rPr>
            <a:t>محصوریت</a:t>
          </a:r>
          <a:r>
            <a:rPr lang="fa-IR" sz="1400" b="0" dirty="0">
              <a:effectLst>
                <a:outerShdw blurRad="38100" dist="38100" dir="2700000" algn="tl">
                  <a:srgbClr val="000000">
                    <a:alpha val="43137"/>
                  </a:srgbClr>
                </a:outerShdw>
              </a:effectLst>
              <a:cs typeface="B Nazanin" pitchFamily="2" charset="-78"/>
            </a:rPr>
            <a:t> مناسب</a:t>
          </a:r>
        </a:p>
      </dgm:t>
    </dgm:pt>
    <dgm:pt modelId="{4D979B8A-4A13-4B61-B256-CA2F287E574E}" type="parTrans" cxnId="{90441077-0C8D-4809-815D-B7C61F683DC1}">
      <dgm:prSet/>
      <dgm:spPr/>
      <dgm:t>
        <a:bodyPr/>
        <a:lstStyle/>
        <a:p>
          <a:pPr rtl="1"/>
          <a:endParaRPr lang="fa-IR"/>
        </a:p>
      </dgm:t>
    </dgm:pt>
    <dgm:pt modelId="{304204A8-E20B-4E6C-9EBC-1C27FFB074A8}" type="sibTrans" cxnId="{90441077-0C8D-4809-815D-B7C61F683DC1}">
      <dgm:prSet/>
      <dgm:spPr/>
      <dgm:t>
        <a:bodyPr/>
        <a:lstStyle/>
        <a:p>
          <a:pPr rtl="1"/>
          <a:endParaRPr lang="fa-IR"/>
        </a:p>
      </dgm:t>
    </dgm:pt>
    <dgm:pt modelId="{AC14E35E-687B-4473-BB4C-3B3BA0DBCE86}">
      <dgm:prSet phldrT="[Text]" custT="1">
        <dgm:style>
          <a:lnRef idx="2">
            <a:schemeClr val="accent1"/>
          </a:lnRef>
          <a:fillRef idx="1">
            <a:schemeClr val="lt1"/>
          </a:fillRef>
          <a:effectRef idx="0">
            <a:schemeClr val="accent1"/>
          </a:effectRef>
          <a:fontRef idx="minor">
            <a:schemeClr val="dk1"/>
          </a:fontRef>
        </dgm:style>
      </dgm:prSet>
      <dgm:spPr/>
      <dgm:t>
        <a:bodyPr anchor="ctr"/>
        <a:lstStyle/>
        <a:p>
          <a:pPr algn="just" rtl="1">
            <a:lnSpc>
              <a:spcPct val="100000"/>
            </a:lnSpc>
          </a:pPr>
          <a:r>
            <a:rPr lang="fa-IR" sz="1400" b="0" dirty="0">
              <a:effectLst>
                <a:outerShdw blurRad="38100" dist="38100" dir="2700000" algn="tl">
                  <a:srgbClr val="000000">
                    <a:alpha val="43137"/>
                  </a:srgbClr>
                </a:outerShdw>
              </a:effectLst>
              <a:cs typeface="B Nazanin" pitchFamily="2" charset="-78"/>
            </a:rPr>
            <a:t>وجود پیوستگی کالبدی</a:t>
          </a:r>
        </a:p>
      </dgm:t>
    </dgm:pt>
    <dgm:pt modelId="{58691523-C8E8-47F5-996A-B43607BA5A35}" type="parTrans" cxnId="{9C811D54-B19F-484C-8422-971AD1EA65E7}">
      <dgm:prSet/>
      <dgm:spPr/>
      <dgm:t>
        <a:bodyPr/>
        <a:lstStyle/>
        <a:p>
          <a:pPr rtl="1"/>
          <a:endParaRPr lang="fa-IR"/>
        </a:p>
      </dgm:t>
    </dgm:pt>
    <dgm:pt modelId="{AB6415F6-E93C-4947-9B92-15F469B26D3F}" type="sibTrans" cxnId="{9C811D54-B19F-484C-8422-971AD1EA65E7}">
      <dgm:prSet/>
      <dgm:spPr/>
      <dgm:t>
        <a:bodyPr/>
        <a:lstStyle/>
        <a:p>
          <a:pPr rtl="1"/>
          <a:endParaRPr lang="fa-IR"/>
        </a:p>
      </dgm:t>
    </dgm:pt>
    <dgm:pt modelId="{EC0B4102-6749-4576-B985-4F7DF2F92BF3}">
      <dgm:prSet phldrT="[Text]" custT="1">
        <dgm:style>
          <a:lnRef idx="2">
            <a:schemeClr val="accent1"/>
          </a:lnRef>
          <a:fillRef idx="1">
            <a:schemeClr val="lt1"/>
          </a:fillRef>
          <a:effectRef idx="0">
            <a:schemeClr val="accent1"/>
          </a:effectRef>
          <a:fontRef idx="minor">
            <a:schemeClr val="dk1"/>
          </a:fontRef>
        </dgm:style>
      </dgm:prSet>
      <dgm:spPr/>
      <dgm:t>
        <a:bodyPr anchor="ctr"/>
        <a:lstStyle/>
        <a:p>
          <a:pPr algn="just" rtl="1">
            <a:lnSpc>
              <a:spcPct val="100000"/>
            </a:lnSpc>
          </a:pPr>
          <a:r>
            <a:rPr lang="fa-IR" sz="1400" b="0" dirty="0">
              <a:effectLst>
                <a:outerShdw blurRad="38100" dist="38100" dir="2700000" algn="tl">
                  <a:srgbClr val="000000">
                    <a:alpha val="43137"/>
                  </a:srgbClr>
                </a:outerShdw>
              </a:effectLst>
              <a:cs typeface="B Nazanin" pitchFamily="2" charset="-78"/>
            </a:rPr>
            <a:t>وجود کاربری های جاذب و فعال</a:t>
          </a:r>
        </a:p>
      </dgm:t>
    </dgm:pt>
    <dgm:pt modelId="{FD06106F-55D5-4954-AC31-D5FCA6B6DE82}" type="parTrans" cxnId="{0652F3B9-C08F-40A0-8113-B9602BD40A4F}">
      <dgm:prSet/>
      <dgm:spPr/>
      <dgm:t>
        <a:bodyPr/>
        <a:lstStyle/>
        <a:p>
          <a:pPr rtl="1"/>
          <a:endParaRPr lang="fa-IR"/>
        </a:p>
      </dgm:t>
    </dgm:pt>
    <dgm:pt modelId="{949B6149-AB6A-49EB-958C-13B0F698FC34}" type="sibTrans" cxnId="{0652F3B9-C08F-40A0-8113-B9602BD40A4F}">
      <dgm:prSet/>
      <dgm:spPr/>
      <dgm:t>
        <a:bodyPr/>
        <a:lstStyle/>
        <a:p>
          <a:pPr rtl="1"/>
          <a:endParaRPr lang="fa-IR"/>
        </a:p>
      </dgm:t>
    </dgm:pt>
    <dgm:pt modelId="{2C3F8324-C80E-4845-A983-D0F44FB1B95D}">
      <dgm:prSet phldrT="[Text]" custT="1">
        <dgm:style>
          <a:lnRef idx="2">
            <a:schemeClr val="accent1"/>
          </a:lnRef>
          <a:fillRef idx="1">
            <a:schemeClr val="lt1"/>
          </a:fillRef>
          <a:effectRef idx="0">
            <a:schemeClr val="accent1"/>
          </a:effectRef>
          <a:fontRef idx="minor">
            <a:schemeClr val="dk1"/>
          </a:fontRef>
        </dgm:style>
      </dgm:prSet>
      <dgm:spPr/>
      <dgm:t>
        <a:bodyPr anchor="ctr"/>
        <a:lstStyle/>
        <a:p>
          <a:pPr algn="just" rtl="1">
            <a:lnSpc>
              <a:spcPct val="100000"/>
            </a:lnSpc>
          </a:pPr>
          <a:r>
            <a:rPr lang="fa-IR" sz="1400" b="0" dirty="0">
              <a:effectLst>
                <a:outerShdw blurRad="38100" dist="38100" dir="2700000" algn="tl">
                  <a:srgbClr val="000000">
                    <a:alpha val="43137"/>
                  </a:srgbClr>
                </a:outerShdw>
              </a:effectLst>
              <a:cs typeface="B Nazanin" pitchFamily="2" charset="-78"/>
            </a:rPr>
            <a:t>سرریز فعالیت های جاذب به داخل فضای شهری و افزایش </a:t>
          </a:r>
          <a:r>
            <a:rPr lang="fa-IR" sz="1400" b="0" dirty="0" err="1">
              <a:effectLst>
                <a:outerShdw blurRad="38100" dist="38100" dir="2700000" algn="tl">
                  <a:srgbClr val="000000">
                    <a:alpha val="43137"/>
                  </a:srgbClr>
                </a:outerShdw>
              </a:effectLst>
              <a:cs typeface="B Nazanin" pitchFamily="2" charset="-78"/>
            </a:rPr>
            <a:t>حضورپذیری</a:t>
          </a:r>
          <a:endParaRPr lang="fa-IR" sz="1400" b="0" dirty="0">
            <a:effectLst>
              <a:outerShdw blurRad="38100" dist="38100" dir="2700000" algn="tl">
                <a:srgbClr val="000000">
                  <a:alpha val="43137"/>
                </a:srgbClr>
              </a:outerShdw>
            </a:effectLst>
            <a:cs typeface="B Nazanin" pitchFamily="2" charset="-78"/>
          </a:endParaRPr>
        </a:p>
      </dgm:t>
    </dgm:pt>
    <dgm:pt modelId="{50C4659E-BA68-43EA-AF21-E0ACBD485EE6}" type="parTrans" cxnId="{F733C4B2-0CF7-462F-BF7F-7840B888C448}">
      <dgm:prSet/>
      <dgm:spPr/>
      <dgm:t>
        <a:bodyPr/>
        <a:lstStyle/>
        <a:p>
          <a:pPr rtl="1"/>
          <a:endParaRPr lang="fa-IR"/>
        </a:p>
      </dgm:t>
    </dgm:pt>
    <dgm:pt modelId="{C52AF8B1-77A8-4959-B2DF-975044FE35FE}" type="sibTrans" cxnId="{F733C4B2-0CF7-462F-BF7F-7840B888C448}">
      <dgm:prSet/>
      <dgm:spPr/>
      <dgm:t>
        <a:bodyPr/>
        <a:lstStyle/>
        <a:p>
          <a:pPr rtl="1"/>
          <a:endParaRPr lang="fa-IR"/>
        </a:p>
      </dgm:t>
    </dgm:pt>
    <dgm:pt modelId="{62F61A5C-CD09-4339-9AD3-1B403D24A4B1}">
      <dgm:prSet phldrT="[Text]" custT="1">
        <dgm:style>
          <a:lnRef idx="2">
            <a:schemeClr val="accent1"/>
          </a:lnRef>
          <a:fillRef idx="1">
            <a:schemeClr val="lt1"/>
          </a:fillRef>
          <a:effectRef idx="0">
            <a:schemeClr val="accent1"/>
          </a:effectRef>
          <a:fontRef idx="minor">
            <a:schemeClr val="dk1"/>
          </a:fontRef>
        </dgm:style>
      </dgm:prSet>
      <dgm:spPr/>
      <dgm:t>
        <a:bodyPr anchor="ctr"/>
        <a:lstStyle/>
        <a:p>
          <a:pPr algn="just" rtl="1">
            <a:lnSpc>
              <a:spcPct val="100000"/>
            </a:lnSpc>
          </a:pPr>
          <a:r>
            <a:rPr lang="fa-IR" sz="1400" b="0" dirty="0">
              <a:effectLst>
                <a:outerShdw blurRad="38100" dist="38100" dir="2700000" algn="tl">
                  <a:srgbClr val="000000">
                    <a:alpha val="43137"/>
                  </a:srgbClr>
                </a:outerShdw>
              </a:effectLst>
              <a:cs typeface="B Nazanin" pitchFamily="2" charset="-78"/>
            </a:rPr>
            <a:t>تأکید بر عناصر شاخص تاریخی</a:t>
          </a:r>
        </a:p>
      </dgm:t>
    </dgm:pt>
    <dgm:pt modelId="{CBE86521-EF11-43A9-8E81-07E0EF2FC190}" type="parTrans" cxnId="{4302543F-E069-4FF2-92BA-8ABB06D76B8E}">
      <dgm:prSet/>
      <dgm:spPr/>
      <dgm:t>
        <a:bodyPr/>
        <a:lstStyle/>
        <a:p>
          <a:pPr rtl="1"/>
          <a:endParaRPr lang="fa-IR"/>
        </a:p>
      </dgm:t>
    </dgm:pt>
    <dgm:pt modelId="{27253F31-6F1B-4323-9E4F-7F547F59A89C}" type="sibTrans" cxnId="{4302543F-E069-4FF2-92BA-8ABB06D76B8E}">
      <dgm:prSet/>
      <dgm:spPr/>
      <dgm:t>
        <a:bodyPr/>
        <a:lstStyle/>
        <a:p>
          <a:pPr rtl="1"/>
          <a:endParaRPr lang="fa-IR"/>
        </a:p>
      </dgm:t>
    </dgm:pt>
    <dgm:pt modelId="{963511B1-626F-4BF3-BE1B-48538AFE76D6}">
      <dgm:prSet phldrT="[Text]" custT="1">
        <dgm:style>
          <a:lnRef idx="2">
            <a:schemeClr val="accent1"/>
          </a:lnRef>
          <a:fillRef idx="1">
            <a:schemeClr val="lt1"/>
          </a:fillRef>
          <a:effectRef idx="0">
            <a:schemeClr val="accent1"/>
          </a:effectRef>
          <a:fontRef idx="minor">
            <a:schemeClr val="dk1"/>
          </a:fontRef>
        </dgm:style>
      </dgm:prSet>
      <dgm:spPr/>
      <dgm:t>
        <a:bodyPr anchor="ctr"/>
        <a:lstStyle/>
        <a:p>
          <a:pPr algn="just" rtl="1">
            <a:lnSpc>
              <a:spcPct val="100000"/>
            </a:lnSpc>
          </a:pPr>
          <a:r>
            <a:rPr lang="fa-IR" sz="1400" b="0" dirty="0">
              <a:effectLst>
                <a:outerShdw blurRad="38100" dist="38100" dir="2700000" algn="tl">
                  <a:srgbClr val="000000">
                    <a:alpha val="43137"/>
                  </a:srgbClr>
                </a:outerShdw>
              </a:effectLst>
              <a:cs typeface="B Nazanin" pitchFamily="2" charset="-78"/>
            </a:rPr>
            <a:t>رعایت مقیاس انسانی</a:t>
          </a:r>
        </a:p>
      </dgm:t>
    </dgm:pt>
    <dgm:pt modelId="{F5E4D495-3B6B-4C8E-89AC-C279BF7AAEC0}" type="parTrans" cxnId="{C3ACC10F-7809-4EAD-90DD-82E9AA738045}">
      <dgm:prSet/>
      <dgm:spPr/>
      <dgm:t>
        <a:bodyPr/>
        <a:lstStyle/>
        <a:p>
          <a:pPr rtl="1"/>
          <a:endParaRPr lang="fa-IR"/>
        </a:p>
      </dgm:t>
    </dgm:pt>
    <dgm:pt modelId="{66ED374D-2283-437E-B5DA-66F681AFA669}" type="sibTrans" cxnId="{C3ACC10F-7809-4EAD-90DD-82E9AA738045}">
      <dgm:prSet/>
      <dgm:spPr/>
      <dgm:t>
        <a:bodyPr/>
        <a:lstStyle/>
        <a:p>
          <a:pPr rtl="1"/>
          <a:endParaRPr lang="fa-IR"/>
        </a:p>
      </dgm:t>
    </dgm:pt>
    <dgm:pt modelId="{E6DF95D5-774F-4970-961F-691E1CB60C96}" type="pres">
      <dgm:prSet presAssocID="{51E280E6-40D3-4AD7-B5DD-B68F81952C6C}" presName="linear" presStyleCnt="0">
        <dgm:presLayoutVars>
          <dgm:animLvl val="lvl"/>
          <dgm:resizeHandles val="exact"/>
        </dgm:presLayoutVars>
      </dgm:prSet>
      <dgm:spPr/>
      <dgm:t>
        <a:bodyPr/>
        <a:lstStyle/>
        <a:p>
          <a:pPr rtl="1"/>
          <a:endParaRPr lang="fa-IR"/>
        </a:p>
      </dgm:t>
    </dgm:pt>
    <dgm:pt modelId="{1E0AA680-4008-40A8-A78F-5E7EF37CD662}" type="pres">
      <dgm:prSet presAssocID="{C8903436-FD74-4E30-B7EC-7B2A26C95A92}" presName="parentText" presStyleLbl="node1" presStyleIdx="0" presStyleCnt="2" custScaleY="39472" custLinFactNeighborY="-7400">
        <dgm:presLayoutVars>
          <dgm:chMax val="0"/>
          <dgm:bulletEnabled val="1"/>
        </dgm:presLayoutVars>
      </dgm:prSet>
      <dgm:spPr/>
      <dgm:t>
        <a:bodyPr/>
        <a:lstStyle/>
        <a:p>
          <a:pPr rtl="1"/>
          <a:endParaRPr lang="fa-IR"/>
        </a:p>
      </dgm:t>
    </dgm:pt>
    <dgm:pt modelId="{66CA4D84-D594-4ABE-B43C-AEA463F775F8}" type="pres">
      <dgm:prSet presAssocID="{C8903436-FD74-4E30-B7EC-7B2A26C95A92}" presName="childText" presStyleLbl="revTx" presStyleIdx="0" presStyleCnt="1" custScaleX="98148" custLinFactNeighborY="-15226">
        <dgm:presLayoutVars>
          <dgm:bulletEnabled val="1"/>
        </dgm:presLayoutVars>
      </dgm:prSet>
      <dgm:spPr/>
      <dgm:t>
        <a:bodyPr/>
        <a:lstStyle/>
        <a:p>
          <a:pPr rtl="1"/>
          <a:endParaRPr lang="fa-IR"/>
        </a:p>
      </dgm:t>
    </dgm:pt>
    <dgm:pt modelId="{879EEFB4-FEB7-4687-BC16-F6135267866D}" type="pres">
      <dgm:prSet presAssocID="{788C0445-2191-4025-8A89-86433DC6DE66}" presName="parentText" presStyleLbl="node1" presStyleIdx="1" presStyleCnt="2" custScaleY="44587" custLinFactNeighborY="4914">
        <dgm:presLayoutVars>
          <dgm:chMax val="0"/>
          <dgm:bulletEnabled val="1"/>
        </dgm:presLayoutVars>
      </dgm:prSet>
      <dgm:spPr/>
      <dgm:t>
        <a:bodyPr/>
        <a:lstStyle/>
        <a:p>
          <a:pPr rtl="1"/>
          <a:endParaRPr lang="fa-IR"/>
        </a:p>
      </dgm:t>
    </dgm:pt>
  </dgm:ptLst>
  <dgm:cxnLst>
    <dgm:cxn modelId="{F2956859-A2D0-4E6F-88D0-D98198DAB99D}" type="presOf" srcId="{AC14E35E-687B-4473-BB4C-3B3BA0DBCE86}" destId="{66CA4D84-D594-4ABE-B43C-AEA463F775F8}" srcOrd="0" destOrd="6" presId="urn:microsoft.com/office/officeart/2005/8/layout/vList2"/>
    <dgm:cxn modelId="{C3ACC10F-7809-4EAD-90DD-82E9AA738045}" srcId="{C8903436-FD74-4E30-B7EC-7B2A26C95A92}" destId="{963511B1-626F-4BF3-BE1B-48538AFE76D6}" srcOrd="10" destOrd="0" parTransId="{F5E4D495-3B6B-4C8E-89AC-C279BF7AAEC0}" sibTransId="{66ED374D-2283-437E-B5DA-66F681AFA669}"/>
    <dgm:cxn modelId="{F421D2DF-8E56-4CCE-96CB-660FB8DB827E}" type="presOf" srcId="{C36AB19D-18EB-41B8-96FA-3D101C0E53F4}" destId="{66CA4D84-D594-4ABE-B43C-AEA463F775F8}" srcOrd="0" destOrd="5" presId="urn:microsoft.com/office/officeart/2005/8/layout/vList2"/>
    <dgm:cxn modelId="{AE3E1217-3F48-4C5C-901B-7E70DAFF98BC}" type="presOf" srcId="{788C0445-2191-4025-8A89-86433DC6DE66}" destId="{879EEFB4-FEB7-4687-BC16-F6135267866D}" srcOrd="0" destOrd="0" presId="urn:microsoft.com/office/officeart/2005/8/layout/vList2"/>
    <dgm:cxn modelId="{466158B5-F6BB-4112-B8B3-6A3635C37C8A}" type="presOf" srcId="{96A79A31-6206-466D-B29E-C972D2EFE46D}" destId="{66CA4D84-D594-4ABE-B43C-AEA463F775F8}" srcOrd="0" destOrd="0" presId="urn:microsoft.com/office/officeart/2005/8/layout/vList2"/>
    <dgm:cxn modelId="{629C5D08-8261-42F7-ACAA-C01E5BD6F0CD}" type="presOf" srcId="{0F3E440B-A9DC-49B5-8BE0-7DD33799E12E}" destId="{66CA4D84-D594-4ABE-B43C-AEA463F775F8}" srcOrd="0" destOrd="2" presId="urn:microsoft.com/office/officeart/2005/8/layout/vList2"/>
    <dgm:cxn modelId="{4302543F-E069-4FF2-92BA-8ABB06D76B8E}" srcId="{C8903436-FD74-4E30-B7EC-7B2A26C95A92}" destId="{62F61A5C-CD09-4339-9AD3-1B403D24A4B1}" srcOrd="9" destOrd="0" parTransId="{CBE86521-EF11-43A9-8E81-07E0EF2FC190}" sibTransId="{27253F31-6F1B-4323-9E4F-7F547F59A89C}"/>
    <dgm:cxn modelId="{43D3DC92-69B2-48A7-A8E2-B821A0AEBE1A}" srcId="{C8903436-FD74-4E30-B7EC-7B2A26C95A92}" destId="{D89E9602-764E-494A-B51F-3382EBA24995}" srcOrd="1" destOrd="0" parTransId="{25C82EF1-6E04-4BC6-900A-CB3494A3D220}" sibTransId="{C7E9B110-6725-44BB-B279-29B2F0F55B43}"/>
    <dgm:cxn modelId="{F23A0289-D2D6-43C1-A919-15F460CD38EE}" type="presOf" srcId="{62F61A5C-CD09-4339-9AD3-1B403D24A4B1}" destId="{66CA4D84-D594-4ABE-B43C-AEA463F775F8}" srcOrd="0" destOrd="9" presId="urn:microsoft.com/office/officeart/2005/8/layout/vList2"/>
    <dgm:cxn modelId="{DF79C57B-57B3-4BC7-BBA1-1BE318C1211F}" srcId="{51E280E6-40D3-4AD7-B5DD-B68F81952C6C}" destId="{C8903436-FD74-4E30-B7EC-7B2A26C95A92}" srcOrd="0" destOrd="0" parTransId="{13889B7F-71A3-4882-9C3F-E0BCBA58E69E}" sibTransId="{5338D6D0-D20A-4AD9-9349-4EEDFA3F4A97}"/>
    <dgm:cxn modelId="{0652F3B9-C08F-40A0-8113-B9602BD40A4F}" srcId="{C8903436-FD74-4E30-B7EC-7B2A26C95A92}" destId="{EC0B4102-6749-4576-B985-4F7DF2F92BF3}" srcOrd="7" destOrd="0" parTransId="{FD06106F-55D5-4954-AC31-D5FCA6B6DE82}" sibTransId="{949B6149-AB6A-49EB-958C-13B0F698FC34}"/>
    <dgm:cxn modelId="{90441077-0C8D-4809-815D-B7C61F683DC1}" srcId="{C8903436-FD74-4E30-B7EC-7B2A26C95A92}" destId="{C36AB19D-18EB-41B8-96FA-3D101C0E53F4}" srcOrd="5" destOrd="0" parTransId="{4D979B8A-4A13-4B61-B256-CA2F287E574E}" sibTransId="{304204A8-E20B-4E6C-9EBC-1C27FFB074A8}"/>
    <dgm:cxn modelId="{9C811D54-B19F-484C-8422-971AD1EA65E7}" srcId="{C8903436-FD74-4E30-B7EC-7B2A26C95A92}" destId="{AC14E35E-687B-4473-BB4C-3B3BA0DBCE86}" srcOrd="6" destOrd="0" parTransId="{58691523-C8E8-47F5-996A-B43607BA5A35}" sibTransId="{AB6415F6-E93C-4947-9B92-15F469B26D3F}"/>
    <dgm:cxn modelId="{51B765BC-457C-42CC-B63C-6D599F97513D}" type="presOf" srcId="{4FAC77CC-F2B4-4DCB-BFEB-8968ACEAB4A4}" destId="{66CA4D84-D594-4ABE-B43C-AEA463F775F8}" srcOrd="0" destOrd="3" presId="urn:microsoft.com/office/officeart/2005/8/layout/vList2"/>
    <dgm:cxn modelId="{95C06433-8F6C-41AB-9273-57035D50B33A}" type="presOf" srcId="{2C3F8324-C80E-4845-A983-D0F44FB1B95D}" destId="{66CA4D84-D594-4ABE-B43C-AEA463F775F8}" srcOrd="0" destOrd="8" presId="urn:microsoft.com/office/officeart/2005/8/layout/vList2"/>
    <dgm:cxn modelId="{99CFDD89-0E5B-4338-97C5-E3B05685CC7E}" type="presOf" srcId="{51E280E6-40D3-4AD7-B5DD-B68F81952C6C}" destId="{E6DF95D5-774F-4970-961F-691E1CB60C96}" srcOrd="0" destOrd="0" presId="urn:microsoft.com/office/officeart/2005/8/layout/vList2"/>
    <dgm:cxn modelId="{0B1A55E4-84E1-40FC-B5D1-9D280E0EDAAB}" srcId="{C8903436-FD74-4E30-B7EC-7B2A26C95A92}" destId="{4FAC77CC-F2B4-4DCB-BFEB-8968ACEAB4A4}" srcOrd="3" destOrd="0" parTransId="{B733A99C-6BC9-4AF1-9D1B-EB5C53AA35CD}" sibTransId="{FE60E359-B3FF-49E7-8D8B-1EE5FDD2B29F}"/>
    <dgm:cxn modelId="{85FA751E-BE00-4279-8A0C-36EDD006E517}" type="presOf" srcId="{963511B1-626F-4BF3-BE1B-48538AFE76D6}" destId="{66CA4D84-D594-4ABE-B43C-AEA463F775F8}" srcOrd="0" destOrd="10" presId="urn:microsoft.com/office/officeart/2005/8/layout/vList2"/>
    <dgm:cxn modelId="{18EC92AF-AC77-4C06-9611-7291670FDDE1}" srcId="{C8903436-FD74-4E30-B7EC-7B2A26C95A92}" destId="{96A79A31-6206-466D-B29E-C972D2EFE46D}" srcOrd="0" destOrd="0" parTransId="{2A190BF2-0C68-4FA3-B1BF-9A581D5965D9}" sibTransId="{BC387070-93C6-425B-BB2C-EB67861555AB}"/>
    <dgm:cxn modelId="{36B3BC28-7E55-4CDE-B70D-5ED891ED9C11}" srcId="{51E280E6-40D3-4AD7-B5DD-B68F81952C6C}" destId="{788C0445-2191-4025-8A89-86433DC6DE66}" srcOrd="1" destOrd="0" parTransId="{DDF8C283-2542-48F6-B63C-E7E9D122D22B}" sibTransId="{F9A5F9EB-5B54-453A-9134-D367AA5D5E43}"/>
    <dgm:cxn modelId="{132251D4-BF45-4AB3-AE8F-7C8135D57265}" type="presOf" srcId="{EC0B4102-6749-4576-B985-4F7DF2F92BF3}" destId="{66CA4D84-D594-4ABE-B43C-AEA463F775F8}" srcOrd="0" destOrd="7" presId="urn:microsoft.com/office/officeart/2005/8/layout/vList2"/>
    <dgm:cxn modelId="{EC5FBCC6-7F1F-49EE-8EF5-E252A2BED260}" srcId="{C8903436-FD74-4E30-B7EC-7B2A26C95A92}" destId="{0F3E440B-A9DC-49B5-8BE0-7DD33799E12E}" srcOrd="2" destOrd="0" parTransId="{8D3B3C97-9D18-44E5-B65E-BCC1206C7750}" sibTransId="{A941DC99-5F00-4C35-AE53-189B701D53EB}"/>
    <dgm:cxn modelId="{F733C4B2-0CF7-462F-BF7F-7840B888C448}" srcId="{C8903436-FD74-4E30-B7EC-7B2A26C95A92}" destId="{2C3F8324-C80E-4845-A983-D0F44FB1B95D}" srcOrd="8" destOrd="0" parTransId="{50C4659E-BA68-43EA-AF21-E0ACBD485EE6}" sibTransId="{C52AF8B1-77A8-4959-B2DF-975044FE35FE}"/>
    <dgm:cxn modelId="{6AF74C87-3657-456F-9E8D-9F4B6D2FC05D}" type="presOf" srcId="{C8903436-FD74-4E30-B7EC-7B2A26C95A92}" destId="{1E0AA680-4008-40A8-A78F-5E7EF37CD662}" srcOrd="0" destOrd="0" presId="urn:microsoft.com/office/officeart/2005/8/layout/vList2"/>
    <dgm:cxn modelId="{E2CA78A2-C8B2-4D48-8A88-649C2C757651}" type="presOf" srcId="{BAF131FE-2829-4514-842E-096C6D4ACCB2}" destId="{66CA4D84-D594-4ABE-B43C-AEA463F775F8}" srcOrd="0" destOrd="4" presId="urn:microsoft.com/office/officeart/2005/8/layout/vList2"/>
    <dgm:cxn modelId="{CD9A33DD-E96A-4E51-8609-EBD9B3D3B026}" type="presOf" srcId="{D89E9602-764E-494A-B51F-3382EBA24995}" destId="{66CA4D84-D594-4ABE-B43C-AEA463F775F8}" srcOrd="0" destOrd="1" presId="urn:microsoft.com/office/officeart/2005/8/layout/vList2"/>
    <dgm:cxn modelId="{34D85B4D-89C5-414E-87D5-3C6730EF3258}" srcId="{C8903436-FD74-4E30-B7EC-7B2A26C95A92}" destId="{BAF131FE-2829-4514-842E-096C6D4ACCB2}" srcOrd="4" destOrd="0" parTransId="{21577D1C-BD30-4E51-8AD6-E5200815C7C1}" sibTransId="{4E62862A-5D28-4583-B8D4-870E343E537B}"/>
    <dgm:cxn modelId="{DDFBF108-3C62-4B11-B3DB-25BE45896282}" type="presParOf" srcId="{E6DF95D5-774F-4970-961F-691E1CB60C96}" destId="{1E0AA680-4008-40A8-A78F-5E7EF37CD662}" srcOrd="0" destOrd="0" presId="urn:microsoft.com/office/officeart/2005/8/layout/vList2"/>
    <dgm:cxn modelId="{4909A14F-269F-437D-A311-1D434C6ABD9B}" type="presParOf" srcId="{E6DF95D5-774F-4970-961F-691E1CB60C96}" destId="{66CA4D84-D594-4ABE-B43C-AEA463F775F8}" srcOrd="1" destOrd="0" presId="urn:microsoft.com/office/officeart/2005/8/layout/vList2"/>
    <dgm:cxn modelId="{7E0EAC15-CFEE-4C2B-A56C-C7A12FE5C7A9}" type="presParOf" srcId="{E6DF95D5-774F-4970-961F-691E1CB60C96}" destId="{879EEFB4-FEB7-4687-BC16-F6135267866D}"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1E280E6-40D3-4AD7-B5DD-B68F81952C6C}" type="doc">
      <dgm:prSet loTypeId="urn:microsoft.com/office/officeart/2005/8/layout/vList2" loCatId="list" qsTypeId="urn:microsoft.com/office/officeart/2005/8/quickstyle/simple1" qsCatId="simple" csTypeId="urn:microsoft.com/office/officeart/2005/8/colors/accent1_2" csCatId="accent1" phldr="1"/>
      <dgm:spPr/>
      <dgm:t>
        <a:bodyPr/>
        <a:lstStyle/>
        <a:p>
          <a:pPr rtl="1"/>
          <a:endParaRPr lang="fa-IR"/>
        </a:p>
      </dgm:t>
    </dgm:pt>
    <dgm:pt modelId="{C8903436-FD74-4E30-B7EC-7B2A26C95A92}">
      <dgm:prSet phldrT="[Text]" custT="1"/>
      <dgm:spPr>
        <a:solidFill>
          <a:srgbClr val="002060"/>
        </a:solidFill>
      </dgm:spPr>
      <dgm:t>
        <a:bodyPr/>
        <a:lstStyle/>
        <a:p>
          <a:pPr rtl="1"/>
          <a:r>
            <a:rPr lang="fa-IR" sz="1600" b="1" dirty="0">
              <a:cs typeface="B Nazanin" pitchFamily="2" charset="-78"/>
            </a:rPr>
            <a:t>قوت های موجود در آلترناتیو 3</a:t>
          </a:r>
        </a:p>
      </dgm:t>
    </dgm:pt>
    <dgm:pt modelId="{13889B7F-71A3-4882-9C3F-E0BCBA58E69E}" type="parTrans" cxnId="{DF79C57B-57B3-4BC7-BBA1-1BE318C1211F}">
      <dgm:prSet/>
      <dgm:spPr/>
      <dgm:t>
        <a:bodyPr/>
        <a:lstStyle/>
        <a:p>
          <a:pPr rtl="1"/>
          <a:endParaRPr lang="fa-IR"/>
        </a:p>
      </dgm:t>
    </dgm:pt>
    <dgm:pt modelId="{5338D6D0-D20A-4AD9-9349-4EEDFA3F4A97}" type="sibTrans" cxnId="{DF79C57B-57B3-4BC7-BBA1-1BE318C1211F}">
      <dgm:prSet/>
      <dgm:spPr/>
      <dgm:t>
        <a:bodyPr/>
        <a:lstStyle/>
        <a:p>
          <a:pPr rtl="1"/>
          <a:endParaRPr lang="fa-IR"/>
        </a:p>
      </dgm:t>
    </dgm:pt>
    <dgm:pt modelId="{96A79A31-6206-466D-B29E-C972D2EFE46D}">
      <dgm:prSet phldrT="[Text]" custT="1">
        <dgm:style>
          <a:lnRef idx="2">
            <a:schemeClr val="accent1"/>
          </a:lnRef>
          <a:fillRef idx="1">
            <a:schemeClr val="lt1"/>
          </a:fillRef>
          <a:effectRef idx="0">
            <a:schemeClr val="accent1"/>
          </a:effectRef>
          <a:fontRef idx="minor">
            <a:schemeClr val="dk1"/>
          </a:fontRef>
        </dgm:style>
      </dgm:prSet>
      <dgm:spPr/>
      <dgm:t>
        <a:bodyPr anchor="ctr"/>
        <a:lstStyle/>
        <a:p>
          <a:pPr algn="just" rtl="1">
            <a:lnSpc>
              <a:spcPct val="100000"/>
            </a:lnSpc>
          </a:pPr>
          <a:r>
            <a:rPr lang="fa-IR" sz="1400" dirty="0">
              <a:effectLst>
                <a:outerShdw blurRad="38100" dist="38100" dir="2700000" algn="tl">
                  <a:srgbClr val="000000">
                    <a:alpha val="43137"/>
                  </a:srgbClr>
                </a:outerShdw>
              </a:effectLst>
              <a:cs typeface="B Nazanin" pitchFamily="2" charset="-78"/>
            </a:rPr>
            <a:t>یکپارچگی در جداره میدان</a:t>
          </a:r>
          <a:endParaRPr lang="fa-IR" sz="1400" b="0" dirty="0">
            <a:effectLst>
              <a:outerShdw blurRad="38100" dist="38100" dir="2700000" algn="tl">
                <a:srgbClr val="000000">
                  <a:alpha val="43137"/>
                </a:srgbClr>
              </a:outerShdw>
            </a:effectLst>
            <a:cs typeface="B Nazanin" pitchFamily="2" charset="-78"/>
          </a:endParaRPr>
        </a:p>
      </dgm:t>
    </dgm:pt>
    <dgm:pt modelId="{2A190BF2-0C68-4FA3-B1BF-9A581D5965D9}" type="parTrans" cxnId="{18EC92AF-AC77-4C06-9611-7291670FDDE1}">
      <dgm:prSet/>
      <dgm:spPr/>
      <dgm:t>
        <a:bodyPr/>
        <a:lstStyle/>
        <a:p>
          <a:pPr rtl="1"/>
          <a:endParaRPr lang="fa-IR"/>
        </a:p>
      </dgm:t>
    </dgm:pt>
    <dgm:pt modelId="{BC387070-93C6-425B-BB2C-EB67861555AB}" type="sibTrans" cxnId="{18EC92AF-AC77-4C06-9611-7291670FDDE1}">
      <dgm:prSet/>
      <dgm:spPr/>
      <dgm:t>
        <a:bodyPr/>
        <a:lstStyle/>
        <a:p>
          <a:pPr rtl="1"/>
          <a:endParaRPr lang="fa-IR"/>
        </a:p>
      </dgm:t>
    </dgm:pt>
    <dgm:pt modelId="{788C0445-2191-4025-8A89-86433DC6DE66}">
      <dgm:prSet phldrT="[Text]" custT="1"/>
      <dgm:spPr>
        <a:solidFill>
          <a:srgbClr val="C00000"/>
        </a:solidFill>
      </dgm:spPr>
      <dgm:t>
        <a:bodyPr/>
        <a:lstStyle/>
        <a:p>
          <a:pPr rtl="1"/>
          <a:r>
            <a:rPr lang="fa-IR" sz="1600" b="1" dirty="0">
              <a:solidFill>
                <a:schemeClr val="bg1"/>
              </a:solidFill>
              <a:cs typeface="B Nazanin" pitchFamily="2" charset="-78"/>
            </a:rPr>
            <a:t>ضعف های موجود در آلترناتیو 3</a:t>
          </a:r>
        </a:p>
      </dgm:t>
    </dgm:pt>
    <dgm:pt modelId="{DDF8C283-2542-48F6-B63C-E7E9D122D22B}" type="parTrans" cxnId="{36B3BC28-7E55-4CDE-B70D-5ED891ED9C11}">
      <dgm:prSet/>
      <dgm:spPr/>
      <dgm:t>
        <a:bodyPr/>
        <a:lstStyle/>
        <a:p>
          <a:pPr rtl="1"/>
          <a:endParaRPr lang="fa-IR"/>
        </a:p>
      </dgm:t>
    </dgm:pt>
    <dgm:pt modelId="{F9A5F9EB-5B54-453A-9134-D367AA5D5E43}" type="sibTrans" cxnId="{36B3BC28-7E55-4CDE-B70D-5ED891ED9C11}">
      <dgm:prSet/>
      <dgm:spPr/>
      <dgm:t>
        <a:bodyPr/>
        <a:lstStyle/>
        <a:p>
          <a:pPr rtl="1"/>
          <a:endParaRPr lang="fa-IR"/>
        </a:p>
      </dgm:t>
    </dgm:pt>
    <dgm:pt modelId="{0AB71090-6BEA-447A-A64B-40CCBD8E7828}">
      <dgm:prSet custT="1"/>
      <dgm:spPr/>
      <dgm:t>
        <a:bodyPr/>
        <a:lstStyle/>
        <a:p>
          <a:pPr rtl="1"/>
          <a:r>
            <a:rPr lang="fa-IR" sz="1400">
              <a:effectLst>
                <a:outerShdw blurRad="38100" dist="38100" dir="2700000" algn="tl">
                  <a:srgbClr val="000000">
                    <a:alpha val="43137"/>
                  </a:srgbClr>
                </a:outerShdw>
              </a:effectLst>
              <a:cs typeface="B Nazanin" pitchFamily="2" charset="-78"/>
            </a:rPr>
            <a:t>استفاده از زبان معماری مشترک با بافت تاریخی در میدان</a:t>
          </a:r>
          <a:endParaRPr lang="fa-IR" sz="1400" dirty="0">
            <a:effectLst>
              <a:outerShdw blurRad="38100" dist="38100" dir="2700000" algn="tl">
                <a:srgbClr val="000000">
                  <a:alpha val="43137"/>
                </a:srgbClr>
              </a:outerShdw>
            </a:effectLst>
            <a:cs typeface="B Nazanin" pitchFamily="2" charset="-78"/>
          </a:endParaRPr>
        </a:p>
      </dgm:t>
    </dgm:pt>
    <dgm:pt modelId="{1A26E3C2-CF2F-4175-B581-1A39312715AA}" type="parTrans" cxnId="{FD63E468-34FC-45E0-957E-BB1334C713F8}">
      <dgm:prSet/>
      <dgm:spPr/>
      <dgm:t>
        <a:bodyPr/>
        <a:lstStyle/>
        <a:p>
          <a:endParaRPr lang="en-US"/>
        </a:p>
      </dgm:t>
    </dgm:pt>
    <dgm:pt modelId="{9C7B465E-1573-4E94-BBC1-0A504622CBA7}" type="sibTrans" cxnId="{FD63E468-34FC-45E0-957E-BB1334C713F8}">
      <dgm:prSet/>
      <dgm:spPr/>
      <dgm:t>
        <a:bodyPr/>
        <a:lstStyle/>
        <a:p>
          <a:endParaRPr lang="en-US"/>
        </a:p>
      </dgm:t>
    </dgm:pt>
    <dgm:pt modelId="{0DF0E285-8AB2-458C-919F-FD1C9601F681}">
      <dgm:prSet custT="1"/>
      <dgm:spPr/>
      <dgm:t>
        <a:bodyPr/>
        <a:lstStyle/>
        <a:p>
          <a:pPr rtl="1"/>
          <a:r>
            <a:rPr lang="fa-IR" sz="1400">
              <a:effectLst>
                <a:outerShdw blurRad="38100" dist="38100" dir="2700000" algn="tl">
                  <a:srgbClr val="000000">
                    <a:alpha val="43137"/>
                  </a:srgbClr>
                </a:outerShdw>
              </a:effectLst>
              <a:cs typeface="B Nazanin" pitchFamily="2" charset="-78"/>
            </a:rPr>
            <a:t>ایجاد آرامش روحی در جداره میدان</a:t>
          </a:r>
          <a:endParaRPr lang="fa-IR" sz="1400" dirty="0">
            <a:effectLst>
              <a:outerShdw blurRad="38100" dist="38100" dir="2700000" algn="tl">
                <a:srgbClr val="000000">
                  <a:alpha val="43137"/>
                </a:srgbClr>
              </a:outerShdw>
            </a:effectLst>
            <a:cs typeface="B Nazanin" pitchFamily="2" charset="-78"/>
          </a:endParaRPr>
        </a:p>
      </dgm:t>
    </dgm:pt>
    <dgm:pt modelId="{25514FAE-9041-463C-9A69-5CC8FEE45170}" type="parTrans" cxnId="{65308C45-797A-4E7A-9D39-89611BA25F40}">
      <dgm:prSet/>
      <dgm:spPr/>
      <dgm:t>
        <a:bodyPr/>
        <a:lstStyle/>
        <a:p>
          <a:endParaRPr lang="en-US"/>
        </a:p>
      </dgm:t>
    </dgm:pt>
    <dgm:pt modelId="{8AEC3F3E-57BA-4C45-A046-3720688DA72E}" type="sibTrans" cxnId="{65308C45-797A-4E7A-9D39-89611BA25F40}">
      <dgm:prSet/>
      <dgm:spPr/>
      <dgm:t>
        <a:bodyPr/>
        <a:lstStyle/>
        <a:p>
          <a:endParaRPr lang="en-US"/>
        </a:p>
      </dgm:t>
    </dgm:pt>
    <dgm:pt modelId="{C09287F4-0947-438B-BDF7-BD8136E5A64D}">
      <dgm:prSet custT="1"/>
      <dgm:spPr/>
      <dgm:t>
        <a:bodyPr/>
        <a:lstStyle/>
        <a:p>
          <a:pPr rtl="1"/>
          <a:r>
            <a:rPr lang="fa-IR" sz="1400">
              <a:effectLst>
                <a:outerShdw blurRad="38100" dist="38100" dir="2700000" algn="tl">
                  <a:srgbClr val="000000">
                    <a:alpha val="43137"/>
                  </a:srgbClr>
                </a:outerShdw>
              </a:effectLst>
              <a:cs typeface="B Nazanin" pitchFamily="2" charset="-78"/>
            </a:rPr>
            <a:t>وجود محصوریت مناسب در میدان</a:t>
          </a:r>
          <a:endParaRPr lang="fa-IR" sz="1400" dirty="0">
            <a:effectLst>
              <a:outerShdw blurRad="38100" dist="38100" dir="2700000" algn="tl">
                <a:srgbClr val="000000">
                  <a:alpha val="43137"/>
                </a:srgbClr>
              </a:outerShdw>
            </a:effectLst>
            <a:cs typeface="B Nazanin" pitchFamily="2" charset="-78"/>
          </a:endParaRPr>
        </a:p>
      </dgm:t>
    </dgm:pt>
    <dgm:pt modelId="{0B335BD1-EE89-46AF-82A0-AD04AA22C7FE}" type="parTrans" cxnId="{F4497B89-53CE-4E2C-B3F5-3240787AE41F}">
      <dgm:prSet/>
      <dgm:spPr/>
      <dgm:t>
        <a:bodyPr/>
        <a:lstStyle/>
        <a:p>
          <a:endParaRPr lang="en-US"/>
        </a:p>
      </dgm:t>
    </dgm:pt>
    <dgm:pt modelId="{D0C9DF21-EF4B-4D93-872B-A56E349304AD}" type="sibTrans" cxnId="{F4497B89-53CE-4E2C-B3F5-3240787AE41F}">
      <dgm:prSet/>
      <dgm:spPr/>
      <dgm:t>
        <a:bodyPr/>
        <a:lstStyle/>
        <a:p>
          <a:endParaRPr lang="en-US"/>
        </a:p>
      </dgm:t>
    </dgm:pt>
    <dgm:pt modelId="{D2D57A86-525E-4455-A5AE-C2834F2DE4CB}">
      <dgm:prSet custT="1"/>
      <dgm:spPr/>
      <dgm:t>
        <a:bodyPr/>
        <a:lstStyle/>
        <a:p>
          <a:pPr rtl="1"/>
          <a:r>
            <a:rPr lang="fa-IR" sz="1400">
              <a:effectLst>
                <a:outerShdw blurRad="38100" dist="38100" dir="2700000" algn="tl">
                  <a:srgbClr val="000000">
                    <a:alpha val="43137"/>
                  </a:srgbClr>
                </a:outerShdw>
              </a:effectLst>
              <a:cs typeface="B Nazanin" pitchFamily="2" charset="-78"/>
            </a:rPr>
            <a:t>تأکید بر عناصر شاخص معماری</a:t>
          </a:r>
          <a:endParaRPr lang="fa-IR" sz="1400" dirty="0">
            <a:effectLst>
              <a:outerShdw blurRad="38100" dist="38100" dir="2700000" algn="tl">
                <a:srgbClr val="000000">
                  <a:alpha val="43137"/>
                </a:srgbClr>
              </a:outerShdw>
            </a:effectLst>
            <a:cs typeface="B Nazanin" pitchFamily="2" charset="-78"/>
          </a:endParaRPr>
        </a:p>
      </dgm:t>
    </dgm:pt>
    <dgm:pt modelId="{08481BC3-4FA8-4961-80C7-D4A8E24AD2F3}" type="parTrans" cxnId="{075FF8B1-A5C9-42DC-A011-DCE24E378AE0}">
      <dgm:prSet/>
      <dgm:spPr/>
      <dgm:t>
        <a:bodyPr/>
        <a:lstStyle/>
        <a:p>
          <a:endParaRPr lang="en-US"/>
        </a:p>
      </dgm:t>
    </dgm:pt>
    <dgm:pt modelId="{E174F322-BBD0-4ED9-8D95-84BE1C77D61A}" type="sibTrans" cxnId="{075FF8B1-A5C9-42DC-A011-DCE24E378AE0}">
      <dgm:prSet/>
      <dgm:spPr/>
      <dgm:t>
        <a:bodyPr/>
        <a:lstStyle/>
        <a:p>
          <a:endParaRPr lang="en-US"/>
        </a:p>
      </dgm:t>
    </dgm:pt>
    <dgm:pt modelId="{6C068EF7-AB50-4C02-BB2B-1F9763E903B8}">
      <dgm:prSet custT="1"/>
      <dgm:spPr/>
      <dgm:t>
        <a:bodyPr/>
        <a:lstStyle/>
        <a:p>
          <a:pPr rtl="1"/>
          <a:r>
            <a:rPr lang="fa-IR" sz="1400">
              <a:effectLst>
                <a:outerShdw blurRad="38100" dist="38100" dir="2700000" algn="tl">
                  <a:srgbClr val="000000">
                    <a:alpha val="43137"/>
                  </a:srgbClr>
                </a:outerShdw>
              </a:effectLst>
              <a:cs typeface="B Nazanin" pitchFamily="2" charset="-78"/>
            </a:rPr>
            <a:t>تجمع پذیری و وجود فضاهای مکث</a:t>
          </a:r>
          <a:endParaRPr lang="fa-IR" sz="1400" dirty="0">
            <a:effectLst>
              <a:outerShdw blurRad="38100" dist="38100" dir="2700000" algn="tl">
                <a:srgbClr val="000000">
                  <a:alpha val="43137"/>
                </a:srgbClr>
              </a:outerShdw>
            </a:effectLst>
            <a:cs typeface="B Nazanin" pitchFamily="2" charset="-78"/>
          </a:endParaRPr>
        </a:p>
      </dgm:t>
    </dgm:pt>
    <dgm:pt modelId="{2DD26B9B-40B8-46A0-B503-286595407574}" type="parTrans" cxnId="{707DE97A-EAAB-4AB0-B4D9-DE134A490F04}">
      <dgm:prSet/>
      <dgm:spPr/>
      <dgm:t>
        <a:bodyPr/>
        <a:lstStyle/>
        <a:p>
          <a:endParaRPr lang="en-US"/>
        </a:p>
      </dgm:t>
    </dgm:pt>
    <dgm:pt modelId="{0D315AB3-E041-4BD4-BA17-A9661EDDE6C9}" type="sibTrans" cxnId="{707DE97A-EAAB-4AB0-B4D9-DE134A490F04}">
      <dgm:prSet/>
      <dgm:spPr/>
      <dgm:t>
        <a:bodyPr/>
        <a:lstStyle/>
        <a:p>
          <a:endParaRPr lang="en-US"/>
        </a:p>
      </dgm:t>
    </dgm:pt>
    <dgm:pt modelId="{EBCB81D8-2B6C-44E7-81CA-80BA7039C129}">
      <dgm:prSet custT="1"/>
      <dgm:spPr/>
      <dgm:t>
        <a:bodyPr/>
        <a:lstStyle/>
        <a:p>
          <a:pPr rtl="1"/>
          <a:r>
            <a:rPr lang="fa-IR" sz="1400" dirty="0">
              <a:effectLst>
                <a:outerShdw blurRad="38100" dist="38100" dir="2700000" algn="tl">
                  <a:srgbClr val="000000">
                    <a:alpha val="43137"/>
                  </a:srgbClr>
                </a:outerShdw>
              </a:effectLst>
              <a:cs typeface="B Nazanin" pitchFamily="2" charset="-78"/>
            </a:rPr>
            <a:t>وجود کاربری های جاذب و فعال در جداره میدان</a:t>
          </a:r>
        </a:p>
      </dgm:t>
    </dgm:pt>
    <dgm:pt modelId="{A659F3A0-09BA-4FD6-8318-0FC369712E28}" type="parTrans" cxnId="{E359D85D-1D6B-4196-9706-1308697513A7}">
      <dgm:prSet/>
      <dgm:spPr/>
      <dgm:t>
        <a:bodyPr/>
        <a:lstStyle/>
        <a:p>
          <a:endParaRPr lang="en-US"/>
        </a:p>
      </dgm:t>
    </dgm:pt>
    <dgm:pt modelId="{88539E2A-1D2A-4054-9510-2F993E1F547C}" type="sibTrans" cxnId="{E359D85D-1D6B-4196-9706-1308697513A7}">
      <dgm:prSet/>
      <dgm:spPr/>
      <dgm:t>
        <a:bodyPr/>
        <a:lstStyle/>
        <a:p>
          <a:endParaRPr lang="en-US"/>
        </a:p>
      </dgm:t>
    </dgm:pt>
    <dgm:pt modelId="{E6DF95D5-774F-4970-961F-691E1CB60C96}" type="pres">
      <dgm:prSet presAssocID="{51E280E6-40D3-4AD7-B5DD-B68F81952C6C}" presName="linear" presStyleCnt="0">
        <dgm:presLayoutVars>
          <dgm:animLvl val="lvl"/>
          <dgm:resizeHandles val="exact"/>
        </dgm:presLayoutVars>
      </dgm:prSet>
      <dgm:spPr/>
      <dgm:t>
        <a:bodyPr/>
        <a:lstStyle/>
        <a:p>
          <a:pPr rtl="1"/>
          <a:endParaRPr lang="fa-IR"/>
        </a:p>
      </dgm:t>
    </dgm:pt>
    <dgm:pt modelId="{1E0AA680-4008-40A8-A78F-5E7EF37CD662}" type="pres">
      <dgm:prSet presAssocID="{C8903436-FD74-4E30-B7EC-7B2A26C95A92}" presName="parentText" presStyleLbl="node1" presStyleIdx="0" presStyleCnt="2" custScaleY="39472" custLinFactNeighborY="-82524">
        <dgm:presLayoutVars>
          <dgm:chMax val="0"/>
          <dgm:bulletEnabled val="1"/>
        </dgm:presLayoutVars>
      </dgm:prSet>
      <dgm:spPr/>
      <dgm:t>
        <a:bodyPr/>
        <a:lstStyle/>
        <a:p>
          <a:pPr rtl="1"/>
          <a:endParaRPr lang="fa-IR"/>
        </a:p>
      </dgm:t>
    </dgm:pt>
    <dgm:pt modelId="{66CA4D84-D594-4ABE-B43C-AEA463F775F8}" type="pres">
      <dgm:prSet presAssocID="{C8903436-FD74-4E30-B7EC-7B2A26C95A92}" presName="childText" presStyleLbl="revTx" presStyleIdx="0" presStyleCnt="1" custScaleX="98148" custLinFactY="-19741" custLinFactNeighborY="-100000">
        <dgm:presLayoutVars>
          <dgm:bulletEnabled val="1"/>
        </dgm:presLayoutVars>
      </dgm:prSet>
      <dgm:spPr/>
      <dgm:t>
        <a:bodyPr/>
        <a:lstStyle/>
        <a:p>
          <a:pPr rtl="1"/>
          <a:endParaRPr lang="fa-IR"/>
        </a:p>
      </dgm:t>
    </dgm:pt>
    <dgm:pt modelId="{879EEFB4-FEB7-4687-BC16-F6135267866D}" type="pres">
      <dgm:prSet presAssocID="{788C0445-2191-4025-8A89-86433DC6DE66}" presName="parentText" presStyleLbl="node1" presStyleIdx="1" presStyleCnt="2" custScaleY="44587" custLinFactNeighborY="-55775">
        <dgm:presLayoutVars>
          <dgm:chMax val="0"/>
          <dgm:bulletEnabled val="1"/>
        </dgm:presLayoutVars>
      </dgm:prSet>
      <dgm:spPr/>
      <dgm:t>
        <a:bodyPr/>
        <a:lstStyle/>
        <a:p>
          <a:pPr rtl="1"/>
          <a:endParaRPr lang="fa-IR"/>
        </a:p>
      </dgm:t>
    </dgm:pt>
  </dgm:ptLst>
  <dgm:cxnLst>
    <dgm:cxn modelId="{B3F64EAF-476A-472A-959A-AB70E38CAEAA}" type="presOf" srcId="{D2D57A86-525E-4455-A5AE-C2834F2DE4CB}" destId="{66CA4D84-D594-4ABE-B43C-AEA463F775F8}" srcOrd="0" destOrd="4" presId="urn:microsoft.com/office/officeart/2005/8/layout/vList2"/>
    <dgm:cxn modelId="{68557D39-CEA2-408D-A57D-F4759B5822C3}" type="presOf" srcId="{788C0445-2191-4025-8A89-86433DC6DE66}" destId="{879EEFB4-FEB7-4687-BC16-F6135267866D}" srcOrd="0" destOrd="0" presId="urn:microsoft.com/office/officeart/2005/8/layout/vList2"/>
    <dgm:cxn modelId="{BC202BDA-1B69-491A-9CBD-66CE36F72A1C}" type="presOf" srcId="{6C068EF7-AB50-4C02-BB2B-1F9763E903B8}" destId="{66CA4D84-D594-4ABE-B43C-AEA463F775F8}" srcOrd="0" destOrd="5" presId="urn:microsoft.com/office/officeart/2005/8/layout/vList2"/>
    <dgm:cxn modelId="{075FF8B1-A5C9-42DC-A011-DCE24E378AE0}" srcId="{C8903436-FD74-4E30-B7EC-7B2A26C95A92}" destId="{D2D57A86-525E-4455-A5AE-C2834F2DE4CB}" srcOrd="4" destOrd="0" parTransId="{08481BC3-4FA8-4961-80C7-D4A8E24AD2F3}" sibTransId="{E174F322-BBD0-4ED9-8D95-84BE1C77D61A}"/>
    <dgm:cxn modelId="{E359D85D-1D6B-4196-9706-1308697513A7}" srcId="{C8903436-FD74-4E30-B7EC-7B2A26C95A92}" destId="{EBCB81D8-2B6C-44E7-81CA-80BA7039C129}" srcOrd="6" destOrd="0" parTransId="{A659F3A0-09BA-4FD6-8318-0FC369712E28}" sibTransId="{88539E2A-1D2A-4054-9510-2F993E1F547C}"/>
    <dgm:cxn modelId="{17F13AA3-2208-4618-88A7-17A70DA27CB2}" type="presOf" srcId="{C8903436-FD74-4E30-B7EC-7B2A26C95A92}" destId="{1E0AA680-4008-40A8-A78F-5E7EF37CD662}" srcOrd="0" destOrd="0" presId="urn:microsoft.com/office/officeart/2005/8/layout/vList2"/>
    <dgm:cxn modelId="{7DFEEEAE-CA5C-4BC4-B33C-C4D37DA25834}" type="presOf" srcId="{96A79A31-6206-466D-B29E-C972D2EFE46D}" destId="{66CA4D84-D594-4ABE-B43C-AEA463F775F8}" srcOrd="0" destOrd="0" presId="urn:microsoft.com/office/officeart/2005/8/layout/vList2"/>
    <dgm:cxn modelId="{DF79C57B-57B3-4BC7-BBA1-1BE318C1211F}" srcId="{51E280E6-40D3-4AD7-B5DD-B68F81952C6C}" destId="{C8903436-FD74-4E30-B7EC-7B2A26C95A92}" srcOrd="0" destOrd="0" parTransId="{13889B7F-71A3-4882-9C3F-E0BCBA58E69E}" sibTransId="{5338D6D0-D20A-4AD9-9349-4EEDFA3F4A97}"/>
    <dgm:cxn modelId="{7178E3D3-25EB-4300-9CBB-98447840D4AF}" type="presOf" srcId="{C09287F4-0947-438B-BDF7-BD8136E5A64D}" destId="{66CA4D84-D594-4ABE-B43C-AEA463F775F8}" srcOrd="0" destOrd="3" presId="urn:microsoft.com/office/officeart/2005/8/layout/vList2"/>
    <dgm:cxn modelId="{BD6B90EA-8EE5-46F6-B649-1D810840FD6E}" type="presOf" srcId="{51E280E6-40D3-4AD7-B5DD-B68F81952C6C}" destId="{E6DF95D5-774F-4970-961F-691E1CB60C96}" srcOrd="0" destOrd="0" presId="urn:microsoft.com/office/officeart/2005/8/layout/vList2"/>
    <dgm:cxn modelId="{08CFD0EF-9808-46A5-8797-0EA9F6FC6B01}" type="presOf" srcId="{0DF0E285-8AB2-458C-919F-FD1C9601F681}" destId="{66CA4D84-D594-4ABE-B43C-AEA463F775F8}" srcOrd="0" destOrd="2" presId="urn:microsoft.com/office/officeart/2005/8/layout/vList2"/>
    <dgm:cxn modelId="{65308C45-797A-4E7A-9D39-89611BA25F40}" srcId="{C8903436-FD74-4E30-B7EC-7B2A26C95A92}" destId="{0DF0E285-8AB2-458C-919F-FD1C9601F681}" srcOrd="2" destOrd="0" parTransId="{25514FAE-9041-463C-9A69-5CC8FEE45170}" sibTransId="{8AEC3F3E-57BA-4C45-A046-3720688DA72E}"/>
    <dgm:cxn modelId="{18EC92AF-AC77-4C06-9611-7291670FDDE1}" srcId="{C8903436-FD74-4E30-B7EC-7B2A26C95A92}" destId="{96A79A31-6206-466D-B29E-C972D2EFE46D}" srcOrd="0" destOrd="0" parTransId="{2A190BF2-0C68-4FA3-B1BF-9A581D5965D9}" sibTransId="{BC387070-93C6-425B-BB2C-EB67861555AB}"/>
    <dgm:cxn modelId="{707DE97A-EAAB-4AB0-B4D9-DE134A490F04}" srcId="{C8903436-FD74-4E30-B7EC-7B2A26C95A92}" destId="{6C068EF7-AB50-4C02-BB2B-1F9763E903B8}" srcOrd="5" destOrd="0" parTransId="{2DD26B9B-40B8-46A0-B503-286595407574}" sibTransId="{0D315AB3-E041-4BD4-BA17-A9661EDDE6C9}"/>
    <dgm:cxn modelId="{6202ADD2-2BF9-4BA5-8147-C53010859035}" type="presOf" srcId="{EBCB81D8-2B6C-44E7-81CA-80BA7039C129}" destId="{66CA4D84-D594-4ABE-B43C-AEA463F775F8}" srcOrd="0" destOrd="6" presId="urn:microsoft.com/office/officeart/2005/8/layout/vList2"/>
    <dgm:cxn modelId="{36B3BC28-7E55-4CDE-B70D-5ED891ED9C11}" srcId="{51E280E6-40D3-4AD7-B5DD-B68F81952C6C}" destId="{788C0445-2191-4025-8A89-86433DC6DE66}" srcOrd="1" destOrd="0" parTransId="{DDF8C283-2542-48F6-B63C-E7E9D122D22B}" sibTransId="{F9A5F9EB-5B54-453A-9134-D367AA5D5E43}"/>
    <dgm:cxn modelId="{F4497B89-53CE-4E2C-B3F5-3240787AE41F}" srcId="{C8903436-FD74-4E30-B7EC-7B2A26C95A92}" destId="{C09287F4-0947-438B-BDF7-BD8136E5A64D}" srcOrd="3" destOrd="0" parTransId="{0B335BD1-EE89-46AF-82A0-AD04AA22C7FE}" sibTransId="{D0C9DF21-EF4B-4D93-872B-A56E349304AD}"/>
    <dgm:cxn modelId="{DBB1ADDF-C0DF-495F-9473-403784410DD7}" type="presOf" srcId="{0AB71090-6BEA-447A-A64B-40CCBD8E7828}" destId="{66CA4D84-D594-4ABE-B43C-AEA463F775F8}" srcOrd="0" destOrd="1" presId="urn:microsoft.com/office/officeart/2005/8/layout/vList2"/>
    <dgm:cxn modelId="{FD63E468-34FC-45E0-957E-BB1334C713F8}" srcId="{C8903436-FD74-4E30-B7EC-7B2A26C95A92}" destId="{0AB71090-6BEA-447A-A64B-40CCBD8E7828}" srcOrd="1" destOrd="0" parTransId="{1A26E3C2-CF2F-4175-B581-1A39312715AA}" sibTransId="{9C7B465E-1573-4E94-BBC1-0A504622CBA7}"/>
    <dgm:cxn modelId="{C71B11EC-5BD0-4CFD-AA67-267CF1288914}" type="presParOf" srcId="{E6DF95D5-774F-4970-961F-691E1CB60C96}" destId="{1E0AA680-4008-40A8-A78F-5E7EF37CD662}" srcOrd="0" destOrd="0" presId="urn:microsoft.com/office/officeart/2005/8/layout/vList2"/>
    <dgm:cxn modelId="{3C81AC07-BBE7-4464-8C16-283DB04E0F4F}" type="presParOf" srcId="{E6DF95D5-774F-4970-961F-691E1CB60C96}" destId="{66CA4D84-D594-4ABE-B43C-AEA463F775F8}" srcOrd="1" destOrd="0" presId="urn:microsoft.com/office/officeart/2005/8/layout/vList2"/>
    <dgm:cxn modelId="{86963F3B-8616-4536-8356-0F5A1DC24AD2}" type="presParOf" srcId="{E6DF95D5-774F-4970-961F-691E1CB60C96}" destId="{879EEFB4-FEB7-4687-BC16-F6135267866D}"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1E280E6-40D3-4AD7-B5DD-B68F81952C6C}" type="doc">
      <dgm:prSet loTypeId="urn:microsoft.com/office/officeart/2005/8/layout/vList2" loCatId="list" qsTypeId="urn:microsoft.com/office/officeart/2005/8/quickstyle/simple1" qsCatId="simple" csTypeId="urn:microsoft.com/office/officeart/2005/8/colors/accent1_2" csCatId="accent1" phldr="1"/>
      <dgm:spPr/>
      <dgm:t>
        <a:bodyPr/>
        <a:lstStyle/>
        <a:p>
          <a:pPr rtl="1"/>
          <a:endParaRPr lang="fa-IR"/>
        </a:p>
      </dgm:t>
    </dgm:pt>
    <dgm:pt modelId="{C8903436-FD74-4E30-B7EC-7B2A26C95A92}">
      <dgm:prSet phldrT="[Text]" custT="1"/>
      <dgm:spPr>
        <a:solidFill>
          <a:schemeClr val="accent5">
            <a:lumMod val="50000"/>
          </a:schemeClr>
        </a:solidFill>
      </dgm:spPr>
      <dgm:t>
        <a:bodyPr/>
        <a:lstStyle/>
        <a:p>
          <a:pPr rtl="1"/>
          <a:r>
            <a:rPr lang="fa-IR" sz="1600" b="1" dirty="0">
              <a:cs typeface="B Nazanin" pitchFamily="2" charset="-78"/>
            </a:rPr>
            <a:t>اثرات اقتصادی</a:t>
          </a:r>
        </a:p>
      </dgm:t>
    </dgm:pt>
    <dgm:pt modelId="{13889B7F-71A3-4882-9C3F-E0BCBA58E69E}" type="parTrans" cxnId="{DF79C57B-57B3-4BC7-BBA1-1BE318C1211F}">
      <dgm:prSet/>
      <dgm:spPr/>
      <dgm:t>
        <a:bodyPr/>
        <a:lstStyle/>
        <a:p>
          <a:pPr rtl="1"/>
          <a:endParaRPr lang="fa-IR"/>
        </a:p>
      </dgm:t>
    </dgm:pt>
    <dgm:pt modelId="{5338D6D0-D20A-4AD9-9349-4EEDFA3F4A97}" type="sibTrans" cxnId="{DF79C57B-57B3-4BC7-BBA1-1BE318C1211F}">
      <dgm:prSet/>
      <dgm:spPr/>
      <dgm:t>
        <a:bodyPr/>
        <a:lstStyle/>
        <a:p>
          <a:pPr rtl="1"/>
          <a:endParaRPr lang="fa-IR"/>
        </a:p>
      </dgm:t>
    </dgm:pt>
    <dgm:pt modelId="{96A79A31-6206-466D-B29E-C972D2EFE46D}">
      <dgm:prSet phldrT="[Text]" custT="1">
        <dgm:style>
          <a:lnRef idx="2">
            <a:schemeClr val="accent1"/>
          </a:lnRef>
          <a:fillRef idx="1">
            <a:schemeClr val="lt1"/>
          </a:fillRef>
          <a:effectRef idx="0">
            <a:schemeClr val="accent1"/>
          </a:effectRef>
          <a:fontRef idx="minor">
            <a:schemeClr val="dk1"/>
          </a:fontRef>
        </dgm:style>
      </dgm:prSet>
      <dgm:spPr>
        <a:ln>
          <a:solidFill>
            <a:schemeClr val="tx1"/>
          </a:solidFill>
        </a:ln>
      </dgm:spPr>
      <dgm:t>
        <a:bodyPr anchor="ctr"/>
        <a:lstStyle/>
        <a:p>
          <a:pPr algn="just" rtl="1">
            <a:lnSpc>
              <a:spcPct val="100000"/>
            </a:lnSpc>
          </a:pPr>
          <a:r>
            <a:rPr lang="ar-SA" sz="1200" b="1">
              <a:effectLst>
                <a:outerShdw blurRad="38100" dist="38100" dir="2700000" algn="tl">
                  <a:srgbClr val="000000">
                    <a:alpha val="43137"/>
                  </a:srgbClr>
                </a:outerShdw>
              </a:effectLst>
              <a:latin typeface="Calibri"/>
              <a:ea typeface="Calibri"/>
              <a:cs typeface="B Nazanin"/>
            </a:rPr>
            <a:t>ارزش افزوده املاک</a:t>
          </a:r>
          <a:endParaRPr lang="fa-IR" sz="1200" b="0" dirty="0">
            <a:effectLst>
              <a:outerShdw blurRad="38100" dist="38100" dir="2700000" algn="tl">
                <a:srgbClr val="000000">
                  <a:alpha val="43137"/>
                </a:srgbClr>
              </a:outerShdw>
            </a:effectLst>
            <a:cs typeface="B Nazanin" pitchFamily="2" charset="-78"/>
          </a:endParaRPr>
        </a:p>
      </dgm:t>
    </dgm:pt>
    <dgm:pt modelId="{2A190BF2-0C68-4FA3-B1BF-9A581D5965D9}" type="parTrans" cxnId="{18EC92AF-AC77-4C06-9611-7291670FDDE1}">
      <dgm:prSet/>
      <dgm:spPr/>
      <dgm:t>
        <a:bodyPr/>
        <a:lstStyle/>
        <a:p>
          <a:pPr rtl="1"/>
          <a:endParaRPr lang="fa-IR"/>
        </a:p>
      </dgm:t>
    </dgm:pt>
    <dgm:pt modelId="{BC387070-93C6-425B-BB2C-EB67861555AB}" type="sibTrans" cxnId="{18EC92AF-AC77-4C06-9611-7291670FDDE1}">
      <dgm:prSet/>
      <dgm:spPr/>
      <dgm:t>
        <a:bodyPr/>
        <a:lstStyle/>
        <a:p>
          <a:pPr rtl="1"/>
          <a:endParaRPr lang="fa-IR"/>
        </a:p>
      </dgm:t>
    </dgm:pt>
    <dgm:pt modelId="{788C0445-2191-4025-8A89-86433DC6DE66}">
      <dgm:prSet phldrT="[Text]" custT="1"/>
      <dgm:spPr>
        <a:solidFill>
          <a:schemeClr val="accent4">
            <a:lumMod val="50000"/>
          </a:schemeClr>
        </a:solidFill>
      </dgm:spPr>
      <dgm:t>
        <a:bodyPr/>
        <a:lstStyle/>
        <a:p>
          <a:pPr rtl="1"/>
          <a:r>
            <a:rPr lang="fa-IR" sz="1600" b="1" dirty="0">
              <a:solidFill>
                <a:schemeClr val="bg1"/>
              </a:solidFill>
              <a:cs typeface="B Nazanin" pitchFamily="2" charset="-78"/>
            </a:rPr>
            <a:t>اثرات اجتماعی</a:t>
          </a:r>
        </a:p>
      </dgm:t>
    </dgm:pt>
    <dgm:pt modelId="{DDF8C283-2542-48F6-B63C-E7E9D122D22B}" type="parTrans" cxnId="{36B3BC28-7E55-4CDE-B70D-5ED891ED9C11}">
      <dgm:prSet/>
      <dgm:spPr/>
      <dgm:t>
        <a:bodyPr/>
        <a:lstStyle/>
        <a:p>
          <a:pPr rtl="1"/>
          <a:endParaRPr lang="fa-IR"/>
        </a:p>
      </dgm:t>
    </dgm:pt>
    <dgm:pt modelId="{F9A5F9EB-5B54-453A-9134-D367AA5D5E43}" type="sibTrans" cxnId="{36B3BC28-7E55-4CDE-B70D-5ED891ED9C11}">
      <dgm:prSet/>
      <dgm:spPr/>
      <dgm:t>
        <a:bodyPr/>
        <a:lstStyle/>
        <a:p>
          <a:pPr rtl="1"/>
          <a:endParaRPr lang="fa-IR"/>
        </a:p>
      </dgm:t>
    </dgm:pt>
    <dgm:pt modelId="{8ADDAA73-70A7-4C09-9F0B-60FAB8BCBA6E}">
      <dgm:prSet custT="1"/>
      <dgm:spPr>
        <a:ln>
          <a:solidFill>
            <a:schemeClr val="tx1"/>
          </a:solidFill>
        </a:ln>
      </dgm:spPr>
      <dgm:t>
        <a:bodyPr/>
        <a:lstStyle/>
        <a:p>
          <a:pPr rtl="1"/>
          <a:r>
            <a:rPr lang="ar-SA" sz="1200" b="1" dirty="0">
              <a:effectLst>
                <a:outerShdw blurRad="38100" dist="38100" dir="2700000" algn="tl">
                  <a:srgbClr val="000000">
                    <a:alpha val="43137"/>
                  </a:srgbClr>
                </a:outerShdw>
              </a:effectLst>
              <a:latin typeface="Calibri"/>
              <a:ea typeface="Calibri"/>
              <a:cs typeface="B Nazanin"/>
            </a:rPr>
            <a:t>بالا رفتن رونق کسب و کار کسبه منطقه</a:t>
          </a:r>
          <a:endParaRPr lang="en-US" sz="1200" dirty="0">
            <a:effectLst>
              <a:outerShdw blurRad="38100" dist="38100" dir="2700000" algn="tl">
                <a:srgbClr val="000000">
                  <a:alpha val="43137"/>
                </a:srgbClr>
              </a:outerShdw>
            </a:effectLst>
            <a:latin typeface="Calibri"/>
            <a:ea typeface="Calibri"/>
            <a:cs typeface="Arial"/>
          </a:endParaRPr>
        </a:p>
      </dgm:t>
    </dgm:pt>
    <dgm:pt modelId="{4168B89B-6DC2-470A-B01B-E6EB62B92757}" type="parTrans" cxnId="{19E173BB-6B5C-45A4-82DF-DF241A7EA61B}">
      <dgm:prSet/>
      <dgm:spPr/>
      <dgm:t>
        <a:bodyPr/>
        <a:lstStyle/>
        <a:p>
          <a:endParaRPr lang="en-US"/>
        </a:p>
      </dgm:t>
    </dgm:pt>
    <dgm:pt modelId="{9A98B290-BD5C-4B17-B9D4-4E50575BE159}" type="sibTrans" cxnId="{19E173BB-6B5C-45A4-82DF-DF241A7EA61B}">
      <dgm:prSet/>
      <dgm:spPr/>
      <dgm:t>
        <a:bodyPr/>
        <a:lstStyle/>
        <a:p>
          <a:endParaRPr lang="en-US"/>
        </a:p>
      </dgm:t>
    </dgm:pt>
    <dgm:pt modelId="{0B9FDA43-23FB-458D-8C05-B3ECC8A41D98}">
      <dgm:prSet custT="1"/>
      <dgm:spPr>
        <a:ln>
          <a:solidFill>
            <a:schemeClr val="tx1"/>
          </a:solidFill>
        </a:ln>
      </dgm:spPr>
      <dgm:t>
        <a:bodyPr/>
        <a:lstStyle/>
        <a:p>
          <a:pPr rtl="1"/>
          <a:r>
            <a:rPr lang="ar-SA" sz="1200" b="1" dirty="0">
              <a:effectLst>
                <a:outerShdw blurRad="38100" dist="38100" dir="2700000" algn="tl">
                  <a:srgbClr val="000000">
                    <a:alpha val="43137"/>
                  </a:srgbClr>
                </a:outerShdw>
              </a:effectLst>
              <a:latin typeface="Calibri"/>
              <a:ea typeface="Calibri"/>
              <a:cs typeface="B Nazanin"/>
            </a:rPr>
            <a:t>ساماندهی فعالیت های خرده فروشی غیر رسمی </a:t>
          </a:r>
          <a:endParaRPr lang="en-US" sz="1200" dirty="0">
            <a:effectLst>
              <a:outerShdw blurRad="38100" dist="38100" dir="2700000" algn="tl">
                <a:srgbClr val="000000">
                  <a:alpha val="43137"/>
                </a:srgbClr>
              </a:outerShdw>
            </a:effectLst>
            <a:latin typeface="Calibri"/>
            <a:ea typeface="Calibri"/>
            <a:cs typeface="Arial"/>
          </a:endParaRPr>
        </a:p>
      </dgm:t>
    </dgm:pt>
    <dgm:pt modelId="{504E19D9-E412-4B9E-A2F2-CC03E1E6E395}" type="parTrans" cxnId="{7460B427-5FE6-453C-AF59-CEEA6BA7EE8A}">
      <dgm:prSet/>
      <dgm:spPr/>
      <dgm:t>
        <a:bodyPr/>
        <a:lstStyle/>
        <a:p>
          <a:endParaRPr lang="en-US"/>
        </a:p>
      </dgm:t>
    </dgm:pt>
    <dgm:pt modelId="{C4CDDBD0-D23E-43B9-BE40-2898FDF3CECD}" type="sibTrans" cxnId="{7460B427-5FE6-453C-AF59-CEEA6BA7EE8A}">
      <dgm:prSet/>
      <dgm:spPr/>
      <dgm:t>
        <a:bodyPr/>
        <a:lstStyle/>
        <a:p>
          <a:endParaRPr lang="en-US"/>
        </a:p>
      </dgm:t>
    </dgm:pt>
    <dgm:pt modelId="{E6DF95D5-774F-4970-961F-691E1CB60C96}" type="pres">
      <dgm:prSet presAssocID="{51E280E6-40D3-4AD7-B5DD-B68F81952C6C}" presName="linear" presStyleCnt="0">
        <dgm:presLayoutVars>
          <dgm:animLvl val="lvl"/>
          <dgm:resizeHandles val="exact"/>
        </dgm:presLayoutVars>
      </dgm:prSet>
      <dgm:spPr/>
      <dgm:t>
        <a:bodyPr/>
        <a:lstStyle/>
        <a:p>
          <a:pPr rtl="1"/>
          <a:endParaRPr lang="fa-IR"/>
        </a:p>
      </dgm:t>
    </dgm:pt>
    <dgm:pt modelId="{1E0AA680-4008-40A8-A78F-5E7EF37CD662}" type="pres">
      <dgm:prSet presAssocID="{C8903436-FD74-4E30-B7EC-7B2A26C95A92}" presName="parentText" presStyleLbl="node1" presStyleIdx="0" presStyleCnt="2" custScaleY="39472" custLinFactNeighborY="-82524">
        <dgm:presLayoutVars>
          <dgm:chMax val="0"/>
          <dgm:bulletEnabled val="1"/>
        </dgm:presLayoutVars>
      </dgm:prSet>
      <dgm:spPr/>
      <dgm:t>
        <a:bodyPr/>
        <a:lstStyle/>
        <a:p>
          <a:pPr rtl="1"/>
          <a:endParaRPr lang="fa-IR"/>
        </a:p>
      </dgm:t>
    </dgm:pt>
    <dgm:pt modelId="{66CA4D84-D594-4ABE-B43C-AEA463F775F8}" type="pres">
      <dgm:prSet presAssocID="{C8903436-FD74-4E30-B7EC-7B2A26C95A92}" presName="childText" presStyleLbl="revTx" presStyleIdx="0" presStyleCnt="1" custScaleX="98148" custScaleY="85830" custLinFactNeighborX="309" custLinFactNeighborY="-67696">
        <dgm:presLayoutVars>
          <dgm:bulletEnabled val="1"/>
        </dgm:presLayoutVars>
      </dgm:prSet>
      <dgm:spPr/>
      <dgm:t>
        <a:bodyPr/>
        <a:lstStyle/>
        <a:p>
          <a:pPr rtl="1"/>
          <a:endParaRPr lang="fa-IR"/>
        </a:p>
      </dgm:t>
    </dgm:pt>
    <dgm:pt modelId="{879EEFB4-FEB7-4687-BC16-F6135267866D}" type="pres">
      <dgm:prSet presAssocID="{788C0445-2191-4025-8A89-86433DC6DE66}" presName="parentText" presStyleLbl="node1" presStyleIdx="1" presStyleCnt="2" custScaleY="44587" custLinFactNeighborY="-55775">
        <dgm:presLayoutVars>
          <dgm:chMax val="0"/>
          <dgm:bulletEnabled val="1"/>
        </dgm:presLayoutVars>
      </dgm:prSet>
      <dgm:spPr/>
      <dgm:t>
        <a:bodyPr/>
        <a:lstStyle/>
        <a:p>
          <a:pPr rtl="1"/>
          <a:endParaRPr lang="fa-IR"/>
        </a:p>
      </dgm:t>
    </dgm:pt>
  </dgm:ptLst>
  <dgm:cxnLst>
    <dgm:cxn modelId="{7460B427-5FE6-453C-AF59-CEEA6BA7EE8A}" srcId="{C8903436-FD74-4E30-B7EC-7B2A26C95A92}" destId="{0B9FDA43-23FB-458D-8C05-B3ECC8A41D98}" srcOrd="2" destOrd="0" parTransId="{504E19D9-E412-4B9E-A2F2-CC03E1E6E395}" sibTransId="{C4CDDBD0-D23E-43B9-BE40-2898FDF3CECD}"/>
    <dgm:cxn modelId="{AE63F021-6190-48C5-BC89-FEBFFF4C7D1C}" type="presOf" srcId="{788C0445-2191-4025-8A89-86433DC6DE66}" destId="{879EEFB4-FEB7-4687-BC16-F6135267866D}" srcOrd="0" destOrd="0" presId="urn:microsoft.com/office/officeart/2005/8/layout/vList2"/>
    <dgm:cxn modelId="{C617E12D-F29D-434D-922C-3D281B0D2E56}" type="presOf" srcId="{C8903436-FD74-4E30-B7EC-7B2A26C95A92}" destId="{1E0AA680-4008-40A8-A78F-5E7EF37CD662}" srcOrd="0" destOrd="0" presId="urn:microsoft.com/office/officeart/2005/8/layout/vList2"/>
    <dgm:cxn modelId="{BCE0D1F9-8883-4E15-8C95-2B4066E5B1BE}" type="presOf" srcId="{96A79A31-6206-466D-B29E-C972D2EFE46D}" destId="{66CA4D84-D594-4ABE-B43C-AEA463F775F8}" srcOrd="0" destOrd="0" presId="urn:microsoft.com/office/officeart/2005/8/layout/vList2"/>
    <dgm:cxn modelId="{DF79C57B-57B3-4BC7-BBA1-1BE318C1211F}" srcId="{51E280E6-40D3-4AD7-B5DD-B68F81952C6C}" destId="{C8903436-FD74-4E30-B7EC-7B2A26C95A92}" srcOrd="0" destOrd="0" parTransId="{13889B7F-71A3-4882-9C3F-E0BCBA58E69E}" sibTransId="{5338D6D0-D20A-4AD9-9349-4EEDFA3F4A97}"/>
    <dgm:cxn modelId="{D76AC39D-2BC0-43A3-A405-859DEDE19EB6}" type="presOf" srcId="{0B9FDA43-23FB-458D-8C05-B3ECC8A41D98}" destId="{66CA4D84-D594-4ABE-B43C-AEA463F775F8}" srcOrd="0" destOrd="2" presId="urn:microsoft.com/office/officeart/2005/8/layout/vList2"/>
    <dgm:cxn modelId="{4E72D6D4-E202-48BA-9FBB-385DA4C86EE5}" type="presOf" srcId="{51E280E6-40D3-4AD7-B5DD-B68F81952C6C}" destId="{E6DF95D5-774F-4970-961F-691E1CB60C96}" srcOrd="0" destOrd="0" presId="urn:microsoft.com/office/officeart/2005/8/layout/vList2"/>
    <dgm:cxn modelId="{36B3BC28-7E55-4CDE-B70D-5ED891ED9C11}" srcId="{51E280E6-40D3-4AD7-B5DD-B68F81952C6C}" destId="{788C0445-2191-4025-8A89-86433DC6DE66}" srcOrd="1" destOrd="0" parTransId="{DDF8C283-2542-48F6-B63C-E7E9D122D22B}" sibTransId="{F9A5F9EB-5B54-453A-9134-D367AA5D5E43}"/>
    <dgm:cxn modelId="{78280BBA-6CFB-47F9-816D-DD1E191616DD}" type="presOf" srcId="{8ADDAA73-70A7-4C09-9F0B-60FAB8BCBA6E}" destId="{66CA4D84-D594-4ABE-B43C-AEA463F775F8}" srcOrd="0" destOrd="1" presId="urn:microsoft.com/office/officeart/2005/8/layout/vList2"/>
    <dgm:cxn modelId="{19E173BB-6B5C-45A4-82DF-DF241A7EA61B}" srcId="{C8903436-FD74-4E30-B7EC-7B2A26C95A92}" destId="{8ADDAA73-70A7-4C09-9F0B-60FAB8BCBA6E}" srcOrd="1" destOrd="0" parTransId="{4168B89B-6DC2-470A-B01B-E6EB62B92757}" sibTransId="{9A98B290-BD5C-4B17-B9D4-4E50575BE159}"/>
    <dgm:cxn modelId="{18EC92AF-AC77-4C06-9611-7291670FDDE1}" srcId="{C8903436-FD74-4E30-B7EC-7B2A26C95A92}" destId="{96A79A31-6206-466D-B29E-C972D2EFE46D}" srcOrd="0" destOrd="0" parTransId="{2A190BF2-0C68-4FA3-B1BF-9A581D5965D9}" sibTransId="{BC387070-93C6-425B-BB2C-EB67861555AB}"/>
    <dgm:cxn modelId="{DE376F68-4D90-4679-886F-6C9EBF6370FF}" type="presParOf" srcId="{E6DF95D5-774F-4970-961F-691E1CB60C96}" destId="{1E0AA680-4008-40A8-A78F-5E7EF37CD662}" srcOrd="0" destOrd="0" presId="urn:microsoft.com/office/officeart/2005/8/layout/vList2"/>
    <dgm:cxn modelId="{2082CCC9-5B65-4E30-8C2D-A9AF469E8EDC}" type="presParOf" srcId="{E6DF95D5-774F-4970-961F-691E1CB60C96}" destId="{66CA4D84-D594-4ABE-B43C-AEA463F775F8}" srcOrd="1" destOrd="0" presId="urn:microsoft.com/office/officeart/2005/8/layout/vList2"/>
    <dgm:cxn modelId="{C27AB416-FFE1-4260-A036-39CB0032AA02}" type="presParOf" srcId="{E6DF95D5-774F-4970-961F-691E1CB60C96}" destId="{879EEFB4-FEB7-4687-BC16-F6135267866D}"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1E280E6-40D3-4AD7-B5DD-B68F81952C6C}" type="doc">
      <dgm:prSet loTypeId="urn:microsoft.com/office/officeart/2005/8/layout/vList2" loCatId="list" qsTypeId="urn:microsoft.com/office/officeart/2005/8/quickstyle/simple1" qsCatId="simple" csTypeId="urn:microsoft.com/office/officeart/2005/8/colors/accent1_2" csCatId="accent1" phldr="1"/>
      <dgm:spPr/>
      <dgm:t>
        <a:bodyPr/>
        <a:lstStyle/>
        <a:p>
          <a:pPr rtl="1"/>
          <a:endParaRPr lang="fa-IR"/>
        </a:p>
      </dgm:t>
    </dgm:pt>
    <dgm:pt modelId="{C8903436-FD74-4E30-B7EC-7B2A26C95A92}">
      <dgm:prSet phldrT="[Text]" custT="1"/>
      <dgm:spPr>
        <a:solidFill>
          <a:schemeClr val="accent3">
            <a:lumMod val="50000"/>
          </a:schemeClr>
        </a:solidFill>
      </dgm:spPr>
      <dgm:t>
        <a:bodyPr/>
        <a:lstStyle/>
        <a:p>
          <a:pPr rtl="1"/>
          <a:r>
            <a:rPr lang="fa-IR" sz="1600" b="1" dirty="0">
              <a:cs typeface="B Nazanin" pitchFamily="2" charset="-78"/>
            </a:rPr>
            <a:t>اثرات زیست محیطی</a:t>
          </a:r>
        </a:p>
      </dgm:t>
    </dgm:pt>
    <dgm:pt modelId="{13889B7F-71A3-4882-9C3F-E0BCBA58E69E}" type="parTrans" cxnId="{DF79C57B-57B3-4BC7-BBA1-1BE318C1211F}">
      <dgm:prSet/>
      <dgm:spPr/>
      <dgm:t>
        <a:bodyPr/>
        <a:lstStyle/>
        <a:p>
          <a:pPr rtl="1"/>
          <a:endParaRPr lang="fa-IR"/>
        </a:p>
      </dgm:t>
    </dgm:pt>
    <dgm:pt modelId="{5338D6D0-D20A-4AD9-9349-4EEDFA3F4A97}" type="sibTrans" cxnId="{DF79C57B-57B3-4BC7-BBA1-1BE318C1211F}">
      <dgm:prSet/>
      <dgm:spPr/>
      <dgm:t>
        <a:bodyPr/>
        <a:lstStyle/>
        <a:p>
          <a:pPr rtl="1"/>
          <a:endParaRPr lang="fa-IR"/>
        </a:p>
      </dgm:t>
    </dgm:pt>
    <dgm:pt modelId="{96A79A31-6206-466D-B29E-C972D2EFE46D}">
      <dgm:prSet phldrT="[Text]" custT="1">
        <dgm:style>
          <a:lnRef idx="2">
            <a:schemeClr val="accent1"/>
          </a:lnRef>
          <a:fillRef idx="1">
            <a:schemeClr val="lt1"/>
          </a:fillRef>
          <a:effectRef idx="0">
            <a:schemeClr val="accent1"/>
          </a:effectRef>
          <a:fontRef idx="minor">
            <a:schemeClr val="dk1"/>
          </a:fontRef>
        </dgm:style>
      </dgm:prSet>
      <dgm:spPr>
        <a:ln>
          <a:solidFill>
            <a:schemeClr val="tx1"/>
          </a:solidFill>
        </a:ln>
      </dgm:spPr>
      <dgm:t>
        <a:bodyPr anchor="ctr"/>
        <a:lstStyle/>
        <a:p>
          <a:pPr algn="just" rtl="1">
            <a:lnSpc>
              <a:spcPct val="100000"/>
            </a:lnSpc>
          </a:pPr>
          <a:r>
            <a:rPr lang="ar-SA" sz="1200" b="1" dirty="0">
              <a:effectLst>
                <a:outerShdw blurRad="38100" dist="38100" dir="2700000" algn="tl">
                  <a:srgbClr val="000000">
                    <a:alpha val="43137"/>
                  </a:srgbClr>
                </a:outerShdw>
              </a:effectLst>
              <a:latin typeface="Calibri"/>
              <a:ea typeface="Calibri"/>
              <a:cs typeface="B Nazanin"/>
            </a:rPr>
            <a:t>کاهش آلودگی صوتی</a:t>
          </a:r>
          <a:endParaRPr lang="fa-IR" sz="1200" b="0" dirty="0">
            <a:effectLst>
              <a:outerShdw blurRad="38100" dist="38100" dir="2700000" algn="tl">
                <a:srgbClr val="000000">
                  <a:alpha val="43137"/>
                </a:srgbClr>
              </a:outerShdw>
            </a:effectLst>
            <a:cs typeface="B Nazanin" pitchFamily="2" charset="-78"/>
          </a:endParaRPr>
        </a:p>
      </dgm:t>
    </dgm:pt>
    <dgm:pt modelId="{2A190BF2-0C68-4FA3-B1BF-9A581D5965D9}" type="parTrans" cxnId="{18EC92AF-AC77-4C06-9611-7291670FDDE1}">
      <dgm:prSet/>
      <dgm:spPr/>
      <dgm:t>
        <a:bodyPr/>
        <a:lstStyle/>
        <a:p>
          <a:pPr rtl="1"/>
          <a:endParaRPr lang="fa-IR"/>
        </a:p>
      </dgm:t>
    </dgm:pt>
    <dgm:pt modelId="{BC387070-93C6-425B-BB2C-EB67861555AB}" type="sibTrans" cxnId="{18EC92AF-AC77-4C06-9611-7291670FDDE1}">
      <dgm:prSet/>
      <dgm:spPr/>
      <dgm:t>
        <a:bodyPr/>
        <a:lstStyle/>
        <a:p>
          <a:pPr rtl="1"/>
          <a:endParaRPr lang="fa-IR"/>
        </a:p>
      </dgm:t>
    </dgm:pt>
    <dgm:pt modelId="{788C0445-2191-4025-8A89-86433DC6DE66}">
      <dgm:prSet phldrT="[Text]" custT="1"/>
      <dgm:spPr>
        <a:solidFill>
          <a:schemeClr val="tx2">
            <a:lumMod val="50000"/>
          </a:schemeClr>
        </a:solidFill>
      </dgm:spPr>
      <dgm:t>
        <a:bodyPr/>
        <a:lstStyle/>
        <a:p>
          <a:pPr rtl="1"/>
          <a:r>
            <a:rPr lang="fa-IR" sz="1600" b="1" dirty="0">
              <a:solidFill>
                <a:schemeClr val="bg1"/>
              </a:solidFill>
              <a:cs typeface="B Nazanin" pitchFamily="2" charset="-78"/>
            </a:rPr>
            <a:t>اثرات کالبدی</a:t>
          </a:r>
        </a:p>
      </dgm:t>
    </dgm:pt>
    <dgm:pt modelId="{DDF8C283-2542-48F6-B63C-E7E9D122D22B}" type="parTrans" cxnId="{36B3BC28-7E55-4CDE-B70D-5ED891ED9C11}">
      <dgm:prSet/>
      <dgm:spPr/>
      <dgm:t>
        <a:bodyPr/>
        <a:lstStyle/>
        <a:p>
          <a:pPr rtl="1"/>
          <a:endParaRPr lang="fa-IR"/>
        </a:p>
      </dgm:t>
    </dgm:pt>
    <dgm:pt modelId="{F9A5F9EB-5B54-453A-9134-D367AA5D5E43}" type="sibTrans" cxnId="{36B3BC28-7E55-4CDE-B70D-5ED891ED9C11}">
      <dgm:prSet/>
      <dgm:spPr/>
      <dgm:t>
        <a:bodyPr/>
        <a:lstStyle/>
        <a:p>
          <a:pPr rtl="1"/>
          <a:endParaRPr lang="fa-IR"/>
        </a:p>
      </dgm:t>
    </dgm:pt>
    <dgm:pt modelId="{F42C92B6-366C-4AC1-AFB9-0F8FB1C67380}">
      <dgm:prSet custT="1"/>
      <dgm:spPr>
        <a:ln>
          <a:solidFill>
            <a:schemeClr val="tx1"/>
          </a:solidFill>
        </a:ln>
      </dgm:spPr>
      <dgm:t>
        <a:bodyPr/>
        <a:lstStyle/>
        <a:p>
          <a:pPr rtl="1">
            <a:lnSpc>
              <a:spcPct val="100000"/>
            </a:lnSpc>
          </a:pPr>
          <a:r>
            <a:rPr lang="ar-SA" sz="1200" b="1" dirty="0">
              <a:effectLst>
                <a:outerShdw blurRad="38100" dist="38100" dir="2700000" algn="tl">
                  <a:srgbClr val="000000">
                    <a:alpha val="43137"/>
                  </a:srgbClr>
                </a:outerShdw>
              </a:effectLst>
              <a:latin typeface="Calibri"/>
              <a:ea typeface="Calibri"/>
              <a:cs typeface="B Nazanin"/>
            </a:rPr>
            <a:t>کاهش آلودگی بصری</a:t>
          </a:r>
          <a:endParaRPr lang="en-US" sz="1200" dirty="0">
            <a:effectLst>
              <a:outerShdw blurRad="38100" dist="38100" dir="2700000" algn="tl">
                <a:srgbClr val="000000">
                  <a:alpha val="43137"/>
                </a:srgbClr>
              </a:outerShdw>
            </a:effectLst>
            <a:latin typeface="Calibri"/>
            <a:ea typeface="Calibri"/>
            <a:cs typeface="Arial"/>
          </a:endParaRPr>
        </a:p>
      </dgm:t>
    </dgm:pt>
    <dgm:pt modelId="{6C221263-8F32-4436-877B-D50E93DA9746}" type="parTrans" cxnId="{98149A1D-A86E-4DA1-A16D-1BCB6E9A6638}">
      <dgm:prSet/>
      <dgm:spPr/>
      <dgm:t>
        <a:bodyPr/>
        <a:lstStyle/>
        <a:p>
          <a:endParaRPr lang="en-US"/>
        </a:p>
      </dgm:t>
    </dgm:pt>
    <dgm:pt modelId="{3E184FE6-583B-47B3-BBAB-A7FCE21A5B72}" type="sibTrans" cxnId="{98149A1D-A86E-4DA1-A16D-1BCB6E9A6638}">
      <dgm:prSet/>
      <dgm:spPr/>
      <dgm:t>
        <a:bodyPr/>
        <a:lstStyle/>
        <a:p>
          <a:endParaRPr lang="en-US"/>
        </a:p>
      </dgm:t>
    </dgm:pt>
    <dgm:pt modelId="{82F48197-91B3-48A5-934D-E6B8E3AB1168}">
      <dgm:prSet custT="1"/>
      <dgm:spPr>
        <a:ln>
          <a:solidFill>
            <a:schemeClr val="tx1"/>
          </a:solidFill>
        </a:ln>
      </dgm:spPr>
      <dgm:t>
        <a:bodyPr/>
        <a:lstStyle/>
        <a:p>
          <a:pPr rtl="1">
            <a:lnSpc>
              <a:spcPct val="100000"/>
            </a:lnSpc>
          </a:pPr>
          <a:r>
            <a:rPr lang="ar-SA" sz="1200" b="1">
              <a:effectLst>
                <a:outerShdw blurRad="38100" dist="38100" dir="2700000" algn="tl">
                  <a:srgbClr val="000000">
                    <a:alpha val="43137"/>
                  </a:srgbClr>
                </a:outerShdw>
              </a:effectLst>
              <a:latin typeface="Calibri"/>
              <a:ea typeface="Calibri"/>
              <a:cs typeface="B Nazanin"/>
            </a:rPr>
            <a:t>کاهش ترافیک</a:t>
          </a:r>
          <a:endParaRPr lang="en-US" sz="1200" dirty="0">
            <a:effectLst>
              <a:outerShdw blurRad="38100" dist="38100" dir="2700000" algn="tl">
                <a:srgbClr val="000000">
                  <a:alpha val="43137"/>
                </a:srgbClr>
              </a:outerShdw>
            </a:effectLst>
            <a:latin typeface="Calibri"/>
            <a:ea typeface="Calibri"/>
            <a:cs typeface="Arial"/>
          </a:endParaRPr>
        </a:p>
      </dgm:t>
    </dgm:pt>
    <dgm:pt modelId="{A0706030-3415-4E89-936F-FBD070A79156}" type="parTrans" cxnId="{50BD9309-B1AF-4973-B2C0-1374BC64B145}">
      <dgm:prSet/>
      <dgm:spPr/>
      <dgm:t>
        <a:bodyPr/>
        <a:lstStyle/>
        <a:p>
          <a:endParaRPr lang="en-US"/>
        </a:p>
      </dgm:t>
    </dgm:pt>
    <dgm:pt modelId="{699BDB24-3679-42C8-A829-82305287D5C2}" type="sibTrans" cxnId="{50BD9309-B1AF-4973-B2C0-1374BC64B145}">
      <dgm:prSet/>
      <dgm:spPr/>
      <dgm:t>
        <a:bodyPr/>
        <a:lstStyle/>
        <a:p>
          <a:endParaRPr lang="en-US"/>
        </a:p>
      </dgm:t>
    </dgm:pt>
    <dgm:pt modelId="{86C55C09-C50D-4EB1-8CAD-119B5B0CD814}">
      <dgm:prSet custT="1"/>
      <dgm:spPr>
        <a:ln>
          <a:solidFill>
            <a:schemeClr val="tx1"/>
          </a:solidFill>
        </a:ln>
      </dgm:spPr>
      <dgm:t>
        <a:bodyPr/>
        <a:lstStyle/>
        <a:p>
          <a:pPr rtl="1">
            <a:lnSpc>
              <a:spcPct val="100000"/>
            </a:lnSpc>
          </a:pPr>
          <a:r>
            <a:rPr lang="ar-SA" sz="1200" b="1" dirty="0">
              <a:effectLst>
                <a:outerShdw blurRad="38100" dist="38100" dir="2700000" algn="tl">
                  <a:srgbClr val="000000">
                    <a:alpha val="43137"/>
                  </a:srgbClr>
                </a:outerShdw>
              </a:effectLst>
              <a:latin typeface="Calibri"/>
              <a:ea typeface="Calibri"/>
              <a:cs typeface="B Nazanin"/>
            </a:rPr>
            <a:t>کاهش آلودگی ناشی از تردد وسایل نقلیه</a:t>
          </a:r>
          <a:endParaRPr lang="en-US" sz="1200" dirty="0">
            <a:effectLst>
              <a:outerShdw blurRad="38100" dist="38100" dir="2700000" algn="tl">
                <a:srgbClr val="000000">
                  <a:alpha val="43137"/>
                </a:srgbClr>
              </a:outerShdw>
            </a:effectLst>
            <a:latin typeface="Calibri"/>
            <a:ea typeface="Calibri"/>
            <a:cs typeface="Arial"/>
          </a:endParaRPr>
        </a:p>
      </dgm:t>
    </dgm:pt>
    <dgm:pt modelId="{74ED0E6D-5E63-4DC7-B5E6-F4CB60837E88}" type="parTrans" cxnId="{7672C259-C54D-4104-9B1C-FF36CB45AA39}">
      <dgm:prSet/>
      <dgm:spPr/>
      <dgm:t>
        <a:bodyPr/>
        <a:lstStyle/>
        <a:p>
          <a:endParaRPr lang="en-US"/>
        </a:p>
      </dgm:t>
    </dgm:pt>
    <dgm:pt modelId="{03CA24EA-1B89-4CAA-B758-55FBF41922AF}" type="sibTrans" cxnId="{7672C259-C54D-4104-9B1C-FF36CB45AA39}">
      <dgm:prSet/>
      <dgm:spPr/>
      <dgm:t>
        <a:bodyPr/>
        <a:lstStyle/>
        <a:p>
          <a:endParaRPr lang="en-US"/>
        </a:p>
      </dgm:t>
    </dgm:pt>
    <dgm:pt modelId="{E6DF95D5-774F-4970-961F-691E1CB60C96}" type="pres">
      <dgm:prSet presAssocID="{51E280E6-40D3-4AD7-B5DD-B68F81952C6C}" presName="linear" presStyleCnt="0">
        <dgm:presLayoutVars>
          <dgm:animLvl val="lvl"/>
          <dgm:resizeHandles val="exact"/>
        </dgm:presLayoutVars>
      </dgm:prSet>
      <dgm:spPr/>
      <dgm:t>
        <a:bodyPr/>
        <a:lstStyle/>
        <a:p>
          <a:pPr rtl="1"/>
          <a:endParaRPr lang="fa-IR"/>
        </a:p>
      </dgm:t>
    </dgm:pt>
    <dgm:pt modelId="{1E0AA680-4008-40A8-A78F-5E7EF37CD662}" type="pres">
      <dgm:prSet presAssocID="{C8903436-FD74-4E30-B7EC-7B2A26C95A92}" presName="parentText" presStyleLbl="node1" presStyleIdx="0" presStyleCnt="2" custScaleY="39472" custLinFactNeighborY="-82524">
        <dgm:presLayoutVars>
          <dgm:chMax val="0"/>
          <dgm:bulletEnabled val="1"/>
        </dgm:presLayoutVars>
      </dgm:prSet>
      <dgm:spPr/>
      <dgm:t>
        <a:bodyPr/>
        <a:lstStyle/>
        <a:p>
          <a:pPr rtl="1"/>
          <a:endParaRPr lang="fa-IR"/>
        </a:p>
      </dgm:t>
    </dgm:pt>
    <dgm:pt modelId="{66CA4D84-D594-4ABE-B43C-AEA463F775F8}" type="pres">
      <dgm:prSet presAssocID="{C8903436-FD74-4E30-B7EC-7B2A26C95A92}" presName="childText" presStyleLbl="revTx" presStyleIdx="0" presStyleCnt="1" custScaleX="98148" custLinFactNeighborX="-926" custLinFactNeighborY="-70857">
        <dgm:presLayoutVars>
          <dgm:bulletEnabled val="1"/>
        </dgm:presLayoutVars>
      </dgm:prSet>
      <dgm:spPr/>
      <dgm:t>
        <a:bodyPr/>
        <a:lstStyle/>
        <a:p>
          <a:pPr rtl="1"/>
          <a:endParaRPr lang="fa-IR"/>
        </a:p>
      </dgm:t>
    </dgm:pt>
    <dgm:pt modelId="{879EEFB4-FEB7-4687-BC16-F6135267866D}" type="pres">
      <dgm:prSet presAssocID="{788C0445-2191-4025-8A89-86433DC6DE66}" presName="parentText" presStyleLbl="node1" presStyleIdx="1" presStyleCnt="2" custScaleY="44587" custLinFactNeighborY="-55775">
        <dgm:presLayoutVars>
          <dgm:chMax val="0"/>
          <dgm:bulletEnabled val="1"/>
        </dgm:presLayoutVars>
      </dgm:prSet>
      <dgm:spPr/>
      <dgm:t>
        <a:bodyPr/>
        <a:lstStyle/>
        <a:p>
          <a:pPr rtl="1"/>
          <a:endParaRPr lang="fa-IR"/>
        </a:p>
      </dgm:t>
    </dgm:pt>
  </dgm:ptLst>
  <dgm:cxnLst>
    <dgm:cxn modelId="{50BD9309-B1AF-4973-B2C0-1374BC64B145}" srcId="{C8903436-FD74-4E30-B7EC-7B2A26C95A92}" destId="{82F48197-91B3-48A5-934D-E6B8E3AB1168}" srcOrd="2" destOrd="0" parTransId="{A0706030-3415-4E89-936F-FBD070A79156}" sibTransId="{699BDB24-3679-42C8-A829-82305287D5C2}"/>
    <dgm:cxn modelId="{CA3172D2-042E-4252-A928-3F0171D89525}" type="presOf" srcId="{C8903436-FD74-4E30-B7EC-7B2A26C95A92}" destId="{1E0AA680-4008-40A8-A78F-5E7EF37CD662}" srcOrd="0" destOrd="0" presId="urn:microsoft.com/office/officeart/2005/8/layout/vList2"/>
    <dgm:cxn modelId="{7672C259-C54D-4104-9B1C-FF36CB45AA39}" srcId="{C8903436-FD74-4E30-B7EC-7B2A26C95A92}" destId="{86C55C09-C50D-4EB1-8CAD-119B5B0CD814}" srcOrd="3" destOrd="0" parTransId="{74ED0E6D-5E63-4DC7-B5E6-F4CB60837E88}" sibTransId="{03CA24EA-1B89-4CAA-B758-55FBF41922AF}"/>
    <dgm:cxn modelId="{31F51E66-8A80-4679-AADB-E6839A42D319}" type="presOf" srcId="{F42C92B6-366C-4AC1-AFB9-0F8FB1C67380}" destId="{66CA4D84-D594-4ABE-B43C-AEA463F775F8}" srcOrd="0" destOrd="1" presId="urn:microsoft.com/office/officeart/2005/8/layout/vList2"/>
    <dgm:cxn modelId="{DF79C57B-57B3-4BC7-BBA1-1BE318C1211F}" srcId="{51E280E6-40D3-4AD7-B5DD-B68F81952C6C}" destId="{C8903436-FD74-4E30-B7EC-7B2A26C95A92}" srcOrd="0" destOrd="0" parTransId="{13889B7F-71A3-4882-9C3F-E0BCBA58E69E}" sibTransId="{5338D6D0-D20A-4AD9-9349-4EEDFA3F4A97}"/>
    <dgm:cxn modelId="{36B3BC28-7E55-4CDE-B70D-5ED891ED9C11}" srcId="{51E280E6-40D3-4AD7-B5DD-B68F81952C6C}" destId="{788C0445-2191-4025-8A89-86433DC6DE66}" srcOrd="1" destOrd="0" parTransId="{DDF8C283-2542-48F6-B63C-E7E9D122D22B}" sibTransId="{F9A5F9EB-5B54-453A-9134-D367AA5D5E43}"/>
    <dgm:cxn modelId="{98149A1D-A86E-4DA1-A16D-1BCB6E9A6638}" srcId="{C8903436-FD74-4E30-B7EC-7B2A26C95A92}" destId="{F42C92B6-366C-4AC1-AFB9-0F8FB1C67380}" srcOrd="1" destOrd="0" parTransId="{6C221263-8F32-4436-877B-D50E93DA9746}" sibTransId="{3E184FE6-583B-47B3-BBAB-A7FCE21A5B72}"/>
    <dgm:cxn modelId="{40DE3064-7168-4A9A-9A33-FA6507E5A349}" type="presOf" srcId="{86C55C09-C50D-4EB1-8CAD-119B5B0CD814}" destId="{66CA4D84-D594-4ABE-B43C-AEA463F775F8}" srcOrd="0" destOrd="3" presId="urn:microsoft.com/office/officeart/2005/8/layout/vList2"/>
    <dgm:cxn modelId="{18EC92AF-AC77-4C06-9611-7291670FDDE1}" srcId="{C8903436-FD74-4E30-B7EC-7B2A26C95A92}" destId="{96A79A31-6206-466D-B29E-C972D2EFE46D}" srcOrd="0" destOrd="0" parTransId="{2A190BF2-0C68-4FA3-B1BF-9A581D5965D9}" sibTransId="{BC387070-93C6-425B-BB2C-EB67861555AB}"/>
    <dgm:cxn modelId="{381F76C8-4196-469D-B333-885C95E95611}" type="presOf" srcId="{788C0445-2191-4025-8A89-86433DC6DE66}" destId="{879EEFB4-FEB7-4687-BC16-F6135267866D}" srcOrd="0" destOrd="0" presId="urn:microsoft.com/office/officeart/2005/8/layout/vList2"/>
    <dgm:cxn modelId="{1D0D1DA6-62A7-40CE-944B-3359A88530EA}" type="presOf" srcId="{96A79A31-6206-466D-B29E-C972D2EFE46D}" destId="{66CA4D84-D594-4ABE-B43C-AEA463F775F8}" srcOrd="0" destOrd="0" presId="urn:microsoft.com/office/officeart/2005/8/layout/vList2"/>
    <dgm:cxn modelId="{E650D267-B126-4674-827D-0119A72150E6}" type="presOf" srcId="{51E280E6-40D3-4AD7-B5DD-B68F81952C6C}" destId="{E6DF95D5-774F-4970-961F-691E1CB60C96}" srcOrd="0" destOrd="0" presId="urn:microsoft.com/office/officeart/2005/8/layout/vList2"/>
    <dgm:cxn modelId="{7420E074-E628-4699-AFDF-6983791B3B5C}" type="presOf" srcId="{82F48197-91B3-48A5-934D-E6B8E3AB1168}" destId="{66CA4D84-D594-4ABE-B43C-AEA463F775F8}" srcOrd="0" destOrd="2" presId="urn:microsoft.com/office/officeart/2005/8/layout/vList2"/>
    <dgm:cxn modelId="{ED3DD699-5547-455A-8E12-075B297A6CD1}" type="presParOf" srcId="{E6DF95D5-774F-4970-961F-691E1CB60C96}" destId="{1E0AA680-4008-40A8-A78F-5E7EF37CD662}" srcOrd="0" destOrd="0" presId="urn:microsoft.com/office/officeart/2005/8/layout/vList2"/>
    <dgm:cxn modelId="{347A9D6B-C35B-4044-83F8-21A03213FF37}" type="presParOf" srcId="{E6DF95D5-774F-4970-961F-691E1CB60C96}" destId="{66CA4D84-D594-4ABE-B43C-AEA463F775F8}" srcOrd="1" destOrd="0" presId="urn:microsoft.com/office/officeart/2005/8/layout/vList2"/>
    <dgm:cxn modelId="{DC538E85-14F9-4ADB-BC6D-053A50169288}" type="presParOf" srcId="{E6DF95D5-774F-4970-961F-691E1CB60C96}" destId="{879EEFB4-FEB7-4687-BC16-F6135267866D}" srcOrd="2"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n-US" dirty="0"/>
          </a:p>
        </p:txBody>
      </p:sp>
      <p:sp>
        <p:nvSpPr>
          <p:cNvPr id="3" name="Date Placeholder 2"/>
          <p:cNvSpPr>
            <a:spLocks noGrp="1"/>
          </p:cNvSpPr>
          <p:nvPr>
            <p:ph type="dt" sz="quarter" idx="1"/>
          </p:nvPr>
        </p:nvSpPr>
        <p:spPr>
          <a:xfrm>
            <a:off x="4021294" y="0"/>
            <a:ext cx="3076363" cy="511731"/>
          </a:xfrm>
          <a:prstGeom prst="rect">
            <a:avLst/>
          </a:prstGeom>
        </p:spPr>
        <p:txBody>
          <a:bodyPr vert="horz" lIns="99048" tIns="49524" rIns="99048" bIns="49524" rtlCol="0"/>
          <a:lstStyle>
            <a:lvl1pPr algn="r">
              <a:defRPr sz="1300"/>
            </a:lvl1pPr>
          </a:lstStyle>
          <a:p>
            <a:fld id="{99868118-0FE9-4F60-9F19-156BB38FF4EA}" type="datetimeFigureOut">
              <a:rPr lang="en-US" smtClean="0"/>
              <a:pPr/>
              <a:t>12/14/2020</a:t>
            </a:fld>
            <a:endParaRPr lang="en-US" dirty="0"/>
          </a:p>
        </p:txBody>
      </p:sp>
      <p:sp>
        <p:nvSpPr>
          <p:cNvPr id="4" name="Footer Placeholder 3"/>
          <p:cNvSpPr>
            <a:spLocks noGrp="1"/>
          </p:cNvSpPr>
          <p:nvPr>
            <p:ph type="ftr" sz="quarter" idx="2"/>
          </p:nvPr>
        </p:nvSpPr>
        <p:spPr>
          <a:xfrm>
            <a:off x="0" y="9721106"/>
            <a:ext cx="3076363" cy="511731"/>
          </a:xfrm>
          <a:prstGeom prst="rect">
            <a:avLst/>
          </a:prstGeom>
        </p:spPr>
        <p:txBody>
          <a:bodyPr vert="horz" lIns="99048" tIns="49524" rIns="99048" bIns="49524" rtlCol="0" anchor="b"/>
          <a:lstStyle>
            <a:lvl1pPr algn="l">
              <a:defRPr sz="1300"/>
            </a:lvl1pPr>
          </a:lstStyle>
          <a:p>
            <a:endParaRPr lang="en-US" dirty="0"/>
          </a:p>
        </p:txBody>
      </p:sp>
      <p:sp>
        <p:nvSpPr>
          <p:cNvPr id="5" name="Slide Number Placeholder 4"/>
          <p:cNvSpPr>
            <a:spLocks noGrp="1"/>
          </p:cNvSpPr>
          <p:nvPr>
            <p:ph type="sldNum" sz="quarter" idx="3"/>
          </p:nvPr>
        </p:nvSpPr>
        <p:spPr>
          <a:xfrm>
            <a:off x="4021294" y="9721106"/>
            <a:ext cx="3076363" cy="511731"/>
          </a:xfrm>
          <a:prstGeom prst="rect">
            <a:avLst/>
          </a:prstGeom>
        </p:spPr>
        <p:txBody>
          <a:bodyPr vert="horz" lIns="99048" tIns="49524" rIns="99048" bIns="49524" rtlCol="0" anchor="b"/>
          <a:lstStyle>
            <a:lvl1pPr algn="r">
              <a:defRPr sz="1300"/>
            </a:lvl1pPr>
          </a:lstStyle>
          <a:p>
            <a:fld id="{507AB5EB-A7FD-44DC-B06A-232AECA5FE93}" type="slidenum">
              <a:rPr lang="en-US" smtClean="0"/>
              <a:pPr/>
              <a:t>‹#›</a:t>
            </a:fld>
            <a:endParaRPr 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n-US" dirty="0"/>
          </a:p>
        </p:txBody>
      </p:sp>
      <p:sp>
        <p:nvSpPr>
          <p:cNvPr id="3" name="Date Placeholder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4B57845D-DF35-4BC2-9934-0C6A4CE1FB01}" type="datetimeFigureOut">
              <a:rPr lang="en-US" smtClean="0"/>
              <a:pPr/>
              <a:t>12/14/2020</a:t>
            </a:fld>
            <a:endParaRPr lang="en-US" dirty="0"/>
          </a:p>
        </p:txBody>
      </p:sp>
      <p:sp>
        <p:nvSpPr>
          <p:cNvPr id="4" name="Slide Image Placeholder 3"/>
          <p:cNvSpPr>
            <a:spLocks noGrp="1" noRot="1" noChangeAspect="1"/>
          </p:cNvSpPr>
          <p:nvPr>
            <p:ph type="sldImg" idx="2"/>
          </p:nvPr>
        </p:nvSpPr>
        <p:spPr>
          <a:xfrm>
            <a:off x="2222500" y="768350"/>
            <a:ext cx="2654300" cy="3836988"/>
          </a:xfrm>
          <a:prstGeom prst="rect">
            <a:avLst/>
          </a:prstGeom>
          <a:noFill/>
          <a:ln w="12700">
            <a:solidFill>
              <a:prstClr val="black"/>
            </a:solidFill>
          </a:ln>
        </p:spPr>
        <p:txBody>
          <a:bodyPr vert="horz" lIns="99048" tIns="49524" rIns="99048" bIns="49524" rtlCol="0" anchor="ctr"/>
          <a:lstStyle/>
          <a:p>
            <a:endParaRPr lang="en-US" dirty="0"/>
          </a:p>
        </p:txBody>
      </p:sp>
      <p:sp>
        <p:nvSpPr>
          <p:cNvPr id="5" name="Notes Placeholder 4"/>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en-US" dirty="0"/>
          </a:p>
        </p:txBody>
      </p:sp>
      <p:sp>
        <p:nvSpPr>
          <p:cNvPr id="7" name="Slide Number Placeholder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141CE8DA-7A11-47AB-9786-F1124FB8FB22}" type="slidenum">
              <a:rPr lang="en-US" smtClean="0"/>
              <a:pPr/>
              <a:t>‹#›</a:t>
            </a:fld>
            <a:endParaRPr lang="en-US" dirty="0"/>
          </a:p>
        </p:txBody>
      </p:sp>
    </p:spTree>
    <p:extLst>
      <p:ext uri="{BB962C8B-B14F-4D97-AF65-F5344CB8AC3E}">
        <p14:creationId xmlns:p14="http://schemas.microsoft.com/office/powerpoint/2010/main" val="299874270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41CE8DA-7A11-47AB-9786-F1124FB8FB22}" type="slidenum">
              <a:rPr lang="en-US" smtClean="0"/>
              <a:pPr/>
              <a:t>1</a:t>
            </a:fld>
            <a:endParaRPr lang="en-US" dirty="0"/>
          </a:p>
        </p:txBody>
      </p:sp>
    </p:spTree>
    <p:extLst>
      <p:ext uri="{BB962C8B-B14F-4D97-AF65-F5344CB8AC3E}">
        <p14:creationId xmlns:p14="http://schemas.microsoft.com/office/powerpoint/2010/main" val="2081194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41CE8DA-7A11-47AB-9786-F1124FB8FB22}" type="slidenum">
              <a:rPr lang="en-US" smtClean="0"/>
              <a:pPr/>
              <a:t>3</a:t>
            </a:fld>
            <a:endParaRPr lang="en-US" dirty="0"/>
          </a:p>
        </p:txBody>
      </p:sp>
    </p:spTree>
    <p:extLst>
      <p:ext uri="{BB962C8B-B14F-4D97-AF65-F5344CB8AC3E}">
        <p14:creationId xmlns:p14="http://schemas.microsoft.com/office/powerpoint/2010/main" val="992956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41CE8DA-7A11-47AB-9786-F1124FB8FB22}" type="slidenum">
              <a:rPr lang="en-US" smtClean="0"/>
              <a:pPr/>
              <a:t>6</a:t>
            </a:fld>
            <a:endParaRPr lang="en-US" dirty="0"/>
          </a:p>
        </p:txBody>
      </p:sp>
    </p:spTree>
    <p:extLst>
      <p:ext uri="{BB962C8B-B14F-4D97-AF65-F5344CB8AC3E}">
        <p14:creationId xmlns:p14="http://schemas.microsoft.com/office/powerpoint/2010/main" val="32026846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3077282"/>
            <a:ext cx="5829300" cy="2123369"/>
          </a:xfrm>
        </p:spPr>
        <p:txBody>
          <a:bodyPr/>
          <a:lstStyle/>
          <a:p>
            <a:r>
              <a:rPr lang="en-US"/>
              <a:t>Click to edit Master title style</a:t>
            </a:r>
          </a:p>
        </p:txBody>
      </p:sp>
      <p:sp>
        <p:nvSpPr>
          <p:cNvPr id="3" name="Subtitle 2"/>
          <p:cNvSpPr>
            <a:spLocks noGrp="1"/>
          </p:cNvSpPr>
          <p:nvPr>
            <p:ph type="subTitle" idx="1"/>
          </p:nvPr>
        </p:nvSpPr>
        <p:spPr>
          <a:xfrm>
            <a:off x="1028700" y="5613400"/>
            <a:ext cx="4800600" cy="2531533"/>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1AB6AB8-61FD-4D55-87E1-B6BE89C7F900}" type="datetime1">
              <a:rPr lang="en-US" smtClean="0"/>
              <a:t>12/14/2020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86FEA7-80B1-4C74-85F3-91076A821A0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F098EBA-05A2-41AA-A6C4-3D59F61EB6C4}" type="datetime1">
              <a:rPr lang="en-US" smtClean="0"/>
              <a:t>12/14/2020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86FEA7-80B1-4C74-85F3-91076A821A0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573264"/>
            <a:ext cx="1157288" cy="1220822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57175" y="573264"/>
            <a:ext cx="3357563" cy="1220822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9609BD-E5DE-4588-9F45-A190678ABD8B}" type="datetime1">
              <a:rPr lang="en-US" smtClean="0"/>
              <a:t>12/14/2020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86FEA7-80B1-4C74-85F3-91076A821A0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6D94D15-1778-4A7C-B655-1A4C7F216FE3}" type="datetime1">
              <a:rPr lang="en-US" smtClean="0"/>
              <a:t>12/14/2020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86FEA7-80B1-4C74-85F3-91076A821A0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6365523"/>
            <a:ext cx="5829300" cy="1967442"/>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541735" y="4198586"/>
            <a:ext cx="5829300" cy="21669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987B4EC-6836-4D87-BABC-18E938E4232E}" type="datetime1">
              <a:rPr lang="en-US" smtClean="0"/>
              <a:t>12/14/2020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86FEA7-80B1-4C74-85F3-91076A821A0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7175" y="3338690"/>
            <a:ext cx="2257425" cy="944280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628900" y="3338690"/>
            <a:ext cx="2257425" cy="944280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9F589C-488D-4F46-9800-B8B1578791D2}" type="datetime1">
              <a:rPr lang="en-US" smtClean="0"/>
              <a:t>12/14/2020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F86FEA7-80B1-4C74-85F3-91076A821A0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96699"/>
            <a:ext cx="6172200" cy="1651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42900" y="2217385"/>
            <a:ext cx="303014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42900" y="3141486"/>
            <a:ext cx="303014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483769" y="2217385"/>
            <a:ext cx="303133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483769" y="3141486"/>
            <a:ext cx="303133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2912737-3626-4565-BF48-B4B84C473B46}" type="datetime1">
              <a:rPr lang="en-US" smtClean="0"/>
              <a:t>12/14/2020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F86FEA7-80B1-4C74-85F3-91076A821A0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2177866-8E3F-4FDF-A39C-E22F86F98F08}" type="datetime1">
              <a:rPr lang="en-US" smtClean="0"/>
              <a:t>12/14/2020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F86FEA7-80B1-4C74-85F3-91076A821A0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EA15C5-D1FE-44D0-B1CC-7B20DF486054}" type="datetime1">
              <a:rPr lang="en-US" smtClean="0"/>
              <a:t>12/14/2020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F86FEA7-80B1-4C74-85F3-91076A821A0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94405"/>
            <a:ext cx="2256235" cy="1678517"/>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2681287" y="394406"/>
            <a:ext cx="3833813" cy="845449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42900" y="2072923"/>
            <a:ext cx="2256235" cy="677598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9A72C06-D0A6-4140-90FE-AC59B5E52090}" type="datetime1">
              <a:rPr lang="en-US" smtClean="0"/>
              <a:t>12/14/2020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F86FEA7-80B1-4C74-85F3-91076A821A0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934200"/>
            <a:ext cx="4114800" cy="818622"/>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344216" y="885119"/>
            <a:ext cx="4114800" cy="594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344216" y="7752822"/>
            <a:ext cx="4114800" cy="116257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06258BC-56CA-4AD0-B284-F92BE4F1DE2A}" type="datetime1">
              <a:rPr lang="en-US" smtClean="0"/>
              <a:t>12/14/2020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F86FEA7-80B1-4C74-85F3-91076A821A0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96699"/>
            <a:ext cx="6172200" cy="1651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42900" y="2311401"/>
            <a:ext cx="6172200" cy="653750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42900" y="9181395"/>
            <a:ext cx="1600200" cy="527403"/>
          </a:xfrm>
          <a:prstGeom prst="rect">
            <a:avLst/>
          </a:prstGeom>
        </p:spPr>
        <p:txBody>
          <a:bodyPr vert="horz" lIns="91440" tIns="45720" rIns="91440" bIns="45720" rtlCol="0" anchor="ctr"/>
          <a:lstStyle>
            <a:lvl1pPr algn="l">
              <a:defRPr sz="1200">
                <a:solidFill>
                  <a:schemeClr val="tx1">
                    <a:tint val="75000"/>
                  </a:schemeClr>
                </a:solidFill>
              </a:defRPr>
            </a:lvl1pPr>
          </a:lstStyle>
          <a:p>
            <a:fld id="{38E3525C-304C-4FFF-837A-67FC418410F2}" type="datetime1">
              <a:rPr lang="en-US" smtClean="0"/>
              <a:t>12/14/2020</a:t>
            </a:fld>
            <a:endParaRPr lang="en-US" dirty="0"/>
          </a:p>
        </p:txBody>
      </p:sp>
      <p:sp>
        <p:nvSpPr>
          <p:cNvPr id="5" name="Footer Placeholder 4"/>
          <p:cNvSpPr>
            <a:spLocks noGrp="1"/>
          </p:cNvSpPr>
          <p:nvPr>
            <p:ph type="ftr" sz="quarter" idx="3"/>
          </p:nvPr>
        </p:nvSpPr>
        <p:spPr>
          <a:xfrm>
            <a:off x="2343150" y="9181395"/>
            <a:ext cx="2171700" cy="52740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914900" y="9181395"/>
            <a:ext cx="1600200" cy="527403"/>
          </a:xfrm>
          <a:prstGeom prst="rect">
            <a:avLst/>
          </a:prstGeom>
        </p:spPr>
        <p:txBody>
          <a:bodyPr vert="horz" lIns="91440" tIns="45720" rIns="91440" bIns="45720" rtlCol="0" anchor="ctr"/>
          <a:lstStyle>
            <a:lvl1pPr algn="r">
              <a:defRPr sz="1200">
                <a:solidFill>
                  <a:schemeClr val="tx1">
                    <a:tint val="75000"/>
                  </a:schemeClr>
                </a:solidFill>
              </a:defRPr>
            </a:lvl1pPr>
          </a:lstStyle>
          <a:p>
            <a:fld id="{FF86FEA7-80B1-4C74-85F3-91076A821A0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6.wmf"/><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2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2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2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2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5.jpeg"/></Relationships>
</file>

<file path=ppt/slides/_rels/slide3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3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63.jpeg"/><Relationship Id="rId4" Type="http://schemas.openxmlformats.org/officeDocument/2006/relationships/image" Target="../media/image62.jpeg"/></Relationships>
</file>

<file path=ppt/slides/_rels/slide3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3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67.jpeg"/><Relationship Id="rId7" Type="http://schemas.openxmlformats.org/officeDocument/2006/relationships/image" Target="../media/image71.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 Id="rId9" Type="http://schemas.openxmlformats.org/officeDocument/2006/relationships/image" Target="../media/image73.jpeg"/></Relationships>
</file>

<file path=ppt/slides/_rels/slide42.xml.rels><?xml version="1.0" encoding="UTF-8" standalone="yes"?>
<Relationships xmlns="http://schemas.openxmlformats.org/package/2006/relationships"><Relationship Id="rId8" Type="http://schemas.openxmlformats.org/officeDocument/2006/relationships/image" Target="../media/image78.jpeg"/><Relationship Id="rId3" Type="http://schemas.openxmlformats.org/officeDocument/2006/relationships/image" Target="../media/image67.jpeg"/><Relationship Id="rId7" Type="http://schemas.openxmlformats.org/officeDocument/2006/relationships/image" Target="../media/image77.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 Id="rId9" Type="http://schemas.openxmlformats.org/officeDocument/2006/relationships/image" Target="../media/image79.jpeg"/></Relationships>
</file>

<file path=ppt/slides/_rels/slide43.xml.rels><?xml version="1.0" encoding="UTF-8" standalone="yes"?>
<Relationships xmlns="http://schemas.openxmlformats.org/package/2006/relationships"><Relationship Id="rId8" Type="http://schemas.openxmlformats.org/officeDocument/2006/relationships/image" Target="../media/image85.jpeg"/><Relationship Id="rId13" Type="http://schemas.openxmlformats.org/officeDocument/2006/relationships/image" Target="../media/image90.jpeg"/><Relationship Id="rId3" Type="http://schemas.openxmlformats.org/officeDocument/2006/relationships/image" Target="../media/image80.jpeg"/><Relationship Id="rId7" Type="http://schemas.openxmlformats.org/officeDocument/2006/relationships/image" Target="../media/image84.jpeg"/><Relationship Id="rId12" Type="http://schemas.openxmlformats.org/officeDocument/2006/relationships/image" Target="../media/image89.jpeg"/><Relationship Id="rId2" Type="http://schemas.openxmlformats.org/officeDocument/2006/relationships/image" Target="../media/image9.jpeg"/><Relationship Id="rId16" Type="http://schemas.openxmlformats.org/officeDocument/2006/relationships/image" Target="../media/image93.jpeg"/><Relationship Id="rId1" Type="http://schemas.openxmlformats.org/officeDocument/2006/relationships/slideLayout" Target="../slideLayouts/slideLayout2.xml"/><Relationship Id="rId6" Type="http://schemas.openxmlformats.org/officeDocument/2006/relationships/image" Target="../media/image83.jpeg"/><Relationship Id="rId11" Type="http://schemas.openxmlformats.org/officeDocument/2006/relationships/image" Target="../media/image88.jpeg"/><Relationship Id="rId5" Type="http://schemas.openxmlformats.org/officeDocument/2006/relationships/image" Target="../media/image82.jpeg"/><Relationship Id="rId15" Type="http://schemas.openxmlformats.org/officeDocument/2006/relationships/image" Target="../media/image92.jpeg"/><Relationship Id="rId10" Type="http://schemas.openxmlformats.org/officeDocument/2006/relationships/image" Target="../media/image87.jpeg"/><Relationship Id="rId4" Type="http://schemas.openxmlformats.org/officeDocument/2006/relationships/image" Target="../media/image81.jpeg"/><Relationship Id="rId9" Type="http://schemas.openxmlformats.org/officeDocument/2006/relationships/image" Target="../media/image86.jpeg"/><Relationship Id="rId14" Type="http://schemas.openxmlformats.org/officeDocument/2006/relationships/image" Target="../media/image91.jpeg"/></Relationships>
</file>

<file path=ppt/slides/_rels/slide4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49.xml.rels><?xml version="1.0" encoding="UTF-8" standalone="yes"?>
<Relationships xmlns="http://schemas.openxmlformats.org/package/2006/relationships"><Relationship Id="rId8" Type="http://schemas.openxmlformats.org/officeDocument/2006/relationships/image" Target="../media/image100.jpeg"/><Relationship Id="rId3" Type="http://schemas.openxmlformats.org/officeDocument/2006/relationships/image" Target="../media/image95.jpeg"/><Relationship Id="rId7" Type="http://schemas.openxmlformats.org/officeDocument/2006/relationships/image" Target="../media/image99.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98.wmf"/><Relationship Id="rId5" Type="http://schemas.openxmlformats.org/officeDocument/2006/relationships/image" Target="../media/image97.jpeg"/><Relationship Id="rId10" Type="http://schemas.openxmlformats.org/officeDocument/2006/relationships/image" Target="../media/image102.jpeg"/><Relationship Id="rId4" Type="http://schemas.openxmlformats.org/officeDocument/2006/relationships/image" Target="../media/image96.jpeg"/><Relationship Id="rId9" Type="http://schemas.openxmlformats.org/officeDocument/2006/relationships/image" Target="../media/image101.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108.jpeg"/><Relationship Id="rId3" Type="http://schemas.openxmlformats.org/officeDocument/2006/relationships/image" Target="../media/image103.jpeg"/><Relationship Id="rId7" Type="http://schemas.openxmlformats.org/officeDocument/2006/relationships/image" Target="../media/image107.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06.jpeg"/><Relationship Id="rId5" Type="http://schemas.openxmlformats.org/officeDocument/2006/relationships/image" Target="../media/image105.jpeg"/><Relationship Id="rId10" Type="http://schemas.openxmlformats.org/officeDocument/2006/relationships/image" Target="../media/image110.jpeg"/><Relationship Id="rId4" Type="http://schemas.openxmlformats.org/officeDocument/2006/relationships/image" Target="../media/image104.jpeg"/><Relationship Id="rId9" Type="http://schemas.openxmlformats.org/officeDocument/2006/relationships/image" Target="../media/image109.jpeg"/></Relationships>
</file>

<file path=ppt/slides/_rels/slide51.xml.rels><?xml version="1.0" encoding="UTF-8" standalone="yes"?>
<Relationships xmlns="http://schemas.openxmlformats.org/package/2006/relationships"><Relationship Id="rId8" Type="http://schemas.openxmlformats.org/officeDocument/2006/relationships/image" Target="../media/image116.jpeg"/><Relationship Id="rId3" Type="http://schemas.openxmlformats.org/officeDocument/2006/relationships/image" Target="../media/image111.jpeg"/><Relationship Id="rId7" Type="http://schemas.openxmlformats.org/officeDocument/2006/relationships/image" Target="../media/image115.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14.jpeg"/><Relationship Id="rId5" Type="http://schemas.openxmlformats.org/officeDocument/2006/relationships/image" Target="../media/image113.jpeg"/><Relationship Id="rId4" Type="http://schemas.openxmlformats.org/officeDocument/2006/relationships/image" Target="../media/image112.jpeg"/><Relationship Id="rId9" Type="http://schemas.openxmlformats.org/officeDocument/2006/relationships/image" Target="../media/image117.jpeg"/></Relationships>
</file>

<file path=ppt/slides/_rels/slide52.xml.rels><?xml version="1.0" encoding="UTF-8" standalone="yes"?>
<Relationships xmlns="http://schemas.openxmlformats.org/package/2006/relationships"><Relationship Id="rId8" Type="http://schemas.openxmlformats.org/officeDocument/2006/relationships/image" Target="../media/image123.jpeg"/><Relationship Id="rId3" Type="http://schemas.openxmlformats.org/officeDocument/2006/relationships/image" Target="../media/image118.jpeg"/><Relationship Id="rId7" Type="http://schemas.openxmlformats.org/officeDocument/2006/relationships/image" Target="../media/image122.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21.jpeg"/><Relationship Id="rId5" Type="http://schemas.openxmlformats.org/officeDocument/2006/relationships/image" Target="../media/image120.jpeg"/><Relationship Id="rId4" Type="http://schemas.openxmlformats.org/officeDocument/2006/relationships/image" Target="../media/image119.jpeg"/><Relationship Id="rId9" Type="http://schemas.openxmlformats.org/officeDocument/2006/relationships/image" Target="../media/image124.jpeg"/></Relationships>
</file>

<file path=ppt/slides/_rels/slide53.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28.jpeg"/><Relationship Id="rId5" Type="http://schemas.openxmlformats.org/officeDocument/2006/relationships/image" Target="../media/image127.jpeg"/><Relationship Id="rId4" Type="http://schemas.openxmlformats.org/officeDocument/2006/relationships/image" Target="../media/image126.jpeg"/></Relationships>
</file>

<file path=ppt/slides/_rels/slide54.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1.jpeg"/></Relationships>
</file>

<file path=ppt/slides/_rels/slide59.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36.jpeg"/><Relationship Id="rId4" Type="http://schemas.openxmlformats.org/officeDocument/2006/relationships/image" Target="../media/image135.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60.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38.jpeg"/></Relationships>
</file>

<file path=ppt/slides/_rels/slide61.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41.jpeg"/><Relationship Id="rId4" Type="http://schemas.openxmlformats.org/officeDocument/2006/relationships/image" Target="../media/image140.jpeg"/></Relationships>
</file>

<file path=ppt/slides/_rels/slide62.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45.jpeg"/><Relationship Id="rId7" Type="http://schemas.openxmlformats.org/officeDocument/2006/relationships/image" Target="../media/image149.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48.jpeg"/><Relationship Id="rId5" Type="http://schemas.openxmlformats.org/officeDocument/2006/relationships/image" Target="../media/image147.jpeg"/><Relationship Id="rId4" Type="http://schemas.openxmlformats.org/officeDocument/2006/relationships/image" Target="../media/image146.jpeg"/></Relationships>
</file>

<file path=ppt/slides/_rels/slide67.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51.jpeg"/></Relationships>
</file>

<file path=ppt/slides/_rels/slide68.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55.jpeg"/><Relationship Id="rId5" Type="http://schemas.openxmlformats.org/officeDocument/2006/relationships/image" Target="../media/image154.jpeg"/><Relationship Id="rId4" Type="http://schemas.openxmlformats.org/officeDocument/2006/relationships/image" Target="../media/image153.jpeg"/></Relationships>
</file>

<file path=ppt/slides/_rels/slide69.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58.jpeg"/><Relationship Id="rId4" Type="http://schemas.openxmlformats.org/officeDocument/2006/relationships/image" Target="../media/image157.jpeg"/></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61.jpeg"/><Relationship Id="rId4" Type="http://schemas.openxmlformats.org/officeDocument/2006/relationships/image" Target="../media/image160.jpeg"/></Relationships>
</file>

<file path=ppt/slides/_rels/slide71.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64.jpeg"/><Relationship Id="rId4" Type="http://schemas.openxmlformats.org/officeDocument/2006/relationships/image" Target="../media/image163.jpeg"/></Relationships>
</file>

<file path=ppt/slides/_rels/slide72.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68.jpeg"/><Relationship Id="rId5" Type="http://schemas.openxmlformats.org/officeDocument/2006/relationships/image" Target="../media/image167.jpeg"/><Relationship Id="rId4" Type="http://schemas.openxmlformats.org/officeDocument/2006/relationships/image" Target="../media/image166.jpeg"/></Relationships>
</file>

<file path=ppt/slides/_rels/slide73.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71.jpeg"/></Relationships>
</file>

<file path=ppt/slides/_rels/slide75.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73.jpeg"/></Relationships>
</file>

<file path=ppt/slides/_rels/slide76.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76.jpeg"/><Relationship Id="rId4" Type="http://schemas.openxmlformats.org/officeDocument/2006/relationships/image" Target="../media/image175.jpeg"/></Relationships>
</file>

<file path=ppt/slides/_rels/slide77.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78.jpeg"/><Relationship Id="rId7"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1.jpeg"/></Relationships>
</file>

<file path=ppt/slides/_rels/slide7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7.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8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179.jpeg"/><Relationship Id="rId7"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1.jpeg"/></Relationships>
</file>

<file path=ppt/slides/_rels/slide83.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Layout" Target="../diagrams/layout4.xml"/><Relationship Id="rId7" Type="http://schemas.openxmlformats.org/officeDocument/2006/relationships/diagramData" Target="../diagrams/data5.xml"/><Relationship Id="rId12" Type="http://schemas.openxmlformats.org/officeDocument/2006/relationships/image" Target="../media/image9.jpe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s>
</file>

<file path=ppt/slides/_rels/slide84.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2.jpeg"/><Relationship Id="rId7"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1.jpeg"/></Relationships>
</file>

<file path=ppt/slides/_rels/slide8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18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90.xml.rels><?xml version="1.0" encoding="UTF-8" standalone="yes"?>
<Relationships xmlns="http://schemas.openxmlformats.org/package/2006/relationships"><Relationship Id="rId3" Type="http://schemas.openxmlformats.org/officeDocument/2006/relationships/image" Target="../media/image181.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82.jpeg"/></Relationships>
</file>

<file path=ppt/slides/_rels/slide9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9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43116" y="1858012"/>
            <a:ext cx="2643206" cy="523220"/>
          </a:xfrm>
          <a:prstGeom prst="rect">
            <a:avLst/>
          </a:prstGeom>
          <a:noFill/>
        </p:spPr>
        <p:txBody>
          <a:bodyPr wrap="square" rtlCol="0">
            <a:spAutoFit/>
          </a:bodyPr>
          <a:lstStyle/>
          <a:p>
            <a:pPr algn="ctr"/>
            <a:r>
              <a:rPr lang="fa-IR" sz="2800" dirty="0">
                <a:effectLst>
                  <a:outerShdw blurRad="38100" dist="38100" dir="2700000" algn="tl">
                    <a:srgbClr val="000000">
                      <a:alpha val="43137"/>
                    </a:srgbClr>
                  </a:outerShdw>
                </a:effectLst>
                <a:cs typeface="B Homa" pitchFamily="2" charset="-78"/>
              </a:rPr>
              <a:t>طراحی شهری</a:t>
            </a:r>
            <a:endParaRPr lang="en-US" sz="2800" dirty="0">
              <a:effectLst>
                <a:outerShdw blurRad="38100" dist="38100" dir="2700000" algn="tl">
                  <a:srgbClr val="000000">
                    <a:alpha val="43137"/>
                  </a:srgbClr>
                </a:outerShdw>
              </a:effectLst>
              <a:cs typeface="B Homa" pitchFamily="2" charset="-78"/>
            </a:endParaRPr>
          </a:p>
        </p:txBody>
      </p:sp>
      <p:sp>
        <p:nvSpPr>
          <p:cNvPr id="8" name="TextBox 7"/>
          <p:cNvSpPr txBox="1"/>
          <p:nvPr/>
        </p:nvSpPr>
        <p:spPr>
          <a:xfrm>
            <a:off x="2285992" y="3358210"/>
            <a:ext cx="2143140" cy="523220"/>
          </a:xfrm>
          <a:prstGeom prst="rect">
            <a:avLst/>
          </a:prstGeom>
          <a:noFill/>
        </p:spPr>
        <p:txBody>
          <a:bodyPr wrap="square" rtlCol="0">
            <a:spAutoFit/>
          </a:bodyPr>
          <a:lstStyle/>
          <a:p>
            <a:pPr algn="ctr"/>
            <a:r>
              <a:rPr lang="fa-IR" sz="2800" dirty="0">
                <a:effectLst>
                  <a:outerShdw blurRad="38100" dist="38100" dir="2700000" algn="tl">
                    <a:srgbClr val="000000">
                      <a:alpha val="43137"/>
                    </a:srgbClr>
                  </a:outerShdw>
                </a:effectLst>
                <a:cs typeface="B Homa" pitchFamily="2" charset="-78"/>
              </a:rPr>
              <a:t>(توپخانه)</a:t>
            </a:r>
            <a:endParaRPr lang="en-US" sz="2800" dirty="0">
              <a:effectLst>
                <a:outerShdw blurRad="38100" dist="38100" dir="2700000" algn="tl">
                  <a:srgbClr val="000000">
                    <a:alpha val="43137"/>
                  </a:srgbClr>
                </a:outerShdw>
              </a:effectLst>
              <a:cs typeface="B Homa" pitchFamily="2" charset="-78"/>
            </a:endParaRPr>
          </a:p>
        </p:txBody>
      </p:sp>
      <p:sp>
        <p:nvSpPr>
          <p:cNvPr id="7" name="TextBox 6"/>
          <p:cNvSpPr txBox="1"/>
          <p:nvPr/>
        </p:nvSpPr>
        <p:spPr>
          <a:xfrm>
            <a:off x="1500174" y="2520719"/>
            <a:ext cx="3848128" cy="769441"/>
          </a:xfrm>
          <a:prstGeom prst="rect">
            <a:avLst/>
          </a:prstGeom>
          <a:noFill/>
        </p:spPr>
        <p:txBody>
          <a:bodyPr wrap="square" rtlCol="0">
            <a:spAutoFit/>
          </a:bodyPr>
          <a:lstStyle/>
          <a:p>
            <a:pPr algn="ctr"/>
            <a:r>
              <a:rPr lang="fa-IR" sz="4400" dirty="0">
                <a:effectLst>
                  <a:outerShdw blurRad="38100" dist="38100" dir="2700000" algn="tl">
                    <a:srgbClr val="000000">
                      <a:alpha val="43137"/>
                    </a:srgbClr>
                  </a:outerShdw>
                </a:effectLst>
                <a:cs typeface="B Homa" pitchFamily="2" charset="-78"/>
              </a:rPr>
              <a:t>میدان امام خمینی</a:t>
            </a:r>
            <a:endParaRPr lang="en-US" sz="4400" dirty="0">
              <a:effectLst>
                <a:outerShdw blurRad="38100" dist="38100" dir="2700000" algn="tl">
                  <a:srgbClr val="000000">
                    <a:alpha val="43137"/>
                  </a:srgbClr>
                </a:outerShdw>
              </a:effectLst>
              <a:cs typeface="B Homa" pitchFamily="2" charset="-78"/>
            </a:endParaRPr>
          </a:p>
        </p:txBody>
      </p:sp>
      <p:pic>
        <p:nvPicPr>
          <p:cNvPr id="11" name="Picture 2" descr="C:\Users\Elham\Desktop\1.2 copy.jpg"/>
          <p:cNvPicPr>
            <a:picLocks noChangeAspect="1" noChangeArrowheads="1"/>
          </p:cNvPicPr>
          <p:nvPr/>
        </p:nvPicPr>
        <p:blipFill>
          <a:blip r:embed="rId3" cstate="screen">
            <a:clrChange>
              <a:clrFrom>
                <a:srgbClr val="FFFFFF"/>
              </a:clrFrom>
              <a:clrTo>
                <a:srgbClr val="FFFFFF">
                  <a:alpha val="0"/>
                </a:srgbClr>
              </a:clrTo>
            </a:clrChange>
            <a:duotone>
              <a:schemeClr val="accent1">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928670" y="7739082"/>
            <a:ext cx="1000132" cy="2175597"/>
          </a:xfrm>
          <a:prstGeom prst="rect">
            <a:avLst/>
          </a:prstGeom>
          <a:noFill/>
        </p:spPr>
      </p:pic>
      <p:pic>
        <p:nvPicPr>
          <p:cNvPr id="17" name="Picture 2" descr="C:\Users\Elham\Desktop\1.2 copy.jpg"/>
          <p:cNvPicPr>
            <a:picLocks noChangeAspect="1" noChangeArrowheads="1"/>
          </p:cNvPicPr>
          <p:nvPr/>
        </p:nvPicPr>
        <p:blipFill>
          <a:blip r:embed="rId4" cstate="screen">
            <a:clrChange>
              <a:clrFrom>
                <a:srgbClr val="FFFFFF"/>
              </a:clrFrom>
              <a:clrTo>
                <a:srgbClr val="FFFFFF">
                  <a:alpha val="0"/>
                </a:srgbClr>
              </a:clrTo>
            </a:clrChange>
            <a:duotone>
              <a:schemeClr val="accent6">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5929378" y="7730403"/>
            <a:ext cx="928646" cy="2175597"/>
          </a:xfrm>
          <a:prstGeom prst="rect">
            <a:avLst/>
          </a:prstGeom>
          <a:noFill/>
        </p:spPr>
      </p:pic>
      <p:pic>
        <p:nvPicPr>
          <p:cNvPr id="18" name="Picture 2" descr="C:\Users\Elham\Desktop\1.2 copy.jpg"/>
          <p:cNvPicPr>
            <a:picLocks noChangeAspect="1" noChangeArrowheads="1"/>
          </p:cNvPicPr>
          <p:nvPr/>
        </p:nvPicPr>
        <p:blipFill>
          <a:blip r:embed="rId5" cstate="screen">
            <a:clrChange>
              <a:clrFrom>
                <a:srgbClr val="FFFFFF"/>
              </a:clrFrom>
              <a:clrTo>
                <a:srgbClr val="FFFFFF">
                  <a:alpha val="0"/>
                </a:srgbClr>
              </a:clrTo>
            </a:clrChange>
            <a:duotone>
              <a:schemeClr val="accent5">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4929198" y="7730403"/>
            <a:ext cx="1000132" cy="2175597"/>
          </a:xfrm>
          <a:prstGeom prst="rect">
            <a:avLst/>
          </a:prstGeom>
          <a:noFill/>
        </p:spPr>
      </p:pic>
      <p:pic>
        <p:nvPicPr>
          <p:cNvPr id="20" name="Picture 2" descr="C:\Users\Elham\Desktop\1.2 copy.jpg"/>
          <p:cNvPicPr>
            <a:picLocks noChangeAspect="1" noChangeArrowheads="1"/>
          </p:cNvPicPr>
          <p:nvPr/>
        </p:nvPicPr>
        <p:blipFill>
          <a:blip r:embed="rId6" cstate="screen">
            <a:clrChange>
              <a:clrFrom>
                <a:srgbClr val="FFFFFF"/>
              </a:clrFrom>
              <a:clrTo>
                <a:srgbClr val="FFFFFF">
                  <a:alpha val="0"/>
                </a:srgbClr>
              </a:clrTo>
            </a:clrChange>
            <a:duotone>
              <a:schemeClr val="accent4">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3929066" y="7730403"/>
            <a:ext cx="1000132" cy="2175597"/>
          </a:xfrm>
          <a:prstGeom prst="rect">
            <a:avLst/>
          </a:prstGeom>
          <a:noFill/>
        </p:spPr>
      </p:pic>
      <p:pic>
        <p:nvPicPr>
          <p:cNvPr id="21" name="Picture 2" descr="C:\Users\Elham\Desktop\1.2 copy.jpg"/>
          <p:cNvPicPr>
            <a:picLocks noChangeAspect="1" noChangeArrowheads="1"/>
          </p:cNvPicPr>
          <p:nvPr/>
        </p:nvPicPr>
        <p:blipFill>
          <a:blip r:embed="rId7" cstate="screen">
            <a:clrChange>
              <a:clrFrom>
                <a:srgbClr val="FFFFFF"/>
              </a:clrFrom>
              <a:clrTo>
                <a:srgbClr val="FFFFFF">
                  <a:alpha val="0"/>
                </a:srgbClr>
              </a:clrTo>
            </a:clrChange>
            <a:duotone>
              <a:schemeClr val="accent3">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2928934" y="7730403"/>
            <a:ext cx="1000132" cy="2175597"/>
          </a:xfrm>
          <a:prstGeom prst="rect">
            <a:avLst/>
          </a:prstGeom>
          <a:noFill/>
        </p:spPr>
      </p:pic>
      <p:pic>
        <p:nvPicPr>
          <p:cNvPr id="22" name="Picture 2" descr="C:\Users\Elham\Desktop\1.2 copy.jpg"/>
          <p:cNvPicPr>
            <a:picLocks noChangeAspect="1" noChangeArrowheads="1"/>
          </p:cNvPicPr>
          <p:nvPr/>
        </p:nvPicPr>
        <p:blipFill>
          <a:blip r:embed="rId8" cstate="screen">
            <a:clrChange>
              <a:clrFrom>
                <a:srgbClr val="FFFFFF"/>
              </a:clrFrom>
              <a:clrTo>
                <a:srgbClr val="FFFFFF">
                  <a:alpha val="0"/>
                </a:srgbClr>
              </a:clrTo>
            </a:clrChange>
            <a:duotone>
              <a:schemeClr val="accent2">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1928802" y="7730403"/>
            <a:ext cx="1000132" cy="2175597"/>
          </a:xfrm>
          <a:prstGeom prst="rect">
            <a:avLst/>
          </a:prstGeom>
          <a:noFill/>
        </p:spPr>
      </p:pic>
      <p:pic>
        <p:nvPicPr>
          <p:cNvPr id="1026" name="Picture 2" descr="C:\Users\Elham\Desktop\1.2 copy.jpg"/>
          <p:cNvPicPr>
            <a:picLocks noChangeAspect="1" noChangeArrowheads="1"/>
          </p:cNvPicPr>
          <p:nvPr/>
        </p:nvPicPr>
        <p:blipFill>
          <a:blip r:embed="rId9" cstate="screen">
            <a:clrChange>
              <a:clrFrom>
                <a:srgbClr val="FFFFFF"/>
              </a:clrFrom>
              <a:clrTo>
                <a:srgbClr val="FFFFFF">
                  <a:alpha val="0"/>
                </a:srgbClr>
              </a:clrTo>
            </a:clrChange>
            <a:duotone>
              <a:schemeClr val="bg2">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0" y="7730403"/>
            <a:ext cx="928670" cy="2175597"/>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10" name="TextBox 9"/>
          <p:cNvSpPr txBox="1"/>
          <p:nvPr/>
        </p:nvSpPr>
        <p:spPr>
          <a:xfrm>
            <a:off x="571480" y="1047910"/>
            <a:ext cx="5715040" cy="1261884"/>
          </a:xfrm>
          <a:prstGeom prst="rect">
            <a:avLst/>
          </a:prstGeom>
          <a:noFill/>
        </p:spPr>
        <p:txBody>
          <a:bodyPr wrap="square" rtlCol="0">
            <a:spAutoFit/>
          </a:bodyPr>
          <a:lstStyle/>
          <a:p>
            <a:pPr lvl="0" algn="r" rtl="1"/>
            <a:r>
              <a:rPr lang="fa-IR" sz="1600" b="1" dirty="0">
                <a:solidFill>
                  <a:prstClr val="black"/>
                </a:solidFill>
                <a:cs typeface="B Nazanin" pitchFamily="2" charset="-78"/>
              </a:rPr>
              <a:t>1.2 مراحل رشد و تکامل</a:t>
            </a:r>
          </a:p>
          <a:p>
            <a:pPr algn="just" rtl="1">
              <a:buNone/>
            </a:pPr>
            <a:endParaRPr lang="en-US" sz="1200" b="1" dirty="0">
              <a:cs typeface="B Nazanin" pitchFamily="2" charset="-78"/>
            </a:endParaRPr>
          </a:p>
          <a:p>
            <a:pPr algn="just" rtl="1">
              <a:buNone/>
            </a:pPr>
            <a:r>
              <a:rPr lang="fa-IR" sz="1200" b="1" dirty="0">
                <a:cs typeface="B Nazanin" pitchFamily="2" charset="-78"/>
              </a:rPr>
              <a:t>دوره اول: </a:t>
            </a:r>
            <a:r>
              <a:rPr lang="fa-IR" sz="1200" dirty="0">
                <a:cs typeface="B Nazanin" pitchFamily="2" charset="-78"/>
              </a:rPr>
              <a:t>از آغاز شکل گیری میدان تا تکمیل شکل نخستین آن را در بر می گیرد و مصادف است با اولین توسعه طراحی شده شهر تهران در عهد ناصری و از نظر زمانی فاصله سالهای 1260 تا 1300 هجری شمسی را شامل می شود. در این دوره پس از تثبیت شکل اصلی میدان تغییرات جزئی و موضعی در شکل و کالبد و عملکرد ابنیه گرداگرد میدان رخ می دهد. اما کلیت فضایی میدان تغییر نمی کند و شکسته نمی شود.</a:t>
            </a:r>
            <a:endParaRPr lang="en-US" sz="1200" dirty="0">
              <a:cs typeface="B Nazanin" pitchFamily="2" charset="-78"/>
            </a:endParaRPr>
          </a:p>
        </p:txBody>
      </p:sp>
      <p:sp>
        <p:nvSpPr>
          <p:cNvPr id="8" name="TextBox 7"/>
          <p:cNvSpPr txBox="1"/>
          <p:nvPr/>
        </p:nvSpPr>
        <p:spPr>
          <a:xfrm>
            <a:off x="500042" y="3667116"/>
            <a:ext cx="5715040" cy="1015663"/>
          </a:xfrm>
          <a:prstGeom prst="rect">
            <a:avLst/>
          </a:prstGeom>
          <a:noFill/>
        </p:spPr>
        <p:txBody>
          <a:bodyPr wrap="square" rtlCol="0">
            <a:spAutoFit/>
          </a:bodyPr>
          <a:lstStyle/>
          <a:p>
            <a:pPr algn="just" rtl="1">
              <a:buNone/>
            </a:pPr>
            <a:r>
              <a:rPr lang="fa-IR" sz="1200" b="1" dirty="0">
                <a:cs typeface="B Nazanin" pitchFamily="2" charset="-78"/>
              </a:rPr>
              <a:t>دوره دوم: </a:t>
            </a:r>
            <a:r>
              <a:rPr lang="fa-IR" sz="1200" dirty="0">
                <a:cs typeface="B Nazanin" pitchFamily="2" charset="-78"/>
              </a:rPr>
              <a:t>مصادف است با تغییر حکومت قاجار و روی کار آمدن حکومت رضا خان و تغییر الگوهای گذشته و پیدایش روابط جدید و شروع مدرنیزاسیون و در نتیجه وقوع تغییر و تحولات جدی در چهره شهر تهران، که در نهایت به شکسته شدن قالب قبلی میدان منجر می شود.</a:t>
            </a:r>
          </a:p>
          <a:p>
            <a:pPr algn="just" rtl="1">
              <a:buNone/>
            </a:pPr>
            <a:r>
              <a:rPr lang="fa-IR" sz="1200" dirty="0">
                <a:cs typeface="B Nazanin" pitchFamily="2" charset="-78"/>
              </a:rPr>
              <a:t>شککل جدید میدان در فاصله سالهای 1300 تا 1320 تکمیل و تثبیت می شود و این وضعیت کم و بیش تا حدود 1340 باقی می ماند، اما از 1320 به تدریج زوال می پذیرد.</a:t>
            </a:r>
            <a:endParaRPr lang="en-US" sz="1200" dirty="0">
              <a:cs typeface="B Nazanin" pitchFamily="2" charset="-78"/>
            </a:endParaRPr>
          </a:p>
        </p:txBody>
      </p:sp>
      <p:sp>
        <p:nvSpPr>
          <p:cNvPr id="11" name="TextBox 10"/>
          <p:cNvSpPr txBox="1"/>
          <p:nvPr/>
        </p:nvSpPr>
        <p:spPr>
          <a:xfrm>
            <a:off x="571480" y="6500858"/>
            <a:ext cx="5715040" cy="1200329"/>
          </a:xfrm>
          <a:prstGeom prst="rect">
            <a:avLst/>
          </a:prstGeom>
          <a:noFill/>
        </p:spPr>
        <p:txBody>
          <a:bodyPr wrap="square" rtlCol="0">
            <a:spAutoFit/>
          </a:bodyPr>
          <a:lstStyle/>
          <a:p>
            <a:pPr algn="just" rtl="1">
              <a:buNone/>
            </a:pPr>
            <a:r>
              <a:rPr lang="fa-IR" sz="1200" b="1" dirty="0">
                <a:cs typeface="B Nazanin" pitchFamily="2" charset="-78"/>
              </a:rPr>
              <a:t>دوره سوم: </a:t>
            </a:r>
            <a:r>
              <a:rPr lang="fa-IR" sz="1200" dirty="0">
                <a:cs typeface="B Nazanin" pitchFamily="2" charset="-78"/>
              </a:rPr>
              <a:t>مصادف با زمانی است که شکل شهر و روابط شهری گذشته به کلی دگرگون می شود و به طبع آن کالبد میدان نیز از ارزش ها و عملکردها و غالب های قبلی کاملاً دور می شود و الگو و سبک بین المللی در معماری و شهرسازی مورد توجه قرار می گیرد.</a:t>
            </a:r>
          </a:p>
          <a:p>
            <a:pPr algn="just" rtl="1">
              <a:buNone/>
            </a:pPr>
            <a:r>
              <a:rPr lang="fa-IR" sz="1200" dirty="0">
                <a:cs typeface="B Nazanin" pitchFamily="2" charset="-78"/>
              </a:rPr>
              <a:t>توسعه سریع شهر تهران و ازدیاد جمعیت شهر نشین و شروع ساخت و سازهای جدید چهره معاصر شهر تهران را به وجود می آورد. وضعیت فعلی میدان توپخانه را باید حاصل این شرایط دانست. نزول اعتبار فرهنگی بافت شهری گذشته و تغییر عملکرد بخشهای قدیمی تر شهر و بروز مشکلات امروزی در این دوره رخ می نماید.</a:t>
            </a:r>
            <a:endParaRPr lang="en-US" sz="1200" dirty="0">
              <a:cs typeface="B Nazanin" pitchFamily="2" charset="-78"/>
            </a:endParaRPr>
          </a:p>
        </p:txBody>
      </p:sp>
      <p:pic>
        <p:nvPicPr>
          <p:cNvPr id="1026"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42918" y="2318138"/>
            <a:ext cx="5500726" cy="1348978"/>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1480" y="4694252"/>
            <a:ext cx="5715040" cy="1830384"/>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42918" y="7647577"/>
            <a:ext cx="5572164" cy="2091769"/>
          </a:xfrm>
          <a:prstGeom prst="rect">
            <a:avLst/>
          </a:prstGeom>
          <a:noFill/>
          <a:ln w="9525">
            <a:noFill/>
            <a:miter lim="800000"/>
            <a:headEnd/>
            <a:tailEnd/>
          </a:ln>
          <a:effectLst/>
        </p:spPr>
      </p:pic>
      <p:sp>
        <p:nvSpPr>
          <p:cNvPr id="12" name="Slide Number Placeholder 11"/>
          <p:cNvSpPr>
            <a:spLocks noGrp="1"/>
          </p:cNvSpPr>
          <p:nvPr>
            <p:ph type="sldNum" sz="quarter" idx="12"/>
          </p:nvPr>
        </p:nvSpPr>
        <p:spPr/>
        <p:txBody>
          <a:bodyPr/>
          <a:lstStyle/>
          <a:p>
            <a:fld id="{FF86FEA7-80B1-4C74-85F3-91076A821A0B}" type="slidenum">
              <a:rPr lang="en-US" smtClean="0"/>
              <a:pPr/>
              <a:t>10</a:t>
            </a:fld>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1"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571480" y="1095348"/>
            <a:ext cx="5715040" cy="3231654"/>
          </a:xfrm>
          <a:prstGeom prst="rect">
            <a:avLst/>
          </a:prstGeom>
          <a:noFill/>
        </p:spPr>
        <p:txBody>
          <a:bodyPr wrap="square" rtlCol="0">
            <a:spAutoFit/>
          </a:bodyPr>
          <a:lstStyle/>
          <a:p>
            <a:pPr algn="r" rtl="1">
              <a:buNone/>
            </a:pPr>
            <a:r>
              <a:rPr lang="fa-IR" sz="1600" b="1" dirty="0">
                <a:cs typeface="B Nazanin" pitchFamily="2" charset="-78"/>
              </a:rPr>
              <a:t>1.3 شناخت تاریخی</a:t>
            </a:r>
          </a:p>
          <a:p>
            <a:pPr algn="just" rtl="1">
              <a:buNone/>
            </a:pPr>
            <a:r>
              <a:rPr lang="fa-IR" sz="1200" dirty="0">
                <a:cs typeface="B Nazanin" pitchFamily="2" charset="-78"/>
              </a:rPr>
              <a:t>بررسی دوره اول میدان توپخانه را با قدیمی ترین نقشه های موجود از تهران آغاز می کنیم.</a:t>
            </a:r>
          </a:p>
          <a:p>
            <a:pPr algn="just" rtl="1">
              <a:buNone/>
            </a:pPr>
            <a:r>
              <a:rPr lang="fa-IR" sz="1400" b="1" dirty="0">
                <a:cs typeface="B Nazanin" pitchFamily="2" charset="-78"/>
              </a:rPr>
              <a:t>نقشه اول </a:t>
            </a:r>
            <a:r>
              <a:rPr lang="fa-IR" sz="1200" dirty="0">
                <a:cs typeface="B Nazanin" pitchFamily="2" charset="-78"/>
              </a:rPr>
              <a:t>دارای عنوان دارالخلافه ی تهران است که به دست مسیو کرشیش، معلم دارالفنون و به دستیاری ذوالفقار بیک و تقی خان از شاگردان مدرسه ،تهیه شده استو تاریخ نقشه جمادی الاول سال 1275 هجری قمری مطابق با سال 1855 میلادی را نشان می دهد که این تاریخ برابر با سال 1233 هجری شمسی است.</a:t>
            </a:r>
          </a:p>
          <a:p>
            <a:pPr algn="just" rtl="1">
              <a:buNone/>
            </a:pPr>
            <a:r>
              <a:rPr lang="fa-IR" sz="1200" dirty="0">
                <a:cs typeface="B Nazanin" pitchFamily="2" charset="-78"/>
              </a:rPr>
              <a:t>در این نقشه شهر دارای حصاری است با 114 برج که به دستور شاه طهماسب بر گرد شهر ساخته شده است و دارای شش دروازه است.در این نقشه ، به جز محوطه ارگ چهار محله ی اصلی (سنگلج، عودلاجان، بازار و چاله میدان) نیز قابل تشخیص است.محلات دارای حدود معین و روشنی نیستند و عمدتا“ در حول محورها و گذرهای طولانی اصلی شکل گرفتند و این گذهای اصلی به بازار منتهی می شوند و در قسمت هایی از آن ها بازارچه هایی به وجود آمده و میدانچه های متعددی نیز دیده میشود که دارای فضاهای تعریف شده خاصی نیستند. خط اصلی بازار از دروازهی جنوبی ،که به راه حضرت عبدالعظیم باز میشود شروع و به سبز میدان منتهی می شود. مسجد ارگ نیز در طول مسیر بازار قرار داردو از همین راه به سبز میدان و ارگ متصل می شود. دیگر فضای شهری قابل ملاحظه که شکلی معین دارد میدان ارگ است.</a:t>
            </a:r>
          </a:p>
          <a:p>
            <a:pPr algn="just" rtl="1">
              <a:buNone/>
            </a:pPr>
            <a:r>
              <a:rPr lang="fa-IR" sz="1200" dirty="0">
                <a:cs typeface="B Nazanin" pitchFamily="2" charset="-78"/>
              </a:rPr>
              <a:t>اثری از میدان  توپخانه فعلی در این نقشه به چشم نمی خورد و موقعیت آتی آن در پشت دیوار شمالی ارگ است.</a:t>
            </a:r>
          </a:p>
          <a:p>
            <a:pPr algn="just" rtl="1">
              <a:buNone/>
            </a:pPr>
            <a:endParaRPr lang="fa-IR" sz="1400" b="1" dirty="0">
              <a:cs typeface="B Nazanin" pitchFamily="2" charset="-78"/>
            </a:endParaRPr>
          </a:p>
          <a:p>
            <a:pPr algn="just" rtl="1">
              <a:buNone/>
            </a:pPr>
            <a:endParaRPr lang="fa-IR" sz="1400" b="1" dirty="0">
              <a:cs typeface="B Nazanin" pitchFamily="2" charset="-78"/>
            </a:endParaRPr>
          </a:p>
          <a:p>
            <a:pPr algn="just" rtl="1">
              <a:buNone/>
            </a:pPr>
            <a:endParaRPr lang="fa-IR" sz="1400" b="1" dirty="0">
              <a:cs typeface="B Nazanin" pitchFamily="2" charset="-78"/>
            </a:endParaRPr>
          </a:p>
        </p:txBody>
      </p:sp>
      <p:sp>
        <p:nvSpPr>
          <p:cNvPr id="14" name="TextBox 13"/>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pic>
        <p:nvPicPr>
          <p:cNvPr id="205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57232" y="4095744"/>
            <a:ext cx="5214974" cy="3865980"/>
          </a:xfrm>
          <a:prstGeom prst="rect">
            <a:avLst/>
          </a:prstGeom>
          <a:noFill/>
          <a:ln w="9525">
            <a:noFill/>
            <a:miter lim="800000"/>
            <a:headEnd/>
            <a:tailEnd/>
          </a:ln>
          <a:effectLst/>
        </p:spPr>
      </p:pic>
      <p:sp>
        <p:nvSpPr>
          <p:cNvPr id="8" name="Slide Number Placeholder 7"/>
          <p:cNvSpPr>
            <a:spLocks noGrp="1"/>
          </p:cNvSpPr>
          <p:nvPr>
            <p:ph type="sldNum" sz="quarter" idx="12"/>
          </p:nvPr>
        </p:nvSpPr>
        <p:spPr/>
        <p:txBody>
          <a:bodyPr/>
          <a:lstStyle/>
          <a:p>
            <a:fld id="{FF86FEA7-80B1-4C74-85F3-91076A821A0B}" type="slidenum">
              <a:rPr lang="en-US" smtClean="0"/>
              <a:pPr/>
              <a:t>11</a:t>
            </a:fld>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1"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14" name="TextBox 13"/>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11" name="TextBox 10"/>
          <p:cNvSpPr txBox="1"/>
          <p:nvPr/>
        </p:nvSpPr>
        <p:spPr>
          <a:xfrm>
            <a:off x="571480" y="1095348"/>
            <a:ext cx="5715040" cy="8156079"/>
          </a:xfrm>
          <a:prstGeom prst="rect">
            <a:avLst/>
          </a:prstGeom>
          <a:noFill/>
        </p:spPr>
        <p:txBody>
          <a:bodyPr wrap="square" rtlCol="0">
            <a:spAutoFit/>
          </a:bodyPr>
          <a:lstStyle/>
          <a:p>
            <a:pPr algn="just" rtl="1">
              <a:buNone/>
            </a:pPr>
            <a:r>
              <a:rPr lang="fa-IR" sz="1400" b="1" dirty="0">
                <a:cs typeface="B Nazanin" pitchFamily="2" charset="-78"/>
              </a:rPr>
              <a:t>دومین نقشه تهران </a:t>
            </a:r>
            <a:r>
              <a:rPr lang="fa-IR" sz="1400" dirty="0">
                <a:cs typeface="B Nazanin" pitchFamily="2" charset="-78"/>
              </a:rPr>
              <a:t>،با نام نقشه دارالخلافه ناصری وبا امضای عبدالغفار و با نوشته عمل مهندس سلیمان خان سرهنگ، شهر تهران را پس از توسعه در عهد </a:t>
            </a:r>
            <a:r>
              <a:rPr lang="fa-IR" sz="1600" dirty="0">
                <a:cs typeface="B Nazanin" pitchFamily="2" charset="-78"/>
              </a:rPr>
              <a:t>ناصرالدین شاه نشان می دهد.تاریخ تکمیل نقشه سال 1302 هجری قمری و 1891 میلادی برابر با 1275 هجری شمسی است. بر اساس این نقشه مساحت شهر چند برابر گذشته شده است.</a:t>
            </a:r>
          </a:p>
          <a:p>
            <a:pPr algn="just" rtl="1">
              <a:buNone/>
            </a:pPr>
            <a:r>
              <a:rPr lang="fa-IR" sz="1600" dirty="0">
                <a:cs typeface="B Nazanin" pitchFamily="2" charset="-78"/>
              </a:rPr>
              <a:t>مقایسه این دو سند گویای جوهر تغییراتی است که در این دوره ،در ساخت شهر و فضاهای شهری رخ داده است. باروی جدید شهر دیواری است هشت گوش و بسیار شبیه به شهرهای دوران رنسانس در اروپا. شهر دارای دوازده دروازه است، ارگ شهر برخلاف سنت گذشته در میانه بافت شهر قرار گرفته است.شهر به طور کلی دارای شش محله به نام های دولت، ارگ، بازار، سنگلج، عودلاجان و چاله میدان است.</a:t>
            </a:r>
          </a:p>
          <a:p>
            <a:pPr algn="just" rtl="1">
              <a:buNone/>
            </a:pPr>
            <a:r>
              <a:rPr lang="fa-IR" sz="1600" dirty="0">
                <a:cs typeface="B Nazanin" pitchFamily="2" charset="-78"/>
              </a:rPr>
              <a:t>به جز ارگ و مساجد و مدارس و بازار و کاروانسراها و سراها که هنوز برقرارند، پیدایش و شکل گیری عناصر و فضاهای جدیدی را در شهر شاهدیم. عناصری مانند خیابان، پارک، لاله زار، باغ وحش، بانک، مدارس حرفه ای، تلگراف خانه، مریض خانه، ساختمان های بلند مرتبه، ماشین دودی ، واگن اسبی، خطوط تلگراف، چراغ گاز و ساعت به عنوان عناصری در بالای ساختمان ها که همه در شهر ایرانی پدیده های تازه ای محسوب می شوند.</a:t>
            </a:r>
          </a:p>
          <a:p>
            <a:pPr algn="just" rtl="1">
              <a:buNone/>
            </a:pPr>
            <a:r>
              <a:rPr lang="fa-IR" sz="1600" dirty="0">
                <a:cs typeface="B Nazanin" pitchFamily="2" charset="-78"/>
              </a:rPr>
              <a:t>گذشته از خیابان ها که پدیده ای نسبتا“ تازه در شهر محسوب می شدند، میدان ها اصلی ترین فضاهای شهری عمومی را تشکیل می دادند. میدان هایی که در شهر این دوره قابل تشخیص اند، میدان ارگ و مشق و امین السلطان و در شکل برجسته و غنی تر، سبزه میدان و میدان توپخانه اند.میدان توپخانه به عنوان اصلی ترین میدان در مرکز شهر و بر مرز شهر قدیم و جدید واقع شده است.</a:t>
            </a:r>
          </a:p>
          <a:p>
            <a:pPr algn="just" rtl="1">
              <a:buNone/>
            </a:pPr>
            <a:r>
              <a:rPr lang="fa-IR" sz="1600" dirty="0">
                <a:cs typeface="B Nazanin" pitchFamily="2" charset="-78"/>
              </a:rPr>
              <a:t>شکل میدان </a:t>
            </a:r>
          </a:p>
          <a:p>
            <a:pPr algn="just" rtl="1">
              <a:buNone/>
            </a:pPr>
            <a:r>
              <a:rPr lang="fa-IR" sz="1600" dirty="0">
                <a:cs typeface="B Nazanin" pitchFamily="2" charset="-78"/>
              </a:rPr>
              <a:t>میدان مستطیلی است که طول آن در جهت شرقی_غربی قرار گرفته است و نسبت طول و عرض آن یک به دو است. طول میدان در حدود دویست و بیست متر و عرض آن در حدود صد و ده متر است. شش خیابان به میدان متصل می شود که تا امروز نیز تعداد و محل و موقعیت آن ها تغییر چندانی نکرده است.</a:t>
            </a:r>
          </a:p>
          <a:p>
            <a:pPr algn="just" rtl="1">
              <a:buNone/>
            </a:pPr>
            <a:r>
              <a:rPr lang="fa-IR" sz="1600" dirty="0">
                <a:cs typeface="B Nazanin" pitchFamily="2" charset="-78"/>
              </a:rPr>
              <a:t>کالبد میدان</a:t>
            </a:r>
          </a:p>
          <a:p>
            <a:pPr algn="just" rtl="1">
              <a:buNone/>
            </a:pPr>
            <a:r>
              <a:rPr lang="fa-IR" sz="1600" dirty="0">
                <a:cs typeface="B Nazanin" pitchFamily="2" charset="-78"/>
              </a:rPr>
              <a:t>بدنه های چهارگانه میدان دارای نمایی ممتد و منظم است که از نیم طاق هایی در دو طبقه که دورادور میدان مستطیل را فرا می گیرند شکل یافته است.طبقه دوم میدان نسبت به طبقه همکف عقب نشسته است و راهرویی بیرونی و سراسری را دورادور میدان، در ارتفاع یک طبقه بالاتر از سطح آن، به وجود می آوردو در تنها بدنه ای که امتداد نمی یابد بدنه شرقی است. ارتباط عناصر گرداگرد میدان بیرونی است و راه داخلی و سرپوشیده، بدان گونه که در بعضی میدان های بزرگ گذشته( نقش جهان ) به چشم میخورد دیده نمی شود.</a:t>
            </a:r>
          </a:p>
          <a:p>
            <a:pPr algn="just" rtl="1">
              <a:buNone/>
            </a:pPr>
            <a:endParaRPr lang="fa-IR" sz="1400" b="1" dirty="0">
              <a:cs typeface="B Nazanin" pitchFamily="2" charset="-78"/>
            </a:endParaRPr>
          </a:p>
          <a:p>
            <a:pPr algn="just" rtl="1">
              <a:buNone/>
            </a:pPr>
            <a:endParaRPr lang="fa-IR" sz="1400" b="1" dirty="0">
              <a:cs typeface="B Nazanin" pitchFamily="2" charset="-78"/>
            </a:endParaRPr>
          </a:p>
        </p:txBody>
      </p:sp>
      <p:sp>
        <p:nvSpPr>
          <p:cNvPr id="8" name="Slide Number Placeholder 7"/>
          <p:cNvSpPr>
            <a:spLocks noGrp="1"/>
          </p:cNvSpPr>
          <p:nvPr>
            <p:ph type="sldNum" sz="quarter" idx="12"/>
          </p:nvPr>
        </p:nvSpPr>
        <p:spPr/>
        <p:txBody>
          <a:bodyPr/>
          <a:lstStyle/>
          <a:p>
            <a:fld id="{FF86FEA7-80B1-4C74-85F3-91076A821A0B}" type="slidenum">
              <a:rPr lang="en-US" smtClean="0"/>
              <a:pPr/>
              <a:t>12</a:t>
            </a:fld>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1"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14" name="TextBox 13"/>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pic>
        <p:nvPicPr>
          <p:cNvPr id="3074"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8604" y="1595414"/>
            <a:ext cx="6077627" cy="6084883"/>
          </a:xfrm>
          <a:prstGeom prst="rect">
            <a:avLst/>
          </a:prstGeom>
          <a:noFill/>
          <a:ln w="9525">
            <a:noFill/>
            <a:miter lim="800000"/>
            <a:headEnd/>
            <a:tailEnd/>
          </a:ln>
          <a:effectLst/>
        </p:spPr>
      </p:pic>
      <p:sp>
        <p:nvSpPr>
          <p:cNvPr id="8" name="Slide Number Placeholder 7"/>
          <p:cNvSpPr>
            <a:spLocks noGrp="1"/>
          </p:cNvSpPr>
          <p:nvPr>
            <p:ph type="sldNum" sz="quarter" idx="12"/>
          </p:nvPr>
        </p:nvSpPr>
        <p:spPr/>
        <p:txBody>
          <a:bodyPr/>
          <a:lstStyle/>
          <a:p>
            <a:fld id="{FF86FEA7-80B1-4C74-85F3-91076A821A0B}" type="slidenum">
              <a:rPr lang="en-US" smtClean="0"/>
              <a:pPr/>
              <a:t>13</a:t>
            </a:fld>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1"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571480" y="1095348"/>
            <a:ext cx="5715040" cy="3170099"/>
          </a:xfrm>
          <a:prstGeom prst="rect">
            <a:avLst/>
          </a:prstGeom>
          <a:noFill/>
        </p:spPr>
        <p:txBody>
          <a:bodyPr wrap="square" rtlCol="0">
            <a:spAutoFit/>
          </a:bodyPr>
          <a:lstStyle/>
          <a:p>
            <a:pPr algn="just" rtl="1">
              <a:buNone/>
            </a:pPr>
            <a:r>
              <a:rPr lang="fa-IR" sz="1600" b="1" dirty="0">
                <a:cs typeface="B Nazanin" pitchFamily="2" charset="-78"/>
              </a:rPr>
              <a:t>1.3.1عناصر اصلی میدان</a:t>
            </a:r>
          </a:p>
          <a:p>
            <a:pPr algn="just" rtl="1">
              <a:buNone/>
            </a:pPr>
            <a:r>
              <a:rPr lang="fa-IR" sz="1400" dirty="0">
                <a:cs typeface="B Nazanin" pitchFamily="2" charset="-78"/>
              </a:rPr>
              <a:t>نظم کلی بدنه ها را عناصر اصلی گرداگرد میدان دگرگون می کند،این عناصر عبارتند از دروازه های مربوط به پنج خیابان ورودی به میدان که هریک بنا بر اهمیت و موقعیتی مختص به خود طراحی شده است. دروازه ششم دروازه ارگ است که عنصری قوی با موقغیت خاص است. به جز دروازه ها، عمارت بانک شاهی در شرق میدان و سردر قورخانه در بدنه غربی و بعدها ساختمان نظمیه در این بدنه و ساختمان تلگرافخانه در ضلع جنوبی، که همگی بناهای مهم دولتی اند، در نظم و آهنگ کلی میدان تغییری مطبوع ایجاد می کنند که آن نیز در قالب نظمی کلی است.</a:t>
            </a:r>
          </a:p>
          <a:p>
            <a:pPr algn="just" rtl="1">
              <a:buFont typeface="Wingdings" pitchFamily="2" charset="2"/>
              <a:buChar char="Ø"/>
            </a:pPr>
            <a:r>
              <a:rPr lang="fa-IR" sz="1400" b="1" u="sng" dirty="0">
                <a:effectLst>
                  <a:outerShdw blurRad="38100" dist="38100" dir="2700000" algn="tl">
                    <a:srgbClr val="000000">
                      <a:alpha val="43137"/>
                    </a:srgbClr>
                  </a:outerShdw>
                </a:effectLst>
                <a:cs typeface="B Nazanin" pitchFamily="2" charset="-78"/>
              </a:rPr>
              <a:t>ترکیب ها</a:t>
            </a:r>
          </a:p>
          <a:p>
            <a:pPr algn="just" rtl="1">
              <a:buNone/>
            </a:pPr>
            <a:r>
              <a:rPr lang="fa-IR" sz="1400" dirty="0">
                <a:cs typeface="B Nazanin" pitchFamily="2" charset="-78"/>
              </a:rPr>
              <a:t>در کل میدان، تکرار دهانه ها در سه ترکیب اصلی دیده می شود که بزرگترین ترکیب از پنج دهانه بزرگ و دو دهانه کوچک در طرفین آن تشکیل می شود و همچنین ترکیب چهار دهانه بزرگ در وسط و دو دهانه کوچک در طرفین، یا دو دهانه بزرگ در وسط و دو دهانه کوچک در طرفین نیز وجود دارد. تنها در یک مورد آن هم در بدنه غربی ترکیب خاصی به صورت هشت دهانه بزرگ در وسط و دو دهانه کوچک تر در طرفین به چشم می خورد که این ترکیب، برای هماهنگی با دهانه ها و عناصر موجود در بدنه روبرو بدین صورت طراحی شده است.</a:t>
            </a:r>
          </a:p>
        </p:txBody>
      </p:sp>
      <p:sp>
        <p:nvSpPr>
          <p:cNvPr id="14" name="TextBox 13"/>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pic>
        <p:nvPicPr>
          <p:cNvPr id="4098"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71480" y="4310058"/>
            <a:ext cx="3261428" cy="2651114"/>
          </a:xfrm>
          <a:prstGeom prst="rect">
            <a:avLst/>
          </a:prstGeom>
          <a:noFill/>
          <a:ln w="9525">
            <a:noFill/>
            <a:miter lim="800000"/>
            <a:headEnd/>
            <a:tailEnd/>
          </a:ln>
          <a:effectLst/>
        </p:spPr>
      </p:pic>
      <p:pic>
        <p:nvPicPr>
          <p:cNvPr id="4099" name="Picture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42918" y="7024702"/>
            <a:ext cx="1785950" cy="1313871"/>
          </a:xfrm>
          <a:prstGeom prst="rect">
            <a:avLst/>
          </a:prstGeom>
          <a:noFill/>
          <a:ln w="9525">
            <a:noFill/>
            <a:miter lim="800000"/>
            <a:headEnd/>
            <a:tailEnd/>
          </a:ln>
          <a:effectLst/>
        </p:spPr>
      </p:pic>
      <p:sp>
        <p:nvSpPr>
          <p:cNvPr id="10" name="Slide Number Placeholder 9"/>
          <p:cNvSpPr>
            <a:spLocks noGrp="1"/>
          </p:cNvSpPr>
          <p:nvPr>
            <p:ph type="sldNum" sz="quarter" idx="12"/>
          </p:nvPr>
        </p:nvSpPr>
        <p:spPr/>
        <p:txBody>
          <a:bodyPr/>
          <a:lstStyle/>
          <a:p>
            <a:fld id="{FF86FEA7-80B1-4C74-85F3-91076A821A0B}" type="slidenum">
              <a:rPr lang="en-US" smtClean="0"/>
              <a:pPr/>
              <a:t>14</a:t>
            </a:fld>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1"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14" name="TextBox 13"/>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15" name="TextBox 14"/>
          <p:cNvSpPr txBox="1"/>
          <p:nvPr/>
        </p:nvSpPr>
        <p:spPr>
          <a:xfrm>
            <a:off x="571480" y="1023910"/>
            <a:ext cx="5715040" cy="6924973"/>
          </a:xfrm>
          <a:prstGeom prst="rect">
            <a:avLst/>
          </a:prstGeom>
          <a:noFill/>
        </p:spPr>
        <p:txBody>
          <a:bodyPr wrap="square" rtlCol="0">
            <a:spAutoFit/>
          </a:bodyPr>
          <a:lstStyle/>
          <a:p>
            <a:pPr algn="just" rtl="1">
              <a:buFont typeface="Wingdings" pitchFamily="2" charset="2"/>
              <a:buChar char="Ø"/>
            </a:pPr>
            <a:r>
              <a:rPr lang="fa-IR" sz="1400" b="1" u="sng" dirty="0">
                <a:effectLst>
                  <a:outerShdw blurRad="38100" dist="38100" dir="2700000" algn="tl">
                    <a:srgbClr val="000000">
                      <a:alpha val="43137"/>
                    </a:srgbClr>
                  </a:outerShdw>
                </a:effectLst>
                <a:cs typeface="B Nazanin" pitchFamily="2" charset="-78"/>
              </a:rPr>
              <a:t>نماها</a:t>
            </a:r>
          </a:p>
          <a:p>
            <a:pPr algn="just" rtl="1">
              <a:buNone/>
            </a:pPr>
            <a:r>
              <a:rPr lang="fa-IR" sz="1400" dirty="0">
                <a:cs typeface="B Nazanin" pitchFamily="2" charset="-78"/>
              </a:rPr>
              <a:t>نمای چهار بدنه ی میدان، در شک شکل پایانی در دوره ی اول، در حدود سال 1270 هجری شمسی تکمیل و ترسیم شد.نمای جنوبی پر صلابت ترین نمای میدان است و دروازه های ارگ و ناصریه و محل تلگرافخانه روی این بدنه قرار دارند.</a:t>
            </a:r>
            <a:endParaRPr lang="en-US" sz="1400" dirty="0">
              <a:cs typeface="B Nazanin" pitchFamily="2" charset="-78"/>
            </a:endParaRPr>
          </a:p>
          <a:p>
            <a:pPr algn="just" rtl="1">
              <a:buNone/>
            </a:pPr>
            <a:endParaRPr lang="en-US" sz="1400" dirty="0">
              <a:cs typeface="B Nazanin" pitchFamily="2" charset="-78"/>
            </a:endParaRPr>
          </a:p>
          <a:p>
            <a:pPr algn="just" rtl="1">
              <a:buFont typeface="Wingdings" pitchFamily="2" charset="2"/>
              <a:buChar char="Ø"/>
            </a:pPr>
            <a:r>
              <a:rPr lang="fa-IR" sz="1400" b="1" u="sng" dirty="0">
                <a:effectLst>
                  <a:outerShdw blurRad="38100" dist="38100" dir="2700000" algn="tl">
                    <a:srgbClr val="000000">
                      <a:alpha val="43137"/>
                    </a:srgbClr>
                  </a:outerShdw>
                </a:effectLst>
                <a:cs typeface="B Nazanin" pitchFamily="2" charset="-78"/>
              </a:rPr>
              <a:t>عملکردهای گرداگرد میدان</a:t>
            </a:r>
          </a:p>
          <a:p>
            <a:pPr algn="just" rtl="1">
              <a:buNone/>
            </a:pPr>
            <a:r>
              <a:rPr lang="fa-IR" sz="1400" dirty="0">
                <a:cs typeface="B Nazanin" pitchFamily="2" charset="-78"/>
              </a:rPr>
              <a:t>با توجه به نام میدان و شکل ساختمان اولیه ی آن و انتقال توپ ها از میدان ارگ( توپخانه ی سابق ) به این میدان، عملکرد اصلی ابنیه آن ( به جز بدنه شرقی ) برای نگهداری توپ ها و محل اقامت توپچی ها پیش بینی شده بود.لیکن با گذشت زمان، بخش هایی از میدان به عملکردهای دیگری اختصاص یافت. به جز دروازه ها در بدنه جنوبی، نزدیک به دروازه ناصریه، بخشی از ساختمان میدان به تلگرافخانه تخصیص یافته بود.بخش اعظم بدنه شرقی نیز در اختیار بانک شاهی و باغ همجوار آن قرار داشت. در بدنه شمالی در کنار دروازه لاله زار اداره پست خانه مبارکه و بعدها در میانه بدنه، اداره بلدیه مستقر شدند و در ضلع غربی در کنار دروازه قورخانه، اداره نظمیه اسکان یافت.</a:t>
            </a:r>
            <a:r>
              <a:rPr lang="fa-IR" sz="1600" b="1" dirty="0">
                <a:cs typeface="B Nazanin" pitchFamily="2" charset="-78"/>
              </a:rPr>
              <a:t> </a:t>
            </a:r>
            <a:endParaRPr lang="en-US" sz="1600" b="1" dirty="0">
              <a:cs typeface="B Nazanin" pitchFamily="2" charset="-78"/>
            </a:endParaRPr>
          </a:p>
          <a:p>
            <a:pPr algn="just" rtl="1">
              <a:buNone/>
            </a:pPr>
            <a:endParaRPr lang="en-US" sz="1600" b="1" dirty="0">
              <a:cs typeface="B Nazanin" pitchFamily="2" charset="-78"/>
            </a:endParaRPr>
          </a:p>
          <a:p>
            <a:pPr algn="just" rtl="1">
              <a:buFont typeface="Wingdings" pitchFamily="2" charset="2"/>
              <a:buChar char="Ø"/>
            </a:pPr>
            <a:r>
              <a:rPr lang="fa-IR" sz="1400" b="1" u="sng" dirty="0">
                <a:effectLst>
                  <a:outerShdw blurRad="38100" dist="38100" dir="2700000" algn="tl">
                    <a:srgbClr val="000000">
                      <a:alpha val="43137"/>
                    </a:srgbClr>
                  </a:outerShdw>
                </a:effectLst>
                <a:cs typeface="B Nazanin" pitchFamily="2" charset="-78"/>
              </a:rPr>
              <a:t>عناصر اصلی میدان</a:t>
            </a:r>
          </a:p>
          <a:p>
            <a:pPr algn="just" rtl="1">
              <a:buNone/>
            </a:pPr>
            <a:r>
              <a:rPr lang="fa-IR" sz="1400" dirty="0">
                <a:cs typeface="B Nazanin" pitchFamily="2" charset="-78"/>
              </a:rPr>
              <a:t>شکل میدان از این پس در چند نقطه دچار تغییر و تحولاتی می شود.</a:t>
            </a:r>
          </a:p>
          <a:p>
            <a:pPr algn="just" rtl="1">
              <a:buNone/>
            </a:pPr>
            <a:r>
              <a:rPr lang="fa-IR" sz="1400" dirty="0">
                <a:cs typeface="B Nazanin" pitchFamily="2" charset="-78"/>
              </a:rPr>
              <a:t>اولین تغییر با برداشتن دروازه های ورودی خیابان های منتهی به میدان رخ می دهد که به سبب دشواری هایی که در عبور و مرور واگن اسبی و دیگر وسایل نقلیه و حمل و نقل کالا ایجاد شده بود اتفاق می افتد.البته دروازه ا رگ تا سال ها بعد باقی می ماند.</a:t>
            </a:r>
          </a:p>
          <a:p>
            <a:pPr algn="just" rtl="1">
              <a:buNone/>
            </a:pPr>
            <a:r>
              <a:rPr lang="fa-IR" sz="1400" dirty="0">
                <a:cs typeface="B Nazanin" pitchFamily="2" charset="-78"/>
              </a:rPr>
              <a:t>تغییر عمده دیگر در بدنه غربی میدان رخ می دهد که ساختمان جدیدی برای نظمیه ی شهر در قسمت ورودی قورخانه احداث می شود.</a:t>
            </a:r>
          </a:p>
          <a:p>
            <a:pPr algn="just" rtl="1">
              <a:buNone/>
            </a:pPr>
            <a:r>
              <a:rPr lang="fa-IR" sz="1400" dirty="0">
                <a:cs typeface="B Nazanin" pitchFamily="2" charset="-78"/>
              </a:rPr>
              <a:t>تغییر دیگری که دیده می شود کوتاه تر شدن دیوار شرقی میدان است؛ طاق های طبقه دوم تخریب شده، ارتفاع دیوار در حد یک طبقه باقی مانده است ولی بانک شاهی در همان وضعیت باقی است. پنج دهانه طبقه دوم نزدیک دروازه ناصریه نیز در بدنه جنوبی به تلگرافخانه تبدیل شده است.</a:t>
            </a:r>
          </a:p>
          <a:p>
            <a:pPr algn="just" rtl="1">
              <a:buNone/>
            </a:pPr>
            <a:r>
              <a:rPr lang="fa-IR" sz="1400" dirty="0">
                <a:cs typeface="B Nazanin" pitchFamily="2" charset="-78"/>
              </a:rPr>
              <a:t>به طور کلی می توان گفت که، با وجود ایجاد تغییرات موضعی در شکل میدان، هنوز به قالب کلی میدان لطمه ای وارد نشده و کلیت کالبدی میدان همچنان محفوظ مانده است.</a:t>
            </a:r>
            <a:endParaRPr lang="en-US" sz="1400" dirty="0">
              <a:cs typeface="B Nazanin" pitchFamily="2" charset="-78"/>
            </a:endParaRPr>
          </a:p>
          <a:p>
            <a:pPr algn="just" rtl="1">
              <a:buNone/>
            </a:pPr>
            <a:endParaRPr lang="en-US" sz="1400" dirty="0">
              <a:cs typeface="B Nazanin" pitchFamily="2" charset="-78"/>
            </a:endParaRPr>
          </a:p>
          <a:p>
            <a:pPr algn="just" rtl="1">
              <a:buNone/>
            </a:pPr>
            <a:endParaRPr lang="en-US" sz="1400" dirty="0">
              <a:cs typeface="B Nazanin" pitchFamily="2" charset="-78"/>
            </a:endParaRPr>
          </a:p>
          <a:p>
            <a:pPr algn="just" rtl="1">
              <a:buNone/>
            </a:pPr>
            <a:endParaRPr lang="en-US" sz="1400" dirty="0">
              <a:cs typeface="B Nazanin" pitchFamily="2" charset="-78"/>
            </a:endParaRPr>
          </a:p>
          <a:p>
            <a:pPr algn="just" rtl="1">
              <a:buNone/>
            </a:pPr>
            <a:endParaRPr lang="fa-IR" sz="1400" dirty="0">
              <a:cs typeface="B Nazanin" pitchFamily="2" charset="-78"/>
            </a:endParaRPr>
          </a:p>
          <a:p>
            <a:pPr algn="just" rtl="1">
              <a:buNone/>
            </a:pPr>
            <a:endParaRPr lang="fa-IR" sz="1400" dirty="0">
              <a:cs typeface="B Nazanin" pitchFamily="2" charset="-78"/>
            </a:endParaRPr>
          </a:p>
        </p:txBody>
      </p:sp>
      <p:sp>
        <p:nvSpPr>
          <p:cNvPr id="8" name="Slide Number Placeholder 7"/>
          <p:cNvSpPr>
            <a:spLocks noGrp="1"/>
          </p:cNvSpPr>
          <p:nvPr>
            <p:ph type="sldNum" sz="quarter" idx="12"/>
          </p:nvPr>
        </p:nvSpPr>
        <p:spPr/>
        <p:txBody>
          <a:bodyPr/>
          <a:lstStyle/>
          <a:p>
            <a:fld id="{FF86FEA7-80B1-4C74-85F3-91076A821A0B}" type="slidenum">
              <a:rPr lang="en-US" smtClean="0"/>
              <a:pPr/>
              <a:t>15</a:t>
            </a:fld>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571480" y="1095348"/>
            <a:ext cx="5715040" cy="3708708"/>
          </a:xfrm>
          <a:prstGeom prst="rect">
            <a:avLst/>
          </a:prstGeom>
          <a:noFill/>
        </p:spPr>
        <p:txBody>
          <a:bodyPr wrap="square" rtlCol="0">
            <a:spAutoFit/>
          </a:bodyPr>
          <a:lstStyle/>
          <a:p>
            <a:pPr algn="just" rtl="1">
              <a:buNone/>
            </a:pPr>
            <a:r>
              <a:rPr lang="fa-IR" sz="1600" b="1" dirty="0">
                <a:cs typeface="B Nazanin" pitchFamily="2" charset="-78"/>
              </a:rPr>
              <a:t>1.4 ویژگی های  اقلیمی</a:t>
            </a:r>
          </a:p>
          <a:p>
            <a:pPr algn="just" rtl="1">
              <a:buNone/>
            </a:pPr>
            <a:endParaRPr lang="fa-IR" sz="1600" b="1" dirty="0">
              <a:cs typeface="B Nazanin" pitchFamily="2" charset="-78"/>
            </a:endParaRPr>
          </a:p>
          <a:p>
            <a:pPr algn="just" rtl="1"/>
            <a:r>
              <a:rPr lang="fa-IR" sz="1200" dirty="0">
                <a:cs typeface="B Nazanin" pitchFamily="2" charset="-78"/>
              </a:rPr>
              <a:t>”یکی از ابعاد مطالعات شهری، شناخت شهر از نظر طبیعی و اقلیمی و تاثیرات آن در ارتباط با مسائل موجود و آینده شهر است. بدیهی است که نقش آب و هوا و طبیعت در توسعه شهر به عنوان عامل باز دارنده یا اجازه دهنده اهمیت دارد. عناصر آب و هوایی در تعیین جهت، شکل گیری بافت و همجواری قطعات، نحوه شکل گیری شبکه معابر ، مکان یابی فعالیت ها (اعم از صنعتی، تجاری، فرهنگی و...) نقش آن ها در آلودگی یا تصویه هوا، منظر شهر، شیوه معیشیت و ... تاثیر به سزایی دارد.“ (اسماعیل شیعه، 1384، 32)</a:t>
            </a:r>
          </a:p>
          <a:p>
            <a:pPr algn="just" rtl="1"/>
            <a:endParaRPr lang="fa-IR" sz="1200" dirty="0">
              <a:cs typeface="B Nazanin" pitchFamily="2" charset="-78"/>
            </a:endParaRPr>
          </a:p>
          <a:p>
            <a:pPr algn="just" rtl="1"/>
            <a:r>
              <a:rPr lang="fa-IR" sz="1200" dirty="0">
                <a:cs typeface="B Nazanin" pitchFamily="2" charset="-78"/>
              </a:rPr>
              <a:t>کیفیات زیست محیطی طراحی شهری در بعد خرد آن دربرگیرنده مقولاتی همچون حصول اطمینان از آفتاب کافی،جریان هوا، سایه، نور طبیعی، سروصدا، محافظت در مقابل نزولات جوی و .. و در بعد کلان دغدغه پایداری زیست محیطی (اکولوژیک)را داشته و به حفظ و احیای منابع محیطی در چارچوب طرح های شهری می پردازد. </a:t>
            </a:r>
          </a:p>
          <a:p>
            <a:pPr algn="just" rtl="1"/>
            <a:endParaRPr lang="fa-IR" sz="1200" dirty="0">
              <a:cs typeface="B Nazanin" pitchFamily="2" charset="-78"/>
            </a:endParaRPr>
          </a:p>
          <a:p>
            <a:pPr algn="just" rtl="1"/>
            <a:r>
              <a:rPr lang="fa-IR" sz="1200" dirty="0">
                <a:cs typeface="B Nazanin" pitchFamily="2" charset="-78"/>
              </a:rPr>
              <a:t>در این بخش با توجه به مقیاس طرح و اهمیت بیشتر خرد اقلیم در طراحی آن، برای بررسی خرد اقلیم مواردی چون چگونگی آفتاب گیری و سایه اندازی با توجه به زاویه تابش و ارتفاع ساختمان ها و تهیه پلان سایه اندازی، باد و جهت آن مورد بررسی قرار گرفته است. </a:t>
            </a: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en-US" sz="1100" dirty="0"/>
          </a:p>
        </p:txBody>
      </p:sp>
      <p:sp>
        <p:nvSpPr>
          <p:cNvPr id="10" name="TextBox 9"/>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grpSp>
        <p:nvGrpSpPr>
          <p:cNvPr id="16" name="Group 15"/>
          <p:cNvGrpSpPr/>
          <p:nvPr/>
        </p:nvGrpSpPr>
        <p:grpSpPr>
          <a:xfrm>
            <a:off x="217249" y="4238620"/>
            <a:ext cx="6426461" cy="4260685"/>
            <a:chOff x="-511202" y="4049901"/>
            <a:chExt cx="8832850" cy="5856099"/>
          </a:xfrm>
        </p:grpSpPr>
        <p:pic>
          <p:nvPicPr>
            <p:cNvPr id="11" name="Picture 3" descr="C:\Users\Elham\Desktop\kargah tarahi shahri\eghlim.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8652" y="4049901"/>
              <a:ext cx="8750300" cy="5856099"/>
            </a:xfrm>
            <a:prstGeom prst="rect">
              <a:avLst/>
            </a:prstGeom>
            <a:noFill/>
          </p:spPr>
        </p:pic>
        <p:sp>
          <p:nvSpPr>
            <p:cNvPr id="12" name="TextBox 11"/>
            <p:cNvSpPr txBox="1"/>
            <p:nvPr/>
          </p:nvSpPr>
          <p:spPr>
            <a:xfrm>
              <a:off x="-511202" y="8802469"/>
              <a:ext cx="2889250" cy="461665"/>
            </a:xfrm>
            <a:prstGeom prst="rect">
              <a:avLst/>
            </a:prstGeom>
            <a:noFill/>
          </p:spPr>
          <p:txBody>
            <a:bodyPr wrap="square" rtlCol="0">
              <a:spAutoFit/>
            </a:bodyPr>
            <a:lstStyle/>
            <a:p>
              <a:pPr algn="ctr"/>
              <a:r>
                <a:rPr lang="fa-IR" sz="1200" dirty="0">
                  <a:cs typeface="B Nazanin" pitchFamily="2" charset="-78"/>
                </a:rPr>
                <a:t>جهت وزش باد غالب و انتقال آلودگی ها به خارج از سایت طراحی</a:t>
              </a:r>
              <a:endParaRPr lang="en-US" sz="1200" dirty="0">
                <a:cs typeface="B Nazanin" pitchFamily="2" charset="-78"/>
              </a:endParaRPr>
            </a:p>
          </p:txBody>
        </p:sp>
        <p:sp>
          <p:nvSpPr>
            <p:cNvPr id="13" name="TextBox 12"/>
            <p:cNvSpPr txBox="1"/>
            <p:nvPr/>
          </p:nvSpPr>
          <p:spPr>
            <a:xfrm>
              <a:off x="2214554" y="5424533"/>
              <a:ext cx="3302000" cy="276998"/>
            </a:xfrm>
            <a:prstGeom prst="rect">
              <a:avLst/>
            </a:prstGeom>
            <a:noFill/>
          </p:spPr>
          <p:txBody>
            <a:bodyPr wrap="square" rtlCol="0">
              <a:spAutoFit/>
            </a:bodyPr>
            <a:lstStyle/>
            <a:p>
              <a:pPr algn="ctr"/>
              <a:r>
                <a:rPr lang="fa-IR" sz="1200" dirty="0">
                  <a:cs typeface="B Nazanin" pitchFamily="2" charset="-78"/>
                </a:rPr>
                <a:t>ارتفاع زیاد ساختمان های بلند مرتبه و یخ زدگی در فصول سرد سال</a:t>
              </a:r>
              <a:endParaRPr lang="en-US" sz="1200" dirty="0">
                <a:cs typeface="B Nazanin" pitchFamily="2" charset="-78"/>
              </a:endParaRPr>
            </a:p>
          </p:txBody>
        </p:sp>
        <p:sp>
          <p:nvSpPr>
            <p:cNvPr id="14" name="Left Arrow 13"/>
            <p:cNvSpPr/>
            <p:nvPr/>
          </p:nvSpPr>
          <p:spPr>
            <a:xfrm rot="5400000">
              <a:off x="3463898" y="6019815"/>
              <a:ext cx="304800" cy="4953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Left Arrow 14"/>
            <p:cNvSpPr/>
            <p:nvPr/>
          </p:nvSpPr>
          <p:spPr>
            <a:xfrm rot="16200000">
              <a:off x="822298" y="8362947"/>
              <a:ext cx="304800" cy="4953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7" name="Slide Number Placeholder 16"/>
          <p:cNvSpPr>
            <a:spLocks noGrp="1"/>
          </p:cNvSpPr>
          <p:nvPr>
            <p:ph type="sldNum" sz="quarter" idx="12"/>
          </p:nvPr>
        </p:nvSpPr>
        <p:spPr/>
        <p:txBody>
          <a:bodyPr/>
          <a:lstStyle/>
          <a:p>
            <a:fld id="{FF86FEA7-80B1-4C74-85F3-91076A821A0B}" type="slidenum">
              <a:rPr lang="en-US" smtClean="0"/>
              <a:pPr/>
              <a:t>16</a:t>
            </a:fld>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571480" y="1095348"/>
            <a:ext cx="5715040" cy="3708708"/>
          </a:xfrm>
          <a:prstGeom prst="rect">
            <a:avLst/>
          </a:prstGeom>
          <a:noFill/>
        </p:spPr>
        <p:txBody>
          <a:bodyPr wrap="square" rtlCol="0">
            <a:spAutoFit/>
          </a:bodyPr>
          <a:lstStyle/>
          <a:p>
            <a:pPr algn="just" rtl="1">
              <a:buNone/>
            </a:pPr>
            <a:r>
              <a:rPr lang="fa-IR" sz="1600" b="1" dirty="0">
                <a:cs typeface="B Nazanin" pitchFamily="2" charset="-78"/>
              </a:rPr>
              <a:t>1.5 شیب و توپوگرافی سایت</a:t>
            </a:r>
          </a:p>
          <a:p>
            <a:pPr algn="just" rtl="1">
              <a:buNone/>
            </a:pPr>
            <a:endParaRPr lang="fa-IR" sz="1600" b="1" dirty="0">
              <a:cs typeface="B Nazanin" pitchFamily="2" charset="-78"/>
            </a:endParaRPr>
          </a:p>
          <a:p>
            <a:pPr algn="just" rtl="1"/>
            <a:r>
              <a:rPr lang="fa-IR" sz="1200" dirty="0">
                <a:cs typeface="B Nazanin" pitchFamily="2" charset="-78"/>
              </a:rPr>
              <a:t>از جمله عواملي كه در انتخاب مكان مناسب براي ايجاد شهرها بايستي در نظر گرفت شيب زمين است. با انجام یک سری مطالعات توپوگرافیک می توان جهت شبکه خیابانی و معابر شهر را به تناسب شیب زمین مشخص نمود. بدین معنی که با انتخاب بهترین مسیر ممکن از لحاظ شیب، قادر خواهیم بود کارایی خیابان ها و معابر شهر را بهبود بخشیم. این عمل می تواند ازحرکت آب های روان و قرارگیری خیابان ها در فضاهای پشت به آفتاب و سایر مشکلات جلوگیری نماید. اهمیت شيب زمين در احداث راه ها، سيماي شهرها، ارتفاع ساختمان ها و ديد و منظر شهري بسيار قابل توجه است. (مقدمه ای بر مبانی برنامه ریزی شهری،اسماعیل شیعه)</a:t>
            </a:r>
          </a:p>
          <a:p>
            <a:pPr algn="just" rtl="1"/>
            <a:r>
              <a:rPr lang="fa-IR" sz="1200" dirty="0">
                <a:cs typeface="B Nazanin" pitchFamily="2" charset="-78"/>
              </a:rPr>
              <a:t>  </a:t>
            </a:r>
          </a:p>
          <a:p>
            <a:pPr algn="just" rtl="1"/>
            <a:r>
              <a:rPr lang="fa-IR" sz="1200" dirty="0">
                <a:cs typeface="B Nazanin" pitchFamily="2" charset="-78"/>
              </a:rPr>
              <a:t>در صورت امکان بهتر است پای ساختمان ها،خیابان ها و سایر مسیرهای گذر آب با شیب کلی هماهنگ باشد.در این صورت سیمای بناها از زمین بالاتر می رود،خاکبرداری و خاک ریزی کاهش می یابد و زهکشی طبق ثقل به صورت طبیعی برقرار می شود. (رضا رضایی، 1385، 82)</a:t>
            </a:r>
          </a:p>
          <a:p>
            <a:pPr algn="just" rtl="1"/>
            <a:endParaRPr lang="fa-IR" sz="1200" dirty="0">
              <a:cs typeface="B Nazanin" pitchFamily="2" charset="-78"/>
            </a:endParaRPr>
          </a:p>
          <a:p>
            <a:pPr algn="just" rtl="1"/>
            <a:r>
              <a:rPr lang="fa-IR" sz="1200" dirty="0">
                <a:cs typeface="B Nazanin" pitchFamily="2" charset="-78"/>
              </a:rPr>
              <a:t>در محاسبه مقدار و جهت شيب سایت، از روي نقشه توپوگرافی اختلاف ارتفاع بين نقاط مختلف اندازه گيري شده و سپس بر فاصله بين دو نقطه تقسيم شده است. همانطور که ملاحظه می شود، در نقشه بعد جهت شيب ها نشان داده شده است. شیب این محدوده به دلیل قرار گیری در کوهپایه کم است و بین 0.003 تا 0.0005 متغیر است.</a:t>
            </a:r>
          </a:p>
          <a:p>
            <a:pPr algn="just" rtl="1"/>
            <a:endParaRPr lang="fa-IR" sz="1200" dirty="0">
              <a:cs typeface="B Nazanin" pitchFamily="2" charset="-78"/>
            </a:endParaRPr>
          </a:p>
          <a:p>
            <a:pPr algn="just" rtl="1"/>
            <a:endParaRPr lang="fa-IR" sz="1200" dirty="0">
              <a:cs typeface="B Nazanin" pitchFamily="2" charset="-78"/>
            </a:endParaRPr>
          </a:p>
          <a:p>
            <a:pPr algn="just" rtl="1"/>
            <a:endParaRPr lang="en-US" sz="1100" dirty="0"/>
          </a:p>
        </p:txBody>
      </p:sp>
      <p:sp>
        <p:nvSpPr>
          <p:cNvPr id="10" name="TextBox 9"/>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pic>
        <p:nvPicPr>
          <p:cNvPr id="8" name="Picture 2" descr="C:\Users\Elham\Desktop\kargah tarahi shahri\shib.jpg"/>
          <p:cNvPicPr>
            <a:picLocks noChangeAspect="1" noChangeArrowheads="1"/>
          </p:cNvPicPr>
          <p:nvPr/>
        </p:nvPicPr>
        <p:blipFill>
          <a:blip r:embed="rId3" cstate="screen">
            <a:lum contrast="10000"/>
            <a:extLst>
              <a:ext uri="{28A0092B-C50C-407E-A947-70E740481C1C}">
                <a14:useLocalDpi xmlns:a14="http://schemas.microsoft.com/office/drawing/2010/main"/>
              </a:ext>
            </a:extLst>
          </a:blip>
          <a:srcRect/>
          <a:stretch>
            <a:fillRect/>
          </a:stretch>
        </p:blipFill>
        <p:spPr bwMode="auto">
          <a:xfrm>
            <a:off x="714356" y="4310058"/>
            <a:ext cx="5429264" cy="4892259"/>
          </a:xfrm>
          <a:prstGeom prst="rect">
            <a:avLst/>
          </a:prstGeom>
          <a:noFill/>
        </p:spPr>
      </p:pic>
      <p:sp>
        <p:nvSpPr>
          <p:cNvPr id="11" name="Slide Number Placeholder 10"/>
          <p:cNvSpPr>
            <a:spLocks noGrp="1"/>
          </p:cNvSpPr>
          <p:nvPr>
            <p:ph type="sldNum" sz="quarter" idx="12"/>
          </p:nvPr>
        </p:nvSpPr>
        <p:spPr/>
        <p:txBody>
          <a:bodyPr/>
          <a:lstStyle/>
          <a:p>
            <a:fld id="{FF86FEA7-80B1-4C74-85F3-91076A821A0B}" type="slidenum">
              <a:rPr lang="en-US" smtClean="0"/>
              <a:pPr/>
              <a:t>17</a:t>
            </a:fld>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10" name="TextBox 9"/>
          <p:cNvSpPr txBox="1"/>
          <p:nvPr/>
        </p:nvSpPr>
        <p:spPr>
          <a:xfrm>
            <a:off x="571480" y="1095348"/>
            <a:ext cx="5715040" cy="4385816"/>
          </a:xfrm>
          <a:prstGeom prst="rect">
            <a:avLst/>
          </a:prstGeom>
          <a:noFill/>
        </p:spPr>
        <p:txBody>
          <a:bodyPr wrap="square" rtlCol="0">
            <a:spAutoFit/>
          </a:bodyPr>
          <a:lstStyle/>
          <a:p>
            <a:pPr algn="just" rtl="1">
              <a:buNone/>
            </a:pPr>
            <a:r>
              <a:rPr lang="fa-IR" sz="1600" b="1" dirty="0">
                <a:cs typeface="B Nazanin" pitchFamily="2" charset="-78"/>
              </a:rPr>
              <a:t>1.6 شبکه دسترسی</a:t>
            </a:r>
          </a:p>
          <a:p>
            <a:pPr algn="just" rtl="1">
              <a:buNone/>
            </a:pPr>
            <a:endParaRPr lang="fa-IR" sz="1600" b="1" dirty="0">
              <a:cs typeface="B Nazanin" pitchFamily="2" charset="-78"/>
            </a:endParaRPr>
          </a:p>
          <a:p>
            <a:pPr algn="just" rtl="1">
              <a:buNone/>
            </a:pPr>
            <a:r>
              <a:rPr lang="fa-IR" sz="1400" b="1" dirty="0">
                <a:cs typeface="B Nazanin" pitchFamily="2" charset="-78"/>
              </a:rPr>
              <a:t>1.6.1 سلسله مراتب دسترسی</a:t>
            </a:r>
          </a:p>
          <a:p>
            <a:pPr algn="just" rtl="1">
              <a:buNone/>
            </a:pPr>
            <a:endParaRPr lang="fa-IR" sz="1600" b="1" dirty="0">
              <a:cs typeface="B Nazanin" pitchFamily="2" charset="-78"/>
            </a:endParaRPr>
          </a:p>
          <a:p>
            <a:pPr algn="just" rtl="1"/>
            <a:r>
              <a:rPr lang="fa-IR" sz="1200" dirty="0">
                <a:cs typeface="B Nazanin" pitchFamily="2" charset="-78"/>
              </a:rPr>
              <a:t>شبکه دسترسی در این محدوده شامل خیابان های اصلی درجه دو، خیابان های جمع و پخش کننده و مسیر های پیاده می باشد.شناسایی نوع راه ها با توجه به عرض و عملکرد راه می باشد.</a:t>
            </a:r>
          </a:p>
          <a:p>
            <a:pPr algn="just" rtl="1"/>
            <a:endParaRPr lang="fa-IR" sz="1200" dirty="0">
              <a:cs typeface="B Nazanin" pitchFamily="2" charset="-78"/>
            </a:endParaRPr>
          </a:p>
          <a:p>
            <a:pPr algn="just" rtl="1"/>
            <a:r>
              <a:rPr lang="fa-IR" sz="1200" b="1" dirty="0">
                <a:effectLst>
                  <a:outerShdw blurRad="38100" dist="38100" dir="2700000" algn="tl">
                    <a:srgbClr val="000000">
                      <a:alpha val="43137"/>
                    </a:srgbClr>
                  </a:outerShdw>
                </a:effectLst>
                <a:cs typeface="B Nazanin" pitchFamily="2" charset="-78"/>
              </a:rPr>
              <a:t>خیابان اصلی درجه دو: </a:t>
            </a:r>
            <a:r>
              <a:rPr lang="fa-IR" sz="1200" dirty="0">
                <a:cs typeface="B Nazanin" pitchFamily="2" charset="-78"/>
              </a:rPr>
              <a:t>این خیابان برقراری ارتباط بین بزرگراه و خیابان جمع و پخش کننده و مراکز ثقل و مراکز محلات را برقرار می سازد. در این خیابان امکان دسترسی به کاربری های شهری به طور مستقیم وجود دارد و نوع تقاطع ها همسطح و با رعایت سلسله مراتب شبکه می باشد. خیابان اصلی درجه دو با عرض حداقل 30 متر قابل شناسایی می باشد.</a:t>
            </a:r>
          </a:p>
          <a:p>
            <a:pPr algn="just" rtl="1"/>
            <a:endParaRPr lang="fa-IR" sz="1200" dirty="0">
              <a:cs typeface="B Nazanin" pitchFamily="2" charset="-78"/>
            </a:endParaRPr>
          </a:p>
          <a:p>
            <a:pPr algn="just" rtl="1"/>
            <a:r>
              <a:rPr lang="fa-IR" sz="1200" b="1" dirty="0">
                <a:effectLst>
                  <a:outerShdw blurRad="38100" dist="38100" dir="2700000" algn="tl">
                    <a:srgbClr val="000000">
                      <a:alpha val="43137"/>
                    </a:srgbClr>
                  </a:outerShdw>
                </a:effectLst>
                <a:cs typeface="B Nazanin" pitchFamily="2" charset="-78"/>
              </a:rPr>
              <a:t>خیابان جمع و پخش کننده: </a:t>
            </a:r>
            <a:r>
              <a:rPr lang="fa-IR" sz="1200" dirty="0">
                <a:cs typeface="B Nazanin" pitchFamily="2" charset="-78"/>
              </a:rPr>
              <a:t>این خیابان برقراری ارتباط خیابان های اصلی و خیابان های فرعی و یا محله های مجاور را برقرار می سازد. اینگونه خیابان ها ترافیک چند خیابان فرعی را جمع آوری نموده به خیابان اصلی و یا خیابان اصلی درجه یک عبوری منتقل می نماید. امکان دسترسی مستقیم به کاربری های شهری پیرامونی به طور مستقیم وجود دارد. خیابان جمع و پخش کننده با عرض حداقل 18 متر قابل شناسایی می باشد. (قریب، 1385، 16)</a:t>
            </a:r>
          </a:p>
          <a:p>
            <a:pPr algn="just" rtl="1"/>
            <a:endParaRPr lang="fa-IR" sz="1200" dirty="0">
              <a:cs typeface="B Nazanin" pitchFamily="2" charset="-78"/>
            </a:endParaRPr>
          </a:p>
          <a:p>
            <a:pPr algn="just" rtl="1"/>
            <a:r>
              <a:rPr lang="fa-IR" sz="1200" dirty="0">
                <a:cs typeface="B Nazanin" pitchFamily="2" charset="-78"/>
              </a:rPr>
              <a:t>خیابان های امام خمینی، امیرکبیر و فردوسی خیابان اصلی درجه دو ، خیبان باب همایون، لاله زار و ناصرخسرو نیز خیابان جمع و پخش کننده شناسایی شده اند.</a:t>
            </a:r>
          </a:p>
          <a:p>
            <a:pPr algn="just" rtl="1"/>
            <a:endParaRPr lang="fa-IR" sz="1200" dirty="0">
              <a:cs typeface="B Nazanin" pitchFamily="2" charset="-78"/>
            </a:endParaRPr>
          </a:p>
          <a:p>
            <a:pPr algn="just" rtl="1"/>
            <a:endParaRPr lang="fa-IR" sz="1200" dirty="0">
              <a:cs typeface="B Nazanin" pitchFamily="2" charset="-78"/>
            </a:endParaRPr>
          </a:p>
          <a:p>
            <a:pPr algn="just" rtl="1"/>
            <a:endParaRPr lang="en-US" sz="1100" dirty="0"/>
          </a:p>
        </p:txBody>
      </p:sp>
      <p:pic>
        <p:nvPicPr>
          <p:cNvPr id="3074" name="Picture 2" descr="C:\Users\Elham\Desktop\rah copy.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318812" y="5238752"/>
            <a:ext cx="5367922" cy="4000528"/>
          </a:xfrm>
          <a:prstGeom prst="rect">
            <a:avLst/>
          </a:prstGeom>
          <a:noFill/>
        </p:spPr>
      </p:pic>
      <p:pic>
        <p:nvPicPr>
          <p:cNvPr id="3075" name="Picture 3" descr="C:\Users\Elham\Desktop\kargah tarahi shahri\sketch\leg rah.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71546" y="5310190"/>
            <a:ext cx="643293" cy="1428760"/>
          </a:xfrm>
          <a:prstGeom prst="rect">
            <a:avLst/>
          </a:prstGeom>
          <a:noFill/>
        </p:spPr>
      </p:pic>
      <p:sp>
        <p:nvSpPr>
          <p:cNvPr id="11" name="TextBox 10"/>
          <p:cNvSpPr txBox="1"/>
          <p:nvPr/>
        </p:nvSpPr>
        <p:spPr>
          <a:xfrm>
            <a:off x="-128602" y="5453066"/>
            <a:ext cx="1485900" cy="276999"/>
          </a:xfrm>
          <a:prstGeom prst="rect">
            <a:avLst/>
          </a:prstGeom>
          <a:noFill/>
        </p:spPr>
        <p:txBody>
          <a:bodyPr wrap="square" rtlCol="0">
            <a:spAutoFit/>
          </a:bodyPr>
          <a:lstStyle/>
          <a:p>
            <a:pPr algn="ctr"/>
            <a:r>
              <a:rPr lang="fa-IR" sz="1200" dirty="0">
                <a:cs typeface="B Nazanin" pitchFamily="2" charset="-78"/>
              </a:rPr>
              <a:t>شریانی درجه 2</a:t>
            </a:r>
            <a:endParaRPr lang="en-US" sz="1200" dirty="0">
              <a:cs typeface="B Nazanin" pitchFamily="2" charset="-78"/>
            </a:endParaRPr>
          </a:p>
        </p:txBody>
      </p:sp>
      <p:sp>
        <p:nvSpPr>
          <p:cNvPr id="12" name="TextBox 11"/>
          <p:cNvSpPr txBox="1"/>
          <p:nvPr/>
        </p:nvSpPr>
        <p:spPr>
          <a:xfrm>
            <a:off x="-244488" y="5953132"/>
            <a:ext cx="1816100" cy="276999"/>
          </a:xfrm>
          <a:prstGeom prst="rect">
            <a:avLst/>
          </a:prstGeom>
          <a:noFill/>
        </p:spPr>
        <p:txBody>
          <a:bodyPr wrap="square" rtlCol="0">
            <a:spAutoFit/>
          </a:bodyPr>
          <a:lstStyle/>
          <a:p>
            <a:pPr algn="ctr"/>
            <a:r>
              <a:rPr lang="fa-IR" sz="1200" dirty="0">
                <a:cs typeface="B Nazanin" pitchFamily="2" charset="-78"/>
              </a:rPr>
              <a:t>جمع و پخش کننده</a:t>
            </a:r>
            <a:endParaRPr lang="en-US" sz="1200" dirty="0">
              <a:cs typeface="B Nazanin" pitchFamily="2" charset="-78"/>
            </a:endParaRPr>
          </a:p>
        </p:txBody>
      </p:sp>
      <p:sp>
        <p:nvSpPr>
          <p:cNvPr id="13" name="TextBox 12"/>
          <p:cNvSpPr txBox="1"/>
          <p:nvPr/>
        </p:nvSpPr>
        <p:spPr>
          <a:xfrm>
            <a:off x="163496" y="6381760"/>
            <a:ext cx="908050" cy="276999"/>
          </a:xfrm>
          <a:prstGeom prst="rect">
            <a:avLst/>
          </a:prstGeom>
          <a:noFill/>
        </p:spPr>
        <p:txBody>
          <a:bodyPr wrap="square" rtlCol="0">
            <a:spAutoFit/>
          </a:bodyPr>
          <a:lstStyle/>
          <a:p>
            <a:pPr algn="ctr"/>
            <a:r>
              <a:rPr lang="fa-IR" sz="1200" dirty="0">
                <a:cs typeface="B Nazanin" pitchFamily="2" charset="-78"/>
              </a:rPr>
              <a:t>پیاده</a:t>
            </a:r>
            <a:endParaRPr lang="en-US" sz="1200" dirty="0">
              <a:cs typeface="B Nazanin" pitchFamily="2" charset="-78"/>
            </a:endParaRPr>
          </a:p>
        </p:txBody>
      </p:sp>
      <p:sp>
        <p:nvSpPr>
          <p:cNvPr id="14" name="TextBox 13"/>
          <p:cNvSpPr txBox="1"/>
          <p:nvPr/>
        </p:nvSpPr>
        <p:spPr>
          <a:xfrm>
            <a:off x="785794" y="7167578"/>
            <a:ext cx="908050" cy="276999"/>
          </a:xfrm>
          <a:prstGeom prst="rect">
            <a:avLst/>
          </a:prstGeom>
          <a:noFill/>
        </p:spPr>
        <p:txBody>
          <a:bodyPr wrap="square" rtlCol="0">
            <a:spAutoFit/>
          </a:bodyPr>
          <a:lstStyle/>
          <a:p>
            <a:pPr algn="ctr"/>
            <a:r>
              <a:rPr lang="fa-IR" sz="1200" b="1" dirty="0">
                <a:effectLst>
                  <a:outerShdw blurRad="38100" dist="38100" dir="2700000" algn="tl">
                    <a:srgbClr val="000000">
                      <a:alpha val="43137"/>
                    </a:srgbClr>
                  </a:outerShdw>
                </a:effectLst>
                <a:cs typeface="B Nazanin" pitchFamily="2" charset="-78"/>
              </a:rPr>
              <a:t>امام خمینی</a:t>
            </a:r>
            <a:endParaRPr lang="en-US" sz="1200" b="1" dirty="0">
              <a:effectLst>
                <a:outerShdw blurRad="38100" dist="38100" dir="2700000" algn="tl">
                  <a:srgbClr val="000000">
                    <a:alpha val="43137"/>
                  </a:srgbClr>
                </a:outerShdw>
              </a:effectLst>
              <a:cs typeface="B Nazanin" pitchFamily="2" charset="-78"/>
            </a:endParaRPr>
          </a:p>
        </p:txBody>
      </p:sp>
      <p:sp>
        <p:nvSpPr>
          <p:cNvPr id="15" name="TextBox 14"/>
          <p:cNvSpPr txBox="1"/>
          <p:nvPr/>
        </p:nvSpPr>
        <p:spPr>
          <a:xfrm>
            <a:off x="5929330" y="6810388"/>
            <a:ext cx="908050" cy="276999"/>
          </a:xfrm>
          <a:prstGeom prst="rect">
            <a:avLst/>
          </a:prstGeom>
          <a:noFill/>
        </p:spPr>
        <p:txBody>
          <a:bodyPr wrap="square" rtlCol="0">
            <a:spAutoFit/>
          </a:bodyPr>
          <a:lstStyle/>
          <a:p>
            <a:pPr algn="ctr"/>
            <a:r>
              <a:rPr lang="fa-IR" sz="1200" b="1" dirty="0">
                <a:effectLst>
                  <a:outerShdw blurRad="38100" dist="38100" dir="2700000" algn="tl">
                    <a:srgbClr val="000000">
                      <a:alpha val="43137"/>
                    </a:srgbClr>
                  </a:outerShdw>
                </a:effectLst>
                <a:cs typeface="B Nazanin" pitchFamily="2" charset="-78"/>
              </a:rPr>
              <a:t>امیرکبیر</a:t>
            </a:r>
            <a:endParaRPr lang="en-US" sz="1200" b="1" dirty="0">
              <a:effectLst>
                <a:outerShdw blurRad="38100" dist="38100" dir="2700000" algn="tl">
                  <a:srgbClr val="000000">
                    <a:alpha val="43137"/>
                  </a:srgbClr>
                </a:outerShdw>
              </a:effectLst>
              <a:cs typeface="B Nazanin" pitchFamily="2" charset="-78"/>
            </a:endParaRPr>
          </a:p>
        </p:txBody>
      </p:sp>
      <p:sp>
        <p:nvSpPr>
          <p:cNvPr id="16" name="TextBox 15"/>
          <p:cNvSpPr txBox="1"/>
          <p:nvPr/>
        </p:nvSpPr>
        <p:spPr>
          <a:xfrm>
            <a:off x="2786058" y="8596338"/>
            <a:ext cx="908050" cy="276999"/>
          </a:xfrm>
          <a:prstGeom prst="rect">
            <a:avLst/>
          </a:prstGeom>
          <a:noFill/>
        </p:spPr>
        <p:txBody>
          <a:bodyPr wrap="square" rtlCol="0">
            <a:spAutoFit/>
          </a:bodyPr>
          <a:lstStyle/>
          <a:p>
            <a:pPr algn="ctr"/>
            <a:r>
              <a:rPr lang="fa-IR" sz="1200" b="1" dirty="0">
                <a:effectLst>
                  <a:outerShdw blurRad="38100" dist="38100" dir="2700000" algn="tl">
                    <a:srgbClr val="000000">
                      <a:alpha val="43137"/>
                    </a:srgbClr>
                  </a:outerShdw>
                </a:effectLst>
                <a:cs typeface="B Nazanin" pitchFamily="2" charset="-78"/>
              </a:rPr>
              <a:t>باب همایون</a:t>
            </a:r>
            <a:endParaRPr lang="en-US" sz="1200" b="1" dirty="0">
              <a:effectLst>
                <a:outerShdw blurRad="38100" dist="38100" dir="2700000" algn="tl">
                  <a:srgbClr val="000000">
                    <a:alpha val="43137"/>
                  </a:srgbClr>
                </a:outerShdw>
              </a:effectLst>
              <a:cs typeface="B Nazanin" pitchFamily="2" charset="-78"/>
            </a:endParaRPr>
          </a:p>
        </p:txBody>
      </p:sp>
      <p:sp>
        <p:nvSpPr>
          <p:cNvPr id="17" name="TextBox 16"/>
          <p:cNvSpPr txBox="1"/>
          <p:nvPr/>
        </p:nvSpPr>
        <p:spPr>
          <a:xfrm>
            <a:off x="5000636" y="8596338"/>
            <a:ext cx="908050" cy="276999"/>
          </a:xfrm>
          <a:prstGeom prst="rect">
            <a:avLst/>
          </a:prstGeom>
          <a:noFill/>
        </p:spPr>
        <p:txBody>
          <a:bodyPr wrap="square" rtlCol="0">
            <a:spAutoFit/>
          </a:bodyPr>
          <a:lstStyle/>
          <a:p>
            <a:pPr algn="ctr"/>
            <a:r>
              <a:rPr lang="fa-IR" sz="1200" b="1" dirty="0">
                <a:effectLst>
                  <a:outerShdw blurRad="38100" dist="38100" dir="2700000" algn="tl">
                    <a:srgbClr val="000000">
                      <a:alpha val="43137"/>
                    </a:srgbClr>
                  </a:outerShdw>
                </a:effectLst>
                <a:cs typeface="B Nazanin" pitchFamily="2" charset="-78"/>
              </a:rPr>
              <a:t>ناصرخسرو</a:t>
            </a:r>
            <a:endParaRPr lang="en-US" sz="1200" b="1" dirty="0">
              <a:effectLst>
                <a:outerShdw blurRad="38100" dist="38100" dir="2700000" algn="tl">
                  <a:srgbClr val="000000">
                    <a:alpha val="43137"/>
                  </a:srgbClr>
                </a:outerShdw>
              </a:effectLst>
              <a:cs typeface="B Nazanin" pitchFamily="2" charset="-78"/>
            </a:endParaRPr>
          </a:p>
        </p:txBody>
      </p:sp>
      <p:sp>
        <p:nvSpPr>
          <p:cNvPr id="18" name="TextBox 17"/>
          <p:cNvSpPr txBox="1"/>
          <p:nvPr/>
        </p:nvSpPr>
        <p:spPr>
          <a:xfrm>
            <a:off x="2500306" y="5238752"/>
            <a:ext cx="908050" cy="276999"/>
          </a:xfrm>
          <a:prstGeom prst="rect">
            <a:avLst/>
          </a:prstGeom>
          <a:noFill/>
        </p:spPr>
        <p:txBody>
          <a:bodyPr wrap="square" rtlCol="0">
            <a:spAutoFit/>
          </a:bodyPr>
          <a:lstStyle/>
          <a:p>
            <a:pPr algn="ctr"/>
            <a:r>
              <a:rPr lang="fa-IR" sz="1200" b="1" dirty="0">
                <a:effectLst>
                  <a:outerShdw blurRad="38100" dist="38100" dir="2700000" algn="tl">
                    <a:srgbClr val="000000">
                      <a:alpha val="43137"/>
                    </a:srgbClr>
                  </a:outerShdw>
                </a:effectLst>
                <a:cs typeface="B Nazanin" pitchFamily="2" charset="-78"/>
              </a:rPr>
              <a:t>فردوسی</a:t>
            </a:r>
            <a:endParaRPr lang="en-US" sz="1200" b="1" dirty="0">
              <a:effectLst>
                <a:outerShdw blurRad="38100" dist="38100" dir="2700000" algn="tl">
                  <a:srgbClr val="000000">
                    <a:alpha val="43137"/>
                  </a:srgbClr>
                </a:outerShdw>
              </a:effectLst>
              <a:cs typeface="B Nazanin" pitchFamily="2" charset="-78"/>
            </a:endParaRPr>
          </a:p>
        </p:txBody>
      </p:sp>
      <p:sp>
        <p:nvSpPr>
          <p:cNvPr id="19" name="TextBox 18"/>
          <p:cNvSpPr txBox="1"/>
          <p:nvPr/>
        </p:nvSpPr>
        <p:spPr>
          <a:xfrm>
            <a:off x="4572008" y="5024438"/>
            <a:ext cx="908050" cy="276999"/>
          </a:xfrm>
          <a:prstGeom prst="rect">
            <a:avLst/>
          </a:prstGeom>
          <a:noFill/>
        </p:spPr>
        <p:txBody>
          <a:bodyPr wrap="square" rtlCol="0">
            <a:spAutoFit/>
          </a:bodyPr>
          <a:lstStyle/>
          <a:p>
            <a:pPr algn="ctr"/>
            <a:r>
              <a:rPr lang="fa-IR" sz="1200" b="1" dirty="0">
                <a:effectLst>
                  <a:outerShdw blurRad="38100" dist="38100" dir="2700000" algn="tl">
                    <a:srgbClr val="000000">
                      <a:alpha val="43137"/>
                    </a:srgbClr>
                  </a:outerShdw>
                </a:effectLst>
                <a:cs typeface="B Nazanin" pitchFamily="2" charset="-78"/>
              </a:rPr>
              <a:t>لاله زار</a:t>
            </a:r>
            <a:endParaRPr lang="en-US" sz="1200" b="1" dirty="0">
              <a:effectLst>
                <a:outerShdw blurRad="38100" dist="38100" dir="2700000" algn="tl">
                  <a:srgbClr val="000000">
                    <a:alpha val="43137"/>
                  </a:srgbClr>
                </a:outerShdw>
              </a:effectLst>
              <a:cs typeface="B Nazanin" pitchFamily="2" charset="-78"/>
            </a:endParaRPr>
          </a:p>
        </p:txBody>
      </p:sp>
      <p:sp>
        <p:nvSpPr>
          <p:cNvPr id="20" name="Slide Number Placeholder 19"/>
          <p:cNvSpPr>
            <a:spLocks noGrp="1"/>
          </p:cNvSpPr>
          <p:nvPr>
            <p:ph type="sldNum" sz="quarter" idx="12"/>
          </p:nvPr>
        </p:nvSpPr>
        <p:spPr/>
        <p:txBody>
          <a:bodyPr/>
          <a:lstStyle/>
          <a:p>
            <a:fld id="{FF86FEA7-80B1-4C74-85F3-91076A821A0B}" type="slidenum">
              <a:rPr lang="en-US" smtClean="0"/>
              <a:pPr/>
              <a:t>18</a:t>
            </a:fld>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10" name="TextBox 9"/>
          <p:cNvSpPr txBox="1"/>
          <p:nvPr/>
        </p:nvSpPr>
        <p:spPr>
          <a:xfrm>
            <a:off x="571480" y="1095348"/>
            <a:ext cx="5715040" cy="4262705"/>
          </a:xfrm>
          <a:prstGeom prst="rect">
            <a:avLst/>
          </a:prstGeom>
          <a:noFill/>
        </p:spPr>
        <p:txBody>
          <a:bodyPr wrap="square" rtlCol="0">
            <a:spAutoFit/>
          </a:bodyPr>
          <a:lstStyle/>
          <a:p>
            <a:pPr algn="just" rtl="1">
              <a:buNone/>
            </a:pPr>
            <a:r>
              <a:rPr lang="fa-IR" sz="1400" b="1" dirty="0">
                <a:cs typeface="B Nazanin" pitchFamily="2" charset="-78"/>
              </a:rPr>
              <a:t>1.6.2 تردد ترافیک </a:t>
            </a:r>
          </a:p>
          <a:p>
            <a:pPr algn="just" rtl="1">
              <a:buNone/>
            </a:pPr>
            <a:endParaRPr lang="fa-IR" sz="1600" b="1" dirty="0">
              <a:cs typeface="B Nazanin" pitchFamily="2" charset="-78"/>
            </a:endParaRPr>
          </a:p>
          <a:p>
            <a:pPr algn="just" rtl="1"/>
            <a:r>
              <a:rPr lang="fa-IR" sz="1200" dirty="0">
                <a:cs typeface="B Nazanin" pitchFamily="2" charset="-78"/>
              </a:rPr>
              <a:t>حجم ترافیک عبارت است از تعداد وسایل نقلیه ای که در مدت زمان معین (که لزوما زمان واحد نیست) در جهت یا جهات مشخصی از یک یا چند خط از مقطع مستقیمی از جاده عبور می کنند.</a:t>
            </a:r>
          </a:p>
          <a:p>
            <a:pPr algn="just" rtl="1"/>
            <a:endParaRPr lang="fa-IR" sz="1200" dirty="0">
              <a:cs typeface="B Nazanin" pitchFamily="2" charset="-78"/>
            </a:endParaRPr>
          </a:p>
          <a:p>
            <a:pPr algn="just" rtl="1"/>
            <a:r>
              <a:rPr lang="fa-IR" sz="1200" dirty="0">
                <a:cs typeface="B Nazanin" pitchFamily="2" charset="-78"/>
              </a:rPr>
              <a:t>تردد (جریان) ترافیک پارامتر دیگری است مشابه (حجم ترافیک) که در مهندسی ترافیک بسیار به کار می رود. و عبارت است از تعداد وسایل نقلیه ای که در زمان واحدی (معمولا یک ساعت) در جهت یا جهات مشخصی از یک یا چند خط از مقطع معینی از جاده می گذرند. در واقع حجم ترافیک نیز اگر در مدت زمانی واحد برابر زمان واحد تردد اندازه گیری شود، از نظر کمیت برابر با تردد ترافیک خواهد بود.</a:t>
            </a:r>
          </a:p>
          <a:p>
            <a:pPr algn="just" rtl="1"/>
            <a:endParaRPr lang="fa-IR" sz="1200" dirty="0">
              <a:cs typeface="B Nazanin" pitchFamily="2" charset="-78"/>
            </a:endParaRPr>
          </a:p>
          <a:p>
            <a:pPr algn="just" rtl="1"/>
            <a:r>
              <a:rPr lang="fa-IR" sz="1200" dirty="0">
                <a:cs typeface="B Nazanin" pitchFamily="2" charset="-78"/>
              </a:rPr>
              <a:t>حجم ترافیک راه های منتهی به میدان امام خمینی در ساعات اوج (معادل سواری) در نقشه زیر محاسبه و نشان داده شده است. همانطور که مشاهده می شود در اغلب این معابر با افزایش سطح سلسله مراتبی معابر حجم تردد آن نیز بیشتر می شود. در واقع این دو باید با یکدیگر نسبت مستقیم داشته باشند. به این دلیل که با بالا رفتن سطح سلسله مراتب معابر عرض آن نیز بیشتر می شود و نقش دسترسی و جابجایی معابر پررنگ تر می شود و در نتیجه تعداد بیشتری سواری در واحد زمان از مقطع عرضی خیابان عبور می کنند. هر چند جالب توجه است که در مورد دو خیابان ناصرخسرو و فردوسی حجم تردد سواره با عرض آن متناسب نیست. مثلا با اینکه خیابان فردوسی شریانی درجه دو محسوب می شود اما حجم تردد ان نسبت به خیابان امام خمینی و یا امیرکبیر بسیار کمتر است. این مطلب اهمیت دسترسی دو خیابان امام خمینی و امیرکبیر را به خوبی نشان می دهد. مساله دیگری که در مورد معابر منتهی به میدان حائز اهمیت به نظر می رسد مقایسه حجم تردد خیابان های لاله زار و باب همایون نسبت به نقش آن هاست که همانطور که شاهد هستیم در این معابر با نوعی اغتشاش و همچنین کاهش سطح سرویس معابر روبرو هستیم.</a:t>
            </a:r>
          </a:p>
          <a:p>
            <a:pPr algn="just" rtl="1"/>
            <a:endParaRPr lang="fa-IR" sz="1200" dirty="0">
              <a:cs typeface="B Nazanin" pitchFamily="2" charset="-78"/>
            </a:endParaRPr>
          </a:p>
          <a:p>
            <a:pPr algn="just" rtl="1"/>
            <a:endParaRPr lang="en-US" sz="1100" dirty="0"/>
          </a:p>
        </p:txBody>
      </p:sp>
      <p:pic>
        <p:nvPicPr>
          <p:cNvPr id="4098" name="Picture 2" descr="C:\Users\Elham\Desktop\2012_01_31\IMG_0001.jpg"/>
          <p:cNvPicPr>
            <a:picLocks noChangeAspect="1" noChangeArrowheads="1"/>
          </p:cNvPicPr>
          <p:nvPr/>
        </p:nvPicPr>
        <p:blipFill>
          <a:blip r:embed="rId3" cstate="screen">
            <a:clrChange>
              <a:clrFrom>
                <a:srgbClr val="FFFFFF"/>
              </a:clrFrom>
              <a:clrTo>
                <a:srgbClr val="FFFFFF">
                  <a:alpha val="0"/>
                </a:srgbClr>
              </a:clrTo>
            </a:clrChange>
            <a:lum bright="-30000"/>
            <a:extLst>
              <a:ext uri="{28A0092B-C50C-407E-A947-70E740481C1C}">
                <a14:useLocalDpi xmlns:a14="http://schemas.microsoft.com/office/drawing/2010/main"/>
              </a:ext>
            </a:extLst>
          </a:blip>
          <a:srcRect/>
          <a:stretch>
            <a:fillRect/>
          </a:stretch>
        </p:blipFill>
        <p:spPr bwMode="auto">
          <a:xfrm rot="16200000">
            <a:off x="392885" y="7203297"/>
            <a:ext cx="1357322" cy="1714512"/>
          </a:xfrm>
          <a:prstGeom prst="rect">
            <a:avLst/>
          </a:prstGeom>
          <a:ln>
            <a:noFill/>
          </a:ln>
          <a:effectLst>
            <a:outerShdw blurRad="292100" dist="139700" dir="2700000" algn="tl" rotWithShape="0">
              <a:srgbClr val="333333">
                <a:alpha val="65000"/>
              </a:srgbClr>
            </a:outerShdw>
          </a:effectLst>
        </p:spPr>
      </p:pic>
      <p:pic>
        <p:nvPicPr>
          <p:cNvPr id="21" name="Picture 2" descr="C:\Users\Elham\Desktop\2012_01_31\IMG_0001.jpg"/>
          <p:cNvPicPr>
            <a:picLocks noChangeAspect="1" noChangeArrowheads="1"/>
          </p:cNvPicPr>
          <p:nvPr/>
        </p:nvPicPr>
        <p:blipFill>
          <a:blip r:embed="rId4" cstate="screen">
            <a:clrChange>
              <a:clrFrom>
                <a:srgbClr val="FFFFFF"/>
              </a:clrFrom>
              <a:clrTo>
                <a:srgbClr val="FFFFFF">
                  <a:alpha val="0"/>
                </a:srgbClr>
              </a:clrTo>
            </a:clrChange>
            <a:lum bright="-30000"/>
            <a:extLst>
              <a:ext uri="{28A0092B-C50C-407E-A947-70E740481C1C}">
                <a14:useLocalDpi xmlns:a14="http://schemas.microsoft.com/office/drawing/2010/main"/>
              </a:ext>
            </a:extLst>
          </a:blip>
          <a:srcRect/>
          <a:stretch>
            <a:fillRect/>
          </a:stretch>
        </p:blipFill>
        <p:spPr bwMode="auto">
          <a:xfrm rot="16200000">
            <a:off x="2153944" y="4678076"/>
            <a:ext cx="3833874" cy="5002781"/>
          </a:xfrm>
          <a:prstGeom prst="rect">
            <a:avLst/>
          </a:prstGeom>
          <a:ln>
            <a:noFill/>
          </a:ln>
          <a:effectLst>
            <a:outerShdw blurRad="292100" dist="139700" dir="2700000" algn="tl" rotWithShape="0">
              <a:srgbClr val="333333">
                <a:alpha val="65000"/>
              </a:srgbClr>
            </a:outerShdw>
          </a:effectLst>
        </p:spPr>
      </p:pic>
      <p:sp>
        <p:nvSpPr>
          <p:cNvPr id="22" name="TextBox 21"/>
          <p:cNvSpPr txBox="1"/>
          <p:nvPr/>
        </p:nvSpPr>
        <p:spPr>
          <a:xfrm>
            <a:off x="785794" y="7024702"/>
            <a:ext cx="908050" cy="276999"/>
          </a:xfrm>
          <a:prstGeom prst="rect">
            <a:avLst/>
          </a:prstGeom>
          <a:noFill/>
        </p:spPr>
        <p:txBody>
          <a:bodyPr wrap="square" rtlCol="0">
            <a:spAutoFit/>
          </a:bodyPr>
          <a:lstStyle/>
          <a:p>
            <a:pPr algn="ctr"/>
            <a:r>
              <a:rPr lang="fa-IR" sz="1200" b="1" dirty="0">
                <a:effectLst>
                  <a:outerShdw blurRad="38100" dist="38100" dir="2700000" algn="tl">
                    <a:srgbClr val="000000">
                      <a:alpha val="43137"/>
                    </a:srgbClr>
                  </a:outerShdw>
                </a:effectLst>
                <a:cs typeface="B Nazanin" pitchFamily="2" charset="-78"/>
              </a:rPr>
              <a:t>امام خمینی</a:t>
            </a:r>
            <a:endParaRPr lang="en-US" sz="1200" b="1" dirty="0">
              <a:effectLst>
                <a:outerShdw blurRad="38100" dist="38100" dir="2700000" algn="tl">
                  <a:srgbClr val="000000">
                    <a:alpha val="43137"/>
                  </a:srgbClr>
                </a:outerShdw>
              </a:effectLst>
              <a:cs typeface="B Nazanin" pitchFamily="2" charset="-78"/>
            </a:endParaRPr>
          </a:p>
        </p:txBody>
      </p:sp>
      <p:sp>
        <p:nvSpPr>
          <p:cNvPr id="23" name="TextBox 22"/>
          <p:cNvSpPr txBox="1"/>
          <p:nvPr/>
        </p:nvSpPr>
        <p:spPr>
          <a:xfrm>
            <a:off x="5643578" y="7381892"/>
            <a:ext cx="908050" cy="276999"/>
          </a:xfrm>
          <a:prstGeom prst="rect">
            <a:avLst/>
          </a:prstGeom>
          <a:noFill/>
        </p:spPr>
        <p:txBody>
          <a:bodyPr wrap="square" rtlCol="0">
            <a:spAutoFit/>
          </a:bodyPr>
          <a:lstStyle/>
          <a:p>
            <a:pPr algn="ctr"/>
            <a:r>
              <a:rPr lang="fa-IR" sz="1200" b="1" dirty="0">
                <a:effectLst>
                  <a:outerShdw blurRad="38100" dist="38100" dir="2700000" algn="tl">
                    <a:srgbClr val="000000">
                      <a:alpha val="43137"/>
                    </a:srgbClr>
                  </a:outerShdw>
                </a:effectLst>
                <a:cs typeface="B Nazanin" pitchFamily="2" charset="-78"/>
              </a:rPr>
              <a:t>امیرکبیر</a:t>
            </a:r>
            <a:endParaRPr lang="en-US" sz="1200" b="1" dirty="0">
              <a:effectLst>
                <a:outerShdw blurRad="38100" dist="38100" dir="2700000" algn="tl">
                  <a:srgbClr val="000000">
                    <a:alpha val="43137"/>
                  </a:srgbClr>
                </a:outerShdw>
              </a:effectLst>
              <a:cs typeface="B Nazanin" pitchFamily="2" charset="-78"/>
            </a:endParaRPr>
          </a:p>
        </p:txBody>
      </p:sp>
      <p:sp>
        <p:nvSpPr>
          <p:cNvPr id="24" name="TextBox 23"/>
          <p:cNvSpPr txBox="1"/>
          <p:nvPr/>
        </p:nvSpPr>
        <p:spPr>
          <a:xfrm>
            <a:off x="2571744" y="8962281"/>
            <a:ext cx="908050" cy="276999"/>
          </a:xfrm>
          <a:prstGeom prst="rect">
            <a:avLst/>
          </a:prstGeom>
          <a:noFill/>
        </p:spPr>
        <p:txBody>
          <a:bodyPr wrap="square" rtlCol="0">
            <a:spAutoFit/>
          </a:bodyPr>
          <a:lstStyle/>
          <a:p>
            <a:pPr algn="ctr"/>
            <a:r>
              <a:rPr lang="fa-IR" sz="1200" b="1" dirty="0">
                <a:effectLst>
                  <a:outerShdw blurRad="38100" dist="38100" dir="2700000" algn="tl">
                    <a:srgbClr val="000000">
                      <a:alpha val="43137"/>
                    </a:srgbClr>
                  </a:outerShdw>
                </a:effectLst>
                <a:cs typeface="B Nazanin" pitchFamily="2" charset="-78"/>
              </a:rPr>
              <a:t>باب همایون</a:t>
            </a:r>
            <a:endParaRPr lang="en-US" sz="1200" b="1" dirty="0">
              <a:effectLst>
                <a:outerShdw blurRad="38100" dist="38100" dir="2700000" algn="tl">
                  <a:srgbClr val="000000">
                    <a:alpha val="43137"/>
                  </a:srgbClr>
                </a:outerShdw>
              </a:effectLst>
              <a:cs typeface="B Nazanin" pitchFamily="2" charset="-78"/>
            </a:endParaRPr>
          </a:p>
        </p:txBody>
      </p:sp>
      <p:sp>
        <p:nvSpPr>
          <p:cNvPr id="25" name="TextBox 24"/>
          <p:cNvSpPr txBox="1"/>
          <p:nvPr/>
        </p:nvSpPr>
        <p:spPr>
          <a:xfrm>
            <a:off x="4643446" y="9024966"/>
            <a:ext cx="908050" cy="276999"/>
          </a:xfrm>
          <a:prstGeom prst="rect">
            <a:avLst/>
          </a:prstGeom>
          <a:noFill/>
        </p:spPr>
        <p:txBody>
          <a:bodyPr wrap="square" rtlCol="0">
            <a:spAutoFit/>
          </a:bodyPr>
          <a:lstStyle/>
          <a:p>
            <a:pPr algn="ctr"/>
            <a:r>
              <a:rPr lang="fa-IR" sz="1200" b="1" dirty="0">
                <a:effectLst>
                  <a:outerShdw blurRad="38100" dist="38100" dir="2700000" algn="tl">
                    <a:srgbClr val="000000">
                      <a:alpha val="43137"/>
                    </a:srgbClr>
                  </a:outerShdw>
                </a:effectLst>
                <a:cs typeface="B Nazanin" pitchFamily="2" charset="-78"/>
              </a:rPr>
              <a:t>ناصرخسرو</a:t>
            </a:r>
            <a:endParaRPr lang="en-US" sz="1200" b="1" dirty="0">
              <a:effectLst>
                <a:outerShdw blurRad="38100" dist="38100" dir="2700000" algn="tl">
                  <a:srgbClr val="000000">
                    <a:alpha val="43137"/>
                  </a:srgbClr>
                </a:outerShdw>
              </a:effectLst>
              <a:cs typeface="B Nazanin" pitchFamily="2" charset="-78"/>
            </a:endParaRPr>
          </a:p>
        </p:txBody>
      </p:sp>
      <p:sp>
        <p:nvSpPr>
          <p:cNvPr id="26" name="TextBox 25"/>
          <p:cNvSpPr txBox="1"/>
          <p:nvPr/>
        </p:nvSpPr>
        <p:spPr>
          <a:xfrm>
            <a:off x="2357430" y="5238752"/>
            <a:ext cx="908050" cy="276999"/>
          </a:xfrm>
          <a:prstGeom prst="rect">
            <a:avLst/>
          </a:prstGeom>
          <a:noFill/>
        </p:spPr>
        <p:txBody>
          <a:bodyPr wrap="square" rtlCol="0">
            <a:spAutoFit/>
          </a:bodyPr>
          <a:lstStyle/>
          <a:p>
            <a:pPr algn="ctr"/>
            <a:r>
              <a:rPr lang="fa-IR" sz="1200" b="1" dirty="0">
                <a:effectLst>
                  <a:outerShdw blurRad="38100" dist="38100" dir="2700000" algn="tl">
                    <a:srgbClr val="000000">
                      <a:alpha val="43137"/>
                    </a:srgbClr>
                  </a:outerShdw>
                </a:effectLst>
                <a:cs typeface="B Nazanin" pitchFamily="2" charset="-78"/>
              </a:rPr>
              <a:t>فردوسی</a:t>
            </a:r>
            <a:endParaRPr lang="en-US" sz="1200" b="1" dirty="0">
              <a:effectLst>
                <a:outerShdw blurRad="38100" dist="38100" dir="2700000" algn="tl">
                  <a:srgbClr val="000000">
                    <a:alpha val="43137"/>
                  </a:srgbClr>
                </a:outerShdw>
              </a:effectLst>
              <a:cs typeface="B Nazanin" pitchFamily="2" charset="-78"/>
            </a:endParaRPr>
          </a:p>
        </p:txBody>
      </p:sp>
      <p:sp>
        <p:nvSpPr>
          <p:cNvPr id="27" name="TextBox 26"/>
          <p:cNvSpPr txBox="1"/>
          <p:nvPr/>
        </p:nvSpPr>
        <p:spPr>
          <a:xfrm>
            <a:off x="4500570" y="5104629"/>
            <a:ext cx="908050" cy="276999"/>
          </a:xfrm>
          <a:prstGeom prst="rect">
            <a:avLst/>
          </a:prstGeom>
          <a:noFill/>
        </p:spPr>
        <p:txBody>
          <a:bodyPr wrap="square" rtlCol="0">
            <a:spAutoFit/>
          </a:bodyPr>
          <a:lstStyle/>
          <a:p>
            <a:pPr algn="ctr"/>
            <a:r>
              <a:rPr lang="fa-IR" sz="1200" b="1" dirty="0">
                <a:effectLst>
                  <a:outerShdw blurRad="38100" dist="38100" dir="2700000" algn="tl">
                    <a:srgbClr val="000000">
                      <a:alpha val="43137"/>
                    </a:srgbClr>
                  </a:outerShdw>
                </a:effectLst>
                <a:cs typeface="B Nazanin" pitchFamily="2" charset="-78"/>
              </a:rPr>
              <a:t>لاله زار</a:t>
            </a:r>
            <a:endParaRPr lang="en-US" sz="1200" b="1" dirty="0">
              <a:effectLst>
                <a:outerShdw blurRad="38100" dist="38100" dir="2700000" algn="tl">
                  <a:srgbClr val="000000">
                    <a:alpha val="43137"/>
                  </a:srgbClr>
                </a:outerShdw>
              </a:effectLst>
              <a:cs typeface="B Nazanin" pitchFamily="2" charset="-78"/>
            </a:endParaRPr>
          </a:p>
        </p:txBody>
      </p:sp>
      <p:sp>
        <p:nvSpPr>
          <p:cNvPr id="17" name="Slide Number Placeholder 16"/>
          <p:cNvSpPr>
            <a:spLocks noGrp="1"/>
          </p:cNvSpPr>
          <p:nvPr>
            <p:ph type="sldNum" sz="quarter" idx="12"/>
          </p:nvPr>
        </p:nvSpPr>
        <p:spPr/>
        <p:txBody>
          <a:bodyPr/>
          <a:lstStyle/>
          <a:p>
            <a:fld id="{FF86FEA7-80B1-4C74-85F3-91076A821A0B}" type="slidenum">
              <a:rPr lang="en-US" smtClean="0"/>
              <a:pPr/>
              <a:t>19</a:t>
            </a:fld>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C:\arshive\besmellah\New folder\004.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85794" y="1919541"/>
            <a:ext cx="5280407" cy="5533789"/>
          </a:xfrm>
          <a:prstGeom prst="rect">
            <a:avLst/>
          </a:prstGeom>
          <a:noFill/>
        </p:spPr>
      </p:pic>
      <p:sp>
        <p:nvSpPr>
          <p:cNvPr id="6" name="Slide Number Placeholder 5"/>
          <p:cNvSpPr>
            <a:spLocks noGrp="1"/>
          </p:cNvSpPr>
          <p:nvPr>
            <p:ph type="sldNum" sz="quarter" idx="12"/>
          </p:nvPr>
        </p:nvSpPr>
        <p:spPr/>
        <p:txBody>
          <a:bodyPr/>
          <a:lstStyle/>
          <a:p>
            <a:fld id="{FF86FEA7-80B1-4C74-85F3-91076A821A0B}" type="slidenum">
              <a:rPr lang="en-US" smtClean="0"/>
              <a:pPr/>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10" name="TextBox 9"/>
          <p:cNvSpPr txBox="1"/>
          <p:nvPr/>
        </p:nvSpPr>
        <p:spPr>
          <a:xfrm>
            <a:off x="571480" y="1095348"/>
            <a:ext cx="5715040" cy="2754600"/>
          </a:xfrm>
          <a:prstGeom prst="rect">
            <a:avLst/>
          </a:prstGeom>
          <a:noFill/>
        </p:spPr>
        <p:txBody>
          <a:bodyPr wrap="square" rtlCol="0">
            <a:spAutoFit/>
          </a:bodyPr>
          <a:lstStyle/>
          <a:p>
            <a:pPr algn="just" rtl="1">
              <a:buNone/>
            </a:pPr>
            <a:r>
              <a:rPr lang="fa-IR" sz="1400" b="1" dirty="0">
                <a:cs typeface="B Nazanin" pitchFamily="2" charset="-78"/>
              </a:rPr>
              <a:t>1.6.3 مقاطع ترافیکی</a:t>
            </a:r>
          </a:p>
          <a:p>
            <a:pPr algn="just" rtl="1">
              <a:buNone/>
            </a:pPr>
            <a:endParaRPr lang="fa-IR" sz="1600" b="1" dirty="0">
              <a:cs typeface="B Nazanin" pitchFamily="2" charset="-78"/>
            </a:endParaRPr>
          </a:p>
          <a:p>
            <a:pPr algn="just" rtl="1"/>
            <a:r>
              <a:rPr lang="fa-IR" sz="1200" dirty="0">
                <a:cs typeface="B Nazanin" pitchFamily="2" charset="-78"/>
              </a:rPr>
              <a:t>در این قسمت مقاطع عرضی معابر منتهی به میدان مورد بررسی قرار گرفته اند. نکته ی مهمی که در این زمینه جالب توجه به نظر می رسد میزان و نحوه محصوریت و  تناسبات نامناسب معابر می باشد که در بعضی قسمت ها آنقدر تراکم ساختمان ها زیاد است که از حالت مقیاس انسانی خارج شده است و در بعضی موارد نیز آنقدر تراکم ساختمان ها پایین است که نتوانسته فضای خیابان را به خوبی تعریف کند. </a:t>
            </a:r>
          </a:p>
          <a:p>
            <a:pPr algn="just" rtl="1"/>
            <a:endParaRPr lang="fa-IR" sz="1200" dirty="0">
              <a:cs typeface="B Nazanin" pitchFamily="2" charset="-78"/>
            </a:endParaRPr>
          </a:p>
          <a:p>
            <a:pPr algn="just" rtl="1"/>
            <a:r>
              <a:rPr lang="fa-IR" sz="1200" dirty="0">
                <a:cs typeface="B Nazanin" pitchFamily="2" charset="-78"/>
              </a:rPr>
              <a:t>نکته مهم دیگری که در مورد شبکه دسترسی باید به ان دقت کرد محل ایستگاه ها ی اتوبوس و تاکسی می باشد که همانطور که در نقشه مشاهده می شود اغتشاش و ناهماهنگی زیادی در فضای میدان ایجاد کرده است. طراحی و پیشنهاد شبکه دسترسی که بتواند در کنار کاهش آلودگی ها کارایی حمل و نقل عمومی را نیز بالا ببرد بسیار ضروری به نظر می رسد.</a:t>
            </a:r>
          </a:p>
          <a:p>
            <a:pPr algn="just" rtl="1"/>
            <a:endParaRPr lang="fa-IR" sz="1200" dirty="0">
              <a:cs typeface="B Nazanin" pitchFamily="2" charset="-78"/>
            </a:endParaRPr>
          </a:p>
          <a:p>
            <a:pPr algn="just" rtl="1"/>
            <a:endParaRPr lang="fa-IR" sz="1200" dirty="0">
              <a:cs typeface="B Nazanin" pitchFamily="2" charset="-78"/>
            </a:endParaRPr>
          </a:p>
          <a:p>
            <a:pPr algn="just" rtl="1"/>
            <a:endParaRPr lang="en-US" sz="1100" dirty="0"/>
          </a:p>
        </p:txBody>
      </p:sp>
      <p:grpSp>
        <p:nvGrpSpPr>
          <p:cNvPr id="19" name="Group 18"/>
          <p:cNvGrpSpPr/>
          <p:nvPr/>
        </p:nvGrpSpPr>
        <p:grpSpPr>
          <a:xfrm>
            <a:off x="785794" y="3095612"/>
            <a:ext cx="5181870" cy="6523054"/>
            <a:chOff x="642917" y="2430474"/>
            <a:chExt cx="5572166" cy="7014367"/>
          </a:xfrm>
        </p:grpSpPr>
        <p:pic>
          <p:nvPicPr>
            <p:cNvPr id="11" name="Picture 3" descr="C:\Users\Elham\Desktop\2012_01_31\IMG_0003.jpg"/>
            <p:cNvPicPr>
              <a:picLocks noChangeAspect="1" noChangeArrowheads="1"/>
            </p:cNvPicPr>
            <p:nvPr/>
          </p:nvPicPr>
          <p:blipFill>
            <a:blip r:embed="rId3" cstate="screen">
              <a:clrChange>
                <a:clrFrom>
                  <a:srgbClr val="FFFFFF"/>
                </a:clrFrom>
                <a:clrTo>
                  <a:srgbClr val="FFFFFF">
                    <a:alpha val="0"/>
                  </a:srgbClr>
                </a:clrTo>
              </a:clrChange>
              <a:lum bright="-40000"/>
              <a:extLst>
                <a:ext uri="{28A0092B-C50C-407E-A947-70E740481C1C}">
                  <a14:useLocalDpi xmlns:a14="http://schemas.microsoft.com/office/drawing/2010/main"/>
                </a:ext>
              </a:extLst>
            </a:blip>
            <a:srcRect/>
            <a:stretch>
              <a:fillRect/>
            </a:stretch>
          </p:blipFill>
          <p:spPr bwMode="auto">
            <a:xfrm rot="16200000">
              <a:off x="4231964" y="2221212"/>
              <a:ext cx="1500197" cy="2391744"/>
            </a:xfrm>
            <a:prstGeom prst="rect">
              <a:avLst/>
            </a:prstGeom>
            <a:ln>
              <a:noFill/>
            </a:ln>
            <a:effectLst>
              <a:outerShdw blurRad="292100" dist="139700" dir="2700000" algn="tl" rotWithShape="0">
                <a:srgbClr val="333333">
                  <a:alpha val="65000"/>
                </a:srgbClr>
              </a:outerShdw>
            </a:effectLst>
          </p:spPr>
        </p:pic>
        <p:pic>
          <p:nvPicPr>
            <p:cNvPr id="13" name="Picture 2" descr="C:\Users\Elham\Desktop\2012_01_31\IMG_0002.jpg"/>
            <p:cNvPicPr>
              <a:picLocks noChangeAspect="1" noChangeArrowheads="1"/>
            </p:cNvPicPr>
            <p:nvPr/>
          </p:nvPicPr>
          <p:blipFill>
            <a:blip r:embed="rId4" cstate="screen">
              <a:clrChange>
                <a:clrFrom>
                  <a:srgbClr val="FFFFFF"/>
                </a:clrFrom>
                <a:clrTo>
                  <a:srgbClr val="FFFFFF">
                    <a:alpha val="0"/>
                  </a:srgbClr>
                </a:clrTo>
              </a:clrChange>
              <a:lum bright="-40000"/>
              <a:extLst>
                <a:ext uri="{28A0092B-C50C-407E-A947-70E740481C1C}">
                  <a14:useLocalDpi xmlns:a14="http://schemas.microsoft.com/office/drawing/2010/main"/>
                </a:ext>
              </a:extLst>
            </a:blip>
            <a:srcRect/>
            <a:stretch>
              <a:fillRect/>
            </a:stretch>
          </p:blipFill>
          <p:spPr bwMode="auto">
            <a:xfrm rot="16200000">
              <a:off x="1274761" y="1798630"/>
              <a:ext cx="1522394" cy="2786082"/>
            </a:xfrm>
            <a:prstGeom prst="rect">
              <a:avLst/>
            </a:prstGeom>
            <a:ln>
              <a:noFill/>
            </a:ln>
            <a:effectLst>
              <a:outerShdw blurRad="292100" dist="139700" dir="2700000" algn="tl" rotWithShape="0">
                <a:srgbClr val="333333">
                  <a:alpha val="65000"/>
                </a:srgbClr>
              </a:outerShdw>
            </a:effectLst>
          </p:spPr>
        </p:pic>
        <p:pic>
          <p:nvPicPr>
            <p:cNvPr id="14" name="Picture 2" descr="C:\Users\Elham\Desktop\2012_01_31\IMG_0002.jpg"/>
            <p:cNvPicPr>
              <a:picLocks noChangeAspect="1" noChangeArrowheads="1"/>
            </p:cNvPicPr>
            <p:nvPr/>
          </p:nvPicPr>
          <p:blipFill>
            <a:blip r:embed="rId5" cstate="screen">
              <a:clrChange>
                <a:clrFrom>
                  <a:srgbClr val="FFFFFF"/>
                </a:clrFrom>
                <a:clrTo>
                  <a:srgbClr val="FFFFFF">
                    <a:alpha val="0"/>
                  </a:srgbClr>
                </a:clrTo>
              </a:clrChange>
              <a:lum bright="-40000"/>
              <a:extLst>
                <a:ext uri="{28A0092B-C50C-407E-A947-70E740481C1C}">
                  <a14:useLocalDpi xmlns:a14="http://schemas.microsoft.com/office/drawing/2010/main"/>
                </a:ext>
              </a:extLst>
            </a:blip>
            <a:srcRect/>
            <a:stretch>
              <a:fillRect/>
            </a:stretch>
          </p:blipFill>
          <p:spPr bwMode="auto">
            <a:xfrm rot="16200000">
              <a:off x="499475" y="6595507"/>
              <a:ext cx="3000396" cy="2144274"/>
            </a:xfrm>
            <a:prstGeom prst="rect">
              <a:avLst/>
            </a:prstGeom>
            <a:ln>
              <a:noFill/>
            </a:ln>
            <a:effectLst>
              <a:outerShdw blurRad="292100" dist="139700" dir="2700000" algn="tl" rotWithShape="0">
                <a:srgbClr val="333333">
                  <a:alpha val="65000"/>
                </a:srgbClr>
              </a:outerShdw>
            </a:effectLst>
          </p:spPr>
        </p:pic>
        <p:pic>
          <p:nvPicPr>
            <p:cNvPr id="15" name="Picture 3" descr="C:\Users\Elham\Desktop\2012_01_31\IMG_0003.jpg"/>
            <p:cNvPicPr>
              <a:picLocks noChangeAspect="1" noChangeArrowheads="1"/>
            </p:cNvPicPr>
            <p:nvPr/>
          </p:nvPicPr>
          <p:blipFill>
            <a:blip r:embed="rId6" cstate="screen">
              <a:clrChange>
                <a:clrFrom>
                  <a:srgbClr val="FDFDFD"/>
                </a:clrFrom>
                <a:clrTo>
                  <a:srgbClr val="FDFDFD">
                    <a:alpha val="0"/>
                  </a:srgbClr>
                </a:clrTo>
              </a:clrChange>
              <a:lum bright="-40000"/>
              <a:extLst>
                <a:ext uri="{28A0092B-C50C-407E-A947-70E740481C1C}">
                  <a14:useLocalDpi xmlns:a14="http://schemas.microsoft.com/office/drawing/2010/main"/>
                </a:ext>
              </a:extLst>
            </a:blip>
            <a:srcRect/>
            <a:stretch>
              <a:fillRect/>
            </a:stretch>
          </p:blipFill>
          <p:spPr bwMode="auto">
            <a:xfrm rot="16200000">
              <a:off x="4071943" y="4167182"/>
              <a:ext cx="1714511" cy="2571768"/>
            </a:xfrm>
            <a:prstGeom prst="rect">
              <a:avLst/>
            </a:prstGeom>
            <a:ln>
              <a:noFill/>
            </a:ln>
            <a:effectLst>
              <a:outerShdw blurRad="292100" dist="139700" dir="2700000" algn="tl" rotWithShape="0">
                <a:srgbClr val="333333">
                  <a:alpha val="65000"/>
                </a:srgbClr>
              </a:outerShdw>
            </a:effectLst>
          </p:spPr>
        </p:pic>
        <p:pic>
          <p:nvPicPr>
            <p:cNvPr id="16" name="Picture 3" descr="C:\Users\Elham\Desktop\2012_01_31\IMG_0003.jpg"/>
            <p:cNvPicPr>
              <a:picLocks noChangeAspect="1" noChangeArrowheads="1"/>
            </p:cNvPicPr>
            <p:nvPr/>
          </p:nvPicPr>
          <p:blipFill>
            <a:blip r:embed="rId7" cstate="screen">
              <a:clrChange>
                <a:clrFrom>
                  <a:srgbClr val="FFFFFF"/>
                </a:clrFrom>
                <a:clrTo>
                  <a:srgbClr val="FFFFFF">
                    <a:alpha val="0"/>
                  </a:srgbClr>
                </a:clrTo>
              </a:clrChange>
              <a:lum bright="-40000"/>
              <a:extLst>
                <a:ext uri="{28A0092B-C50C-407E-A947-70E740481C1C}">
                  <a14:useLocalDpi xmlns:a14="http://schemas.microsoft.com/office/drawing/2010/main"/>
                </a:ext>
              </a:extLst>
            </a:blip>
            <a:srcRect/>
            <a:stretch>
              <a:fillRect/>
            </a:stretch>
          </p:blipFill>
          <p:spPr bwMode="auto">
            <a:xfrm rot="16200000">
              <a:off x="3551761" y="6830503"/>
              <a:ext cx="2643206" cy="2174348"/>
            </a:xfrm>
            <a:prstGeom prst="rect">
              <a:avLst/>
            </a:prstGeom>
            <a:ln>
              <a:noFill/>
            </a:ln>
            <a:effectLst>
              <a:outerShdw blurRad="292100" dist="139700" dir="2700000" algn="tl" rotWithShape="0">
                <a:srgbClr val="333333">
                  <a:alpha val="65000"/>
                </a:srgbClr>
              </a:outerShdw>
            </a:effectLst>
          </p:spPr>
        </p:pic>
        <p:pic>
          <p:nvPicPr>
            <p:cNvPr id="5122" name="Picture 2" descr="C:\Users\Elham\Desktop\2012_01_31\IMG_0002.jpg"/>
            <p:cNvPicPr>
              <a:picLocks noChangeAspect="1" noChangeArrowheads="1"/>
            </p:cNvPicPr>
            <p:nvPr/>
          </p:nvPicPr>
          <p:blipFill>
            <a:blip r:embed="rId8" cstate="screen">
              <a:clrChange>
                <a:clrFrom>
                  <a:srgbClr val="FFFFFF"/>
                </a:clrFrom>
                <a:clrTo>
                  <a:srgbClr val="FFFFFF">
                    <a:alpha val="0"/>
                  </a:srgbClr>
                </a:clrTo>
              </a:clrChange>
              <a:lum bright="-40000"/>
              <a:extLst>
                <a:ext uri="{28A0092B-C50C-407E-A947-70E740481C1C}">
                  <a14:useLocalDpi xmlns:a14="http://schemas.microsoft.com/office/drawing/2010/main"/>
                </a:ext>
              </a:extLst>
            </a:blip>
            <a:srcRect/>
            <a:stretch>
              <a:fillRect/>
            </a:stretch>
          </p:blipFill>
          <p:spPr bwMode="auto">
            <a:xfrm rot="16200000">
              <a:off x="964390" y="3845711"/>
              <a:ext cx="1857388" cy="2500330"/>
            </a:xfrm>
            <a:prstGeom prst="rect">
              <a:avLst/>
            </a:prstGeom>
            <a:ln>
              <a:noFill/>
            </a:ln>
            <a:effectLst>
              <a:outerShdw blurRad="292100" dist="139700" dir="2700000" algn="tl" rotWithShape="0">
                <a:srgbClr val="333333">
                  <a:alpha val="65000"/>
                </a:srgbClr>
              </a:outerShdw>
            </a:effectLst>
          </p:spPr>
        </p:pic>
        <p:sp>
          <p:nvSpPr>
            <p:cNvPr id="35" name="TextBox 34"/>
            <p:cNvSpPr txBox="1"/>
            <p:nvPr/>
          </p:nvSpPr>
          <p:spPr>
            <a:xfrm>
              <a:off x="1428736" y="3881430"/>
              <a:ext cx="1285884" cy="276999"/>
            </a:xfrm>
            <a:prstGeom prst="rect">
              <a:avLst/>
            </a:prstGeom>
            <a:noFill/>
          </p:spPr>
          <p:txBody>
            <a:bodyPr wrap="square" rtlCol="0">
              <a:spAutoFit/>
            </a:bodyPr>
            <a:lstStyle/>
            <a:p>
              <a:r>
                <a:rPr lang="fa-IR" sz="1200" dirty="0">
                  <a:cs typeface="B Nazanin" pitchFamily="2" charset="-78"/>
                </a:rPr>
                <a:t>مقطع خیابان فردوسی</a:t>
              </a:r>
              <a:endParaRPr lang="en-US" sz="1200" dirty="0">
                <a:cs typeface="B Nazanin" pitchFamily="2" charset="-78"/>
              </a:endParaRPr>
            </a:p>
          </p:txBody>
        </p:sp>
        <p:sp>
          <p:nvSpPr>
            <p:cNvPr id="37" name="TextBox 36"/>
            <p:cNvSpPr txBox="1"/>
            <p:nvPr/>
          </p:nvSpPr>
          <p:spPr>
            <a:xfrm>
              <a:off x="4286256" y="4095744"/>
              <a:ext cx="1285884" cy="276999"/>
            </a:xfrm>
            <a:prstGeom prst="rect">
              <a:avLst/>
            </a:prstGeom>
            <a:noFill/>
          </p:spPr>
          <p:txBody>
            <a:bodyPr wrap="square" rtlCol="0">
              <a:spAutoFit/>
            </a:bodyPr>
            <a:lstStyle/>
            <a:p>
              <a:r>
                <a:rPr lang="fa-IR" sz="1200" dirty="0">
                  <a:cs typeface="B Nazanin" pitchFamily="2" charset="-78"/>
                </a:rPr>
                <a:t>مقطع خیابان لاله زار</a:t>
              </a:r>
              <a:endParaRPr lang="en-US" sz="1200" dirty="0">
                <a:cs typeface="B Nazanin" pitchFamily="2" charset="-78"/>
              </a:endParaRPr>
            </a:p>
          </p:txBody>
        </p:sp>
        <p:sp>
          <p:nvSpPr>
            <p:cNvPr id="38" name="TextBox 37"/>
            <p:cNvSpPr txBox="1"/>
            <p:nvPr/>
          </p:nvSpPr>
          <p:spPr>
            <a:xfrm>
              <a:off x="1214422" y="6024570"/>
              <a:ext cx="1500198" cy="276999"/>
            </a:xfrm>
            <a:prstGeom prst="rect">
              <a:avLst/>
            </a:prstGeom>
            <a:noFill/>
          </p:spPr>
          <p:txBody>
            <a:bodyPr wrap="square" rtlCol="0">
              <a:spAutoFit/>
            </a:bodyPr>
            <a:lstStyle/>
            <a:p>
              <a:r>
                <a:rPr lang="fa-IR" sz="1200" dirty="0">
                  <a:cs typeface="B Nazanin" pitchFamily="2" charset="-78"/>
                </a:rPr>
                <a:t>مقطع خیابان امام خمینی</a:t>
              </a:r>
              <a:endParaRPr lang="en-US" sz="1200" dirty="0">
                <a:cs typeface="B Nazanin" pitchFamily="2" charset="-78"/>
              </a:endParaRPr>
            </a:p>
          </p:txBody>
        </p:sp>
        <p:sp>
          <p:nvSpPr>
            <p:cNvPr id="39" name="TextBox 38"/>
            <p:cNvSpPr txBox="1"/>
            <p:nvPr/>
          </p:nvSpPr>
          <p:spPr>
            <a:xfrm>
              <a:off x="4429132" y="6310322"/>
              <a:ext cx="1285884" cy="276999"/>
            </a:xfrm>
            <a:prstGeom prst="rect">
              <a:avLst/>
            </a:prstGeom>
            <a:noFill/>
          </p:spPr>
          <p:txBody>
            <a:bodyPr wrap="square" rtlCol="0">
              <a:spAutoFit/>
            </a:bodyPr>
            <a:lstStyle/>
            <a:p>
              <a:r>
                <a:rPr lang="fa-IR" sz="1200" dirty="0">
                  <a:cs typeface="B Nazanin" pitchFamily="2" charset="-78"/>
                </a:rPr>
                <a:t>مقطع خیابان امیرکبیر</a:t>
              </a:r>
              <a:endParaRPr lang="en-US" sz="1200" dirty="0">
                <a:cs typeface="B Nazanin" pitchFamily="2" charset="-78"/>
              </a:endParaRPr>
            </a:p>
          </p:txBody>
        </p:sp>
        <p:sp>
          <p:nvSpPr>
            <p:cNvPr id="40" name="TextBox 39"/>
            <p:cNvSpPr txBox="1"/>
            <p:nvPr/>
          </p:nvSpPr>
          <p:spPr>
            <a:xfrm>
              <a:off x="1214422" y="9096404"/>
              <a:ext cx="1500198" cy="276999"/>
            </a:xfrm>
            <a:prstGeom prst="rect">
              <a:avLst/>
            </a:prstGeom>
            <a:noFill/>
          </p:spPr>
          <p:txBody>
            <a:bodyPr wrap="square" rtlCol="0">
              <a:spAutoFit/>
            </a:bodyPr>
            <a:lstStyle/>
            <a:p>
              <a:r>
                <a:rPr lang="fa-IR" sz="1200" dirty="0">
                  <a:cs typeface="B Nazanin" pitchFamily="2" charset="-78"/>
                </a:rPr>
                <a:t>مقطع خیابان باب همایون</a:t>
              </a:r>
              <a:endParaRPr lang="en-US" sz="1200" dirty="0">
                <a:cs typeface="B Nazanin" pitchFamily="2" charset="-78"/>
              </a:endParaRPr>
            </a:p>
          </p:txBody>
        </p:sp>
        <p:sp>
          <p:nvSpPr>
            <p:cNvPr id="41" name="TextBox 40"/>
            <p:cNvSpPr txBox="1"/>
            <p:nvPr/>
          </p:nvSpPr>
          <p:spPr>
            <a:xfrm>
              <a:off x="4286256" y="9167842"/>
              <a:ext cx="1500198" cy="276999"/>
            </a:xfrm>
            <a:prstGeom prst="rect">
              <a:avLst/>
            </a:prstGeom>
            <a:noFill/>
          </p:spPr>
          <p:txBody>
            <a:bodyPr wrap="square" rtlCol="0">
              <a:spAutoFit/>
            </a:bodyPr>
            <a:lstStyle/>
            <a:p>
              <a:r>
                <a:rPr lang="fa-IR" sz="1200" dirty="0">
                  <a:cs typeface="B Nazanin" pitchFamily="2" charset="-78"/>
                </a:rPr>
                <a:t>مقطع خیابان ناصرخسرو</a:t>
              </a:r>
              <a:endParaRPr lang="en-US" sz="1200" dirty="0">
                <a:cs typeface="B Nazanin" pitchFamily="2" charset="-78"/>
              </a:endParaRPr>
            </a:p>
          </p:txBody>
        </p:sp>
      </p:grpSp>
      <p:sp>
        <p:nvSpPr>
          <p:cNvPr id="22" name="Slide Number Placeholder 21"/>
          <p:cNvSpPr>
            <a:spLocks noGrp="1"/>
          </p:cNvSpPr>
          <p:nvPr>
            <p:ph type="sldNum" sz="quarter" idx="12"/>
          </p:nvPr>
        </p:nvSpPr>
        <p:spPr/>
        <p:txBody>
          <a:bodyPr/>
          <a:lstStyle/>
          <a:p>
            <a:fld id="{FF86FEA7-80B1-4C74-85F3-91076A821A0B}" type="slidenum">
              <a:rPr lang="en-US" smtClean="0"/>
              <a:pPr/>
              <a:t>20</a:t>
            </a:fld>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TextBox 7"/>
          <p:cNvSpPr txBox="1"/>
          <p:nvPr/>
        </p:nvSpPr>
        <p:spPr>
          <a:xfrm>
            <a:off x="571480" y="1095348"/>
            <a:ext cx="5715040" cy="3524042"/>
          </a:xfrm>
          <a:prstGeom prst="rect">
            <a:avLst/>
          </a:prstGeom>
          <a:noFill/>
        </p:spPr>
        <p:txBody>
          <a:bodyPr wrap="square" rtlCol="0">
            <a:spAutoFit/>
          </a:bodyPr>
          <a:lstStyle/>
          <a:p>
            <a:pPr algn="just" rtl="1">
              <a:buNone/>
            </a:pPr>
            <a:r>
              <a:rPr lang="fa-IR" sz="1600" b="1" dirty="0">
                <a:cs typeface="B Nazanin" pitchFamily="2" charset="-78"/>
              </a:rPr>
              <a:t>1.7آلودگی ها</a:t>
            </a:r>
          </a:p>
          <a:p>
            <a:pPr algn="just" rtl="1">
              <a:buNone/>
            </a:pPr>
            <a:endParaRPr lang="fa-IR" sz="1600" b="1" dirty="0">
              <a:cs typeface="B Nazanin" pitchFamily="2" charset="-78"/>
            </a:endParaRPr>
          </a:p>
          <a:p>
            <a:pPr algn="just" rtl="1"/>
            <a:r>
              <a:rPr lang="fa-IR" sz="1200" dirty="0">
                <a:cs typeface="B Nazanin" pitchFamily="2" charset="-78"/>
              </a:rPr>
              <a:t>بررسی زیست محیطی شامل آلودگی ها(آب و هواو...)، آلودگی صوتی، تعادل اکوسیستم ها و منابع انرژی می باشد که در اینجا تنها انواع آلودگی های موجود در محدوده معرفی می گردد. </a:t>
            </a:r>
          </a:p>
          <a:p>
            <a:pPr algn="just" rtl="1"/>
            <a:endParaRPr lang="fa-IR" sz="1200" dirty="0">
              <a:cs typeface="B Nazanin" pitchFamily="2" charset="-78"/>
            </a:endParaRPr>
          </a:p>
          <a:p>
            <a:pPr algn="just" rtl="1"/>
            <a:r>
              <a:rPr lang="fa-IR" sz="1200" dirty="0">
                <a:cs typeface="B Nazanin" pitchFamily="2" charset="-78"/>
              </a:rPr>
              <a:t>همانطور که می دانیم قسمت عمده ای ازآلودگی های زیست محیطی به خصوص در کلان شهر ها مربوط به آلودگی صوتی و آلودگی هوا می باشد. با توجه به اینکه این میدان در بافت مرکزی شهر تهران قرار گرفته است و میزان جذب سفر بالایی دارد حجم بالای این آلودگی ها در آن باعث تعجب نیست. مساله مهمی که در مورد این آلودگی ها وجود دارد این است که قسمت زیادی از کاربری های اطراف میدان جزو کاربری های نیمه حساس و حساس محسوب می شوند و بنابراین حجم بالای تردد سواره و در نتیجه میزان زیاد آلودگی های صوتی در آن بسیار ناسازگار با نوع فعالیتی است که در جداره فضا جریان دارد.</a:t>
            </a:r>
          </a:p>
          <a:p>
            <a:pPr algn="just" rtl="1"/>
            <a:endParaRPr lang="fa-IR" sz="1200" dirty="0">
              <a:cs typeface="B Nazanin" pitchFamily="2" charset="-78"/>
            </a:endParaRPr>
          </a:p>
          <a:p>
            <a:pPr algn="just" rtl="1"/>
            <a:r>
              <a:rPr lang="fa-IR" sz="1200" dirty="0">
                <a:cs typeface="B Nazanin" pitchFamily="2" charset="-78"/>
              </a:rPr>
              <a:t>همچنین نوع دیگری از الودگی های موجود در فضا آلودگی های بصری می باشد. ساختمان های متروک، تابلو ها و الحاقات نامنظم و وجود زباله از جمله مواردی هستند که در ایجاد آلودگی بصری نقش دارند.</a:t>
            </a:r>
          </a:p>
          <a:p>
            <a:pPr algn="just" rtl="1"/>
            <a:r>
              <a:rPr lang="fa-IR" sz="1200" dirty="0">
                <a:cs typeface="B Nazanin" pitchFamily="2" charset="-78"/>
              </a:rPr>
              <a:t> </a:t>
            </a:r>
          </a:p>
          <a:p>
            <a:pPr algn="just" rtl="1"/>
            <a:endParaRPr lang="fa-IR" sz="1200" dirty="0">
              <a:cs typeface="B Nazanin" pitchFamily="2" charset="-78"/>
            </a:endParaRPr>
          </a:p>
          <a:p>
            <a:pPr algn="just" rtl="1"/>
            <a:endParaRPr lang="fa-IR" sz="1200" dirty="0">
              <a:cs typeface="B Nazanin" pitchFamily="2" charset="-78"/>
            </a:endParaRPr>
          </a:p>
          <a:p>
            <a:pPr algn="just" rtl="1"/>
            <a:endParaRPr lang="en-US" sz="1100" dirty="0"/>
          </a:p>
        </p:txBody>
      </p:sp>
      <p:grpSp>
        <p:nvGrpSpPr>
          <p:cNvPr id="10" name="Group 9"/>
          <p:cNvGrpSpPr/>
          <p:nvPr/>
        </p:nvGrpSpPr>
        <p:grpSpPr>
          <a:xfrm>
            <a:off x="928670" y="4595810"/>
            <a:ext cx="5266929" cy="3819970"/>
            <a:chOff x="1095664" y="1066800"/>
            <a:chExt cx="7984836" cy="5791200"/>
          </a:xfrm>
        </p:grpSpPr>
        <p:pic>
          <p:nvPicPr>
            <p:cNvPr id="11" name="Picture 2" descr="C:\Users\Elham\Desktop\kargah tarahi shahri\peykare.jpg"/>
            <p:cNvPicPr>
              <a:picLocks noChangeAspect="1" noChangeArrowheads="1"/>
            </p:cNvPicPr>
            <p:nvPr/>
          </p:nvPicPr>
          <p:blipFill>
            <a:blip r:embed="rId3" cstate="screen">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95664" y="1066800"/>
              <a:ext cx="7984836" cy="5791200"/>
            </a:xfrm>
            <a:prstGeom prst="rect">
              <a:avLst/>
            </a:prstGeom>
            <a:ln>
              <a:noFill/>
            </a:ln>
            <a:effectLst>
              <a:softEdge rad="112500"/>
            </a:effectLst>
          </p:spPr>
        </p:pic>
        <p:pic>
          <p:nvPicPr>
            <p:cNvPr id="12" name="Picture 5" descr="C:\Users\Elham\Desktop\kargah tarahi shahri\hava.jp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6200000">
              <a:off x="2152653" y="3168653"/>
              <a:ext cx="2133600" cy="825499"/>
            </a:xfrm>
            <a:prstGeom prst="rect">
              <a:avLst/>
            </a:prstGeom>
            <a:noFill/>
          </p:spPr>
        </p:pic>
        <p:pic>
          <p:nvPicPr>
            <p:cNvPr id="13" name="Picture 2" descr="C:\Users\MONA\Desktop\manzar\aloodegi.jpg"/>
            <p:cNvPicPr>
              <a:picLocks noChangeAspect="1" noChangeArrowheads="1"/>
            </p:cNvPicPr>
            <p:nvPr/>
          </p:nvPicPr>
          <p:blipFill>
            <a:blip r:embed="rId5" cstate="screen">
              <a:clrChange>
                <a:clrFrom>
                  <a:srgbClr val="A6ACBA"/>
                </a:clrFrom>
                <a:clrTo>
                  <a:srgbClr val="A6ACBA">
                    <a:alpha val="0"/>
                  </a:srgbClr>
                </a:clrTo>
              </a:clrChange>
              <a:grayscl/>
              <a:lum bright="40000" contrast="40000"/>
              <a:extLst>
                <a:ext uri="{28A0092B-C50C-407E-A947-70E740481C1C}">
                  <a14:useLocalDpi xmlns:a14="http://schemas.microsoft.com/office/drawing/2010/main"/>
                </a:ext>
              </a:extLst>
            </a:blip>
            <a:srcRect/>
            <a:stretch>
              <a:fillRect/>
            </a:stretch>
          </p:blipFill>
          <p:spPr bwMode="auto">
            <a:xfrm>
              <a:off x="3136901" y="1828800"/>
              <a:ext cx="1880301" cy="1143000"/>
            </a:xfrm>
            <a:prstGeom prst="rect">
              <a:avLst/>
            </a:prstGeom>
            <a:ln>
              <a:noFill/>
            </a:ln>
            <a:effectLst>
              <a:softEdge rad="112500"/>
            </a:effectLst>
          </p:spPr>
        </p:pic>
        <p:pic>
          <p:nvPicPr>
            <p:cNvPr id="14" name="Picture 2" descr="C:\Users\MONA\Desktop\manzar\aloodegi.jpg"/>
            <p:cNvPicPr>
              <a:picLocks noChangeAspect="1" noChangeArrowheads="1"/>
            </p:cNvPicPr>
            <p:nvPr/>
          </p:nvPicPr>
          <p:blipFill>
            <a:blip r:embed="rId6" cstate="screen">
              <a:clrChange>
                <a:clrFrom>
                  <a:srgbClr val="CBCFD8"/>
                </a:clrFrom>
                <a:clrTo>
                  <a:srgbClr val="CBCFD8">
                    <a:alpha val="0"/>
                  </a:srgbClr>
                </a:clrTo>
              </a:clrChange>
              <a:grayscl/>
              <a:lum bright="30000" contrast="20000"/>
              <a:extLst>
                <a:ext uri="{28A0092B-C50C-407E-A947-70E740481C1C}">
                  <a14:useLocalDpi xmlns:a14="http://schemas.microsoft.com/office/drawing/2010/main"/>
                </a:ext>
              </a:extLst>
            </a:blip>
            <a:srcRect/>
            <a:stretch>
              <a:fillRect/>
            </a:stretch>
          </p:blipFill>
          <p:spPr bwMode="auto">
            <a:xfrm>
              <a:off x="1568450" y="1981200"/>
              <a:ext cx="990600" cy="990600"/>
            </a:xfrm>
            <a:prstGeom prst="rect">
              <a:avLst/>
            </a:prstGeom>
            <a:ln>
              <a:noFill/>
            </a:ln>
            <a:effectLst>
              <a:softEdge rad="112500"/>
            </a:effectLst>
          </p:spPr>
        </p:pic>
        <p:pic>
          <p:nvPicPr>
            <p:cNvPr id="15" name="Picture 2" descr="C:\Users\MONA\Desktop\manzar\aloodegi.jpg"/>
            <p:cNvPicPr>
              <a:picLocks noChangeAspect="1" noChangeArrowheads="1"/>
            </p:cNvPicPr>
            <p:nvPr/>
          </p:nvPicPr>
          <p:blipFill>
            <a:blip r:embed="rId5" cstate="screen">
              <a:clrChange>
                <a:clrFrom>
                  <a:srgbClr val="A6ACBA"/>
                </a:clrFrom>
                <a:clrTo>
                  <a:srgbClr val="A6ACBA">
                    <a:alpha val="0"/>
                  </a:srgbClr>
                </a:clrTo>
              </a:clrChange>
              <a:grayscl/>
              <a:lum bright="30000" contrast="40000"/>
              <a:extLst>
                <a:ext uri="{28A0092B-C50C-407E-A947-70E740481C1C}">
                  <a14:useLocalDpi xmlns:a14="http://schemas.microsoft.com/office/drawing/2010/main"/>
                </a:ext>
              </a:extLst>
            </a:blip>
            <a:srcRect/>
            <a:stretch>
              <a:fillRect/>
            </a:stretch>
          </p:blipFill>
          <p:spPr bwMode="auto">
            <a:xfrm rot="157113">
              <a:off x="2169998" y="2015095"/>
              <a:ext cx="1631915" cy="992011"/>
            </a:xfrm>
            <a:prstGeom prst="rect">
              <a:avLst/>
            </a:prstGeom>
            <a:ln>
              <a:noFill/>
            </a:ln>
            <a:effectLst>
              <a:softEdge rad="112500"/>
            </a:effectLst>
          </p:spPr>
        </p:pic>
        <p:pic>
          <p:nvPicPr>
            <p:cNvPr id="16" name="Picture 5" descr="C:\Users\Elham\Desktop\kargah tarahi shahri\hava.jp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6200000">
              <a:off x="4464050" y="2863853"/>
              <a:ext cx="2133600" cy="825499"/>
            </a:xfrm>
            <a:prstGeom prst="rect">
              <a:avLst/>
            </a:prstGeom>
            <a:noFill/>
          </p:spPr>
        </p:pic>
        <p:pic>
          <p:nvPicPr>
            <p:cNvPr id="17" name="Picture 5" descr="C:\Users\Elham\Desktop\kargah tarahi shahri\hava.jp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6200000">
              <a:off x="3308351" y="3625853"/>
              <a:ext cx="2133600" cy="825499"/>
            </a:xfrm>
            <a:prstGeom prst="rect">
              <a:avLst/>
            </a:prstGeom>
            <a:noFill/>
          </p:spPr>
        </p:pic>
        <p:pic>
          <p:nvPicPr>
            <p:cNvPr id="18" name="Picture 2" descr="C:\Users\MONA\Desktop\manzar\aloodegi.jpg"/>
            <p:cNvPicPr>
              <a:picLocks noChangeAspect="1" noChangeArrowheads="1"/>
            </p:cNvPicPr>
            <p:nvPr/>
          </p:nvPicPr>
          <p:blipFill>
            <a:blip r:embed="rId5" cstate="screen">
              <a:clrChange>
                <a:clrFrom>
                  <a:srgbClr val="A6ACBA"/>
                </a:clrFrom>
                <a:clrTo>
                  <a:srgbClr val="A6ACBA">
                    <a:alpha val="0"/>
                  </a:srgbClr>
                </a:clrTo>
              </a:clrChange>
              <a:grayscl/>
              <a:lum bright="40000" contrast="40000"/>
              <a:extLst>
                <a:ext uri="{28A0092B-C50C-407E-A947-70E740481C1C}">
                  <a14:useLocalDpi xmlns:a14="http://schemas.microsoft.com/office/drawing/2010/main"/>
                </a:ext>
              </a:extLst>
            </a:blip>
            <a:srcRect/>
            <a:stretch>
              <a:fillRect/>
            </a:stretch>
          </p:blipFill>
          <p:spPr bwMode="auto">
            <a:xfrm>
              <a:off x="4457701" y="1752600"/>
              <a:ext cx="1880301" cy="1143000"/>
            </a:xfrm>
            <a:prstGeom prst="rect">
              <a:avLst/>
            </a:prstGeom>
            <a:ln>
              <a:noFill/>
            </a:ln>
            <a:effectLst>
              <a:softEdge rad="112500"/>
            </a:effectLst>
          </p:spPr>
        </p:pic>
        <p:pic>
          <p:nvPicPr>
            <p:cNvPr id="19" name="Picture 2" descr="C:\Users\MONA\Desktop\manzar\aloodegi.jpg"/>
            <p:cNvPicPr>
              <a:picLocks noChangeAspect="1" noChangeArrowheads="1"/>
            </p:cNvPicPr>
            <p:nvPr/>
          </p:nvPicPr>
          <p:blipFill>
            <a:blip r:embed="rId5" cstate="screen">
              <a:clrChange>
                <a:clrFrom>
                  <a:srgbClr val="A6ACBA"/>
                </a:clrFrom>
                <a:clrTo>
                  <a:srgbClr val="A6ACBA">
                    <a:alpha val="0"/>
                  </a:srgbClr>
                </a:clrTo>
              </a:clrChange>
              <a:grayscl/>
              <a:lum bright="40000" contrast="40000"/>
              <a:extLst>
                <a:ext uri="{28A0092B-C50C-407E-A947-70E740481C1C}">
                  <a14:useLocalDpi xmlns:a14="http://schemas.microsoft.com/office/drawing/2010/main"/>
                </a:ext>
              </a:extLst>
            </a:blip>
            <a:srcRect/>
            <a:stretch>
              <a:fillRect/>
            </a:stretch>
          </p:blipFill>
          <p:spPr bwMode="auto">
            <a:xfrm>
              <a:off x="3467101" y="2362200"/>
              <a:ext cx="1880301" cy="1143000"/>
            </a:xfrm>
            <a:prstGeom prst="rect">
              <a:avLst/>
            </a:prstGeom>
            <a:ln>
              <a:noFill/>
            </a:ln>
            <a:effectLst>
              <a:softEdge rad="112500"/>
            </a:effectLst>
          </p:spPr>
        </p:pic>
        <p:pic>
          <p:nvPicPr>
            <p:cNvPr id="20" name="Picture 2" descr="C:\Users\MONA\Desktop\manzar\aloodegi.jpg"/>
            <p:cNvPicPr>
              <a:picLocks noChangeAspect="1" noChangeArrowheads="1"/>
            </p:cNvPicPr>
            <p:nvPr/>
          </p:nvPicPr>
          <p:blipFill>
            <a:blip r:embed="rId6" cstate="screen">
              <a:clrChange>
                <a:clrFrom>
                  <a:srgbClr val="CBCFD8"/>
                </a:clrFrom>
                <a:clrTo>
                  <a:srgbClr val="CBCFD8">
                    <a:alpha val="0"/>
                  </a:srgbClr>
                </a:clrTo>
              </a:clrChange>
              <a:grayscl/>
              <a:lum bright="30000" contrast="20000"/>
              <a:extLst>
                <a:ext uri="{28A0092B-C50C-407E-A947-70E740481C1C}">
                  <a14:useLocalDpi xmlns:a14="http://schemas.microsoft.com/office/drawing/2010/main"/>
                </a:ext>
              </a:extLst>
            </a:blip>
            <a:srcRect/>
            <a:stretch>
              <a:fillRect/>
            </a:stretch>
          </p:blipFill>
          <p:spPr bwMode="auto">
            <a:xfrm>
              <a:off x="4044950" y="1752600"/>
              <a:ext cx="990600" cy="990600"/>
            </a:xfrm>
            <a:prstGeom prst="rect">
              <a:avLst/>
            </a:prstGeom>
            <a:ln>
              <a:noFill/>
            </a:ln>
            <a:effectLst>
              <a:softEdge rad="112500"/>
            </a:effectLst>
          </p:spPr>
        </p:pic>
        <p:pic>
          <p:nvPicPr>
            <p:cNvPr id="21" name="Picture 2" descr="C:\Users\MONA\Desktop\manzar\aloodegi.jpg"/>
            <p:cNvPicPr>
              <a:picLocks noChangeAspect="1" noChangeArrowheads="1"/>
            </p:cNvPicPr>
            <p:nvPr/>
          </p:nvPicPr>
          <p:blipFill>
            <a:blip r:embed="rId5" cstate="screen">
              <a:clrChange>
                <a:clrFrom>
                  <a:srgbClr val="A6ACBA"/>
                </a:clrFrom>
                <a:clrTo>
                  <a:srgbClr val="A6ACBA">
                    <a:alpha val="0"/>
                  </a:srgbClr>
                </a:clrTo>
              </a:clrChange>
              <a:grayscl/>
              <a:lum bright="30000" contrast="40000"/>
              <a:extLst>
                <a:ext uri="{28A0092B-C50C-407E-A947-70E740481C1C}">
                  <a14:useLocalDpi xmlns:a14="http://schemas.microsoft.com/office/drawing/2010/main"/>
                </a:ext>
              </a:extLst>
            </a:blip>
            <a:srcRect/>
            <a:stretch>
              <a:fillRect/>
            </a:stretch>
          </p:blipFill>
          <p:spPr bwMode="auto">
            <a:xfrm rot="157113">
              <a:off x="2830398" y="2319896"/>
              <a:ext cx="1631915" cy="992011"/>
            </a:xfrm>
            <a:prstGeom prst="rect">
              <a:avLst/>
            </a:prstGeom>
            <a:ln>
              <a:noFill/>
            </a:ln>
            <a:effectLst>
              <a:softEdge rad="112500"/>
            </a:effectLst>
          </p:spPr>
        </p:pic>
        <p:pic>
          <p:nvPicPr>
            <p:cNvPr id="22" name="Picture 2" descr="C:\Users\Elham\Downloads\MC900054584.WMF"/>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604002" y="3200403"/>
              <a:ext cx="986835" cy="914399"/>
            </a:xfrm>
            <a:prstGeom prst="rect">
              <a:avLst/>
            </a:prstGeom>
            <a:noFill/>
          </p:spPr>
        </p:pic>
        <p:pic>
          <p:nvPicPr>
            <p:cNvPr id="23" name="Picture 2" descr="C:\Users\Elham\Downloads\MC900054584.WMF"/>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457702" y="4114801"/>
              <a:ext cx="986835" cy="914399"/>
            </a:xfrm>
            <a:prstGeom prst="rect">
              <a:avLst/>
            </a:prstGeom>
            <a:noFill/>
          </p:spPr>
        </p:pic>
        <p:pic>
          <p:nvPicPr>
            <p:cNvPr id="24" name="Picture 2" descr="C:\Users\Elham\Downloads\MC900054584.WMF"/>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645366" y="3810004"/>
              <a:ext cx="986835" cy="914399"/>
            </a:xfrm>
            <a:prstGeom prst="rect">
              <a:avLst/>
            </a:prstGeom>
            <a:noFill/>
          </p:spPr>
        </p:pic>
      </p:grpSp>
      <p:sp>
        <p:nvSpPr>
          <p:cNvPr id="25" name="Slide Number Placeholder 24"/>
          <p:cNvSpPr>
            <a:spLocks noGrp="1"/>
          </p:cNvSpPr>
          <p:nvPr>
            <p:ph type="sldNum" sz="quarter" idx="12"/>
          </p:nvPr>
        </p:nvSpPr>
        <p:spPr/>
        <p:txBody>
          <a:bodyPr/>
          <a:lstStyle/>
          <a:p>
            <a:fld id="{FF86FEA7-80B1-4C74-85F3-91076A821A0B}" type="slidenum">
              <a:rPr lang="en-US" smtClean="0"/>
              <a:pPr/>
              <a:t>21</a:t>
            </a:fld>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TextBox 7"/>
          <p:cNvSpPr txBox="1"/>
          <p:nvPr/>
        </p:nvSpPr>
        <p:spPr>
          <a:xfrm>
            <a:off x="571480" y="1095348"/>
            <a:ext cx="5715040" cy="3524042"/>
          </a:xfrm>
          <a:prstGeom prst="rect">
            <a:avLst/>
          </a:prstGeom>
          <a:noFill/>
        </p:spPr>
        <p:txBody>
          <a:bodyPr wrap="square" rtlCol="0">
            <a:spAutoFit/>
          </a:bodyPr>
          <a:lstStyle/>
          <a:p>
            <a:pPr algn="just" rtl="1">
              <a:buNone/>
            </a:pPr>
            <a:r>
              <a:rPr lang="fa-IR" sz="1600" b="1" dirty="0">
                <a:cs typeface="B Nazanin" pitchFamily="2" charset="-78"/>
              </a:rPr>
              <a:t>1.8پیکر شهر</a:t>
            </a:r>
          </a:p>
          <a:p>
            <a:pPr algn="just" rtl="1">
              <a:buNone/>
            </a:pPr>
            <a:endParaRPr lang="fa-IR" sz="1600" b="1" dirty="0">
              <a:cs typeface="B Nazanin" pitchFamily="2" charset="-78"/>
            </a:endParaRPr>
          </a:p>
          <a:p>
            <a:pPr algn="just" rtl="1"/>
            <a:r>
              <a:rPr lang="fa-IR" sz="1200" dirty="0">
                <a:cs typeface="B Nazanin" pitchFamily="2" charset="-78"/>
              </a:rPr>
              <a:t>هر محیط همچون یک مخزن اطلاعاتی حاوی اطلاعاتی است که مربوط به واقعیت های موجود در آن می باشد و هر فرد در مواجهه با محیط خود با انبوهی از اطلاعات روبروست وانسان تنها می تواند بخشی از آنچه را که واقعاً وجود دارد احساس و ادراک کند و منظر عینی آن بخش از محیط است که بر روی کنش و واکنش شخص و اعمال وی مؤثر است وانسان می تواند آن را ادراک کند. اما بایستی به این نکته نیز توجه داشت که بسته به موقعیت ناظر و ارتفاع ان از سطح زمین نحوه درک فضا و جزئیات  آن نیز متفاوت می باشد.</a:t>
            </a:r>
          </a:p>
          <a:p>
            <a:pPr algn="just" rtl="1"/>
            <a:endParaRPr lang="fa-IR" sz="1200" dirty="0">
              <a:cs typeface="B Nazanin" pitchFamily="2" charset="-78"/>
            </a:endParaRPr>
          </a:p>
          <a:p>
            <a:pPr algn="just" rtl="1"/>
            <a:r>
              <a:rPr lang="fa-IR" sz="1200" dirty="0">
                <a:cs typeface="B Nazanin" pitchFamily="2" charset="-78"/>
              </a:rPr>
              <a:t>برای درک کلیت محدوده مورد نظر، فارغ از نوع جزئیات آن به بررسی پیکر شهر می پردازیم و عناصر تشکیل دهنده ان را مورد توجه قرار می دهیم. در واقع پیکر شهر آن چیزی است که گویی از دید پرنده، موقعیت و نحوه شکل گیری محدوده  را در کنار سایر اجزا به ما نشان می دهد.</a:t>
            </a:r>
          </a:p>
          <a:p>
            <a:pPr algn="just" rtl="1"/>
            <a:endParaRPr lang="fa-IR" sz="1200" dirty="0">
              <a:cs typeface="B Nazanin" pitchFamily="2" charset="-78"/>
            </a:endParaRPr>
          </a:p>
          <a:p>
            <a:pPr algn="just" rtl="1"/>
            <a:r>
              <a:rPr lang="fa-IR" sz="1200" dirty="0">
                <a:cs typeface="B Nazanin" pitchFamily="2" charset="-78"/>
              </a:rPr>
              <a:t>با توجه به پیکر شهر مشاهده می شود که عنصر شاخص و بارز در این قسمت از شهر، ساختمان مخابرات می باشد و گویی بر این قسمت از شهر احاطه ی زیادی نیز دارد. هچنین عدم تعین فضایی میدان توسط عناصرکالبدی و وجود اغتشاشات بصری و عدم پیوستگی میدان در پیکر شهر به وضوح قابل مشاهده است. در حالیکه چنانچه پیکر شهر هایی مانند یزد را در نظر آوریم نوعی تواضع و تعادل را در کل شهر می توانیم حس کنیم.</a:t>
            </a:r>
          </a:p>
          <a:p>
            <a:pPr algn="just"/>
            <a:endParaRPr lang="fa-IR" sz="1200" dirty="0">
              <a:cs typeface="B Nazanin" pitchFamily="2" charset="-78"/>
            </a:endParaRPr>
          </a:p>
          <a:p>
            <a:pPr algn="just"/>
            <a:endParaRPr lang="en-US" sz="1100" dirty="0">
              <a:cs typeface="B Nazanin" pitchFamily="2" charset="-78"/>
            </a:endParaRPr>
          </a:p>
        </p:txBody>
      </p:sp>
      <p:pic>
        <p:nvPicPr>
          <p:cNvPr id="10" name="Picture 2" descr="C:\Users\Elham\Desktop\kargah tarahi shahri\peykare.jpg"/>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1414" y="4881562"/>
            <a:ext cx="6662801" cy="3000396"/>
          </a:xfrm>
          <a:prstGeom prst="rect">
            <a:avLst/>
          </a:prstGeom>
          <a:noFill/>
        </p:spPr>
      </p:pic>
      <p:sp>
        <p:nvSpPr>
          <p:cNvPr id="11" name="Slide Number Placeholder 10"/>
          <p:cNvSpPr>
            <a:spLocks noGrp="1"/>
          </p:cNvSpPr>
          <p:nvPr>
            <p:ph type="sldNum" sz="quarter" idx="12"/>
          </p:nvPr>
        </p:nvSpPr>
        <p:spPr/>
        <p:txBody>
          <a:bodyPr/>
          <a:lstStyle/>
          <a:p>
            <a:fld id="{FF86FEA7-80B1-4C74-85F3-91076A821A0B}" type="slidenum">
              <a:rPr lang="en-US" smtClean="0"/>
              <a:pPr/>
              <a:t>22</a:t>
            </a:fld>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TextBox 7"/>
          <p:cNvSpPr txBox="1"/>
          <p:nvPr/>
        </p:nvSpPr>
        <p:spPr>
          <a:xfrm>
            <a:off x="571480" y="1095348"/>
            <a:ext cx="5715040" cy="8694688"/>
          </a:xfrm>
          <a:prstGeom prst="rect">
            <a:avLst/>
          </a:prstGeom>
          <a:noFill/>
        </p:spPr>
        <p:txBody>
          <a:bodyPr wrap="square" rtlCol="0">
            <a:spAutoFit/>
          </a:bodyPr>
          <a:lstStyle/>
          <a:p>
            <a:pPr algn="just" rtl="1">
              <a:buNone/>
            </a:pPr>
            <a:r>
              <a:rPr lang="fa-IR" sz="1600" b="1" dirty="0">
                <a:cs typeface="B Nazanin" pitchFamily="2" charset="-78"/>
              </a:rPr>
              <a:t>1.9سیمای شهر</a:t>
            </a:r>
          </a:p>
          <a:p>
            <a:pPr algn="just">
              <a:buNone/>
            </a:pPr>
            <a:endParaRPr lang="fa-IR" sz="1600" b="1" dirty="0">
              <a:cs typeface="B Nazanin" pitchFamily="2" charset="-78"/>
            </a:endParaRPr>
          </a:p>
          <a:p>
            <a:pPr algn="just" rtl="1"/>
            <a:r>
              <a:rPr lang="fa-IR" sz="1200" dirty="0">
                <a:cs typeface="B Nazanin" pitchFamily="2" charset="-78"/>
              </a:rPr>
              <a:t>به نظر می رسد برای هر شهری تصویر و سیمائی کلی موجود باشد که با تصویری که اشخاص مختلف دیگر از آن در ذهن دارند کاملا مطابقت نکند یا شاید بتوان گفت چندین « تصویر کلی » از هر شهر موجود است که هر کدام از آن ها در ذهن شمار زیاری از ساکنین آن به وجود آمده است. اگر شخص بخواهد در محیط خود با موفقیت کار و زندگی کند و ازتعاون همشهریان خود برخوردار گردد، وجود چنین تصاویر کلی لازم است. تصویری که هر فرد از سیمای شهر دارد، منحصر به فرد است و پاره ای از قسمت های هرگز و یا به ندرت به دیگران القاء گشته است. با این همه تا اندازه ای شبیه تصویر کلی از سیمای موجود شهرهاست و ممکن است کم یا بیش جذاب و یا کم یا بیش ناراحت کننده باشد. تجزیه و تحلیل حاضر محدود به تأثیر مظاهر جسمی و رؤیت پذیر شهر است.  </a:t>
            </a:r>
          </a:p>
          <a:p>
            <a:pPr algn="just" rtl="1"/>
            <a:endParaRPr lang="en-US" sz="1200" dirty="0">
              <a:cs typeface="B Nazanin" pitchFamily="2" charset="-78"/>
            </a:endParaRPr>
          </a:p>
          <a:p>
            <a:pPr algn="just" rtl="1"/>
            <a:r>
              <a:rPr lang="fa-IR" sz="1200" dirty="0">
                <a:cs typeface="B Nazanin" pitchFamily="2" charset="-78"/>
              </a:rPr>
              <a:t>سیمای شهر را، بر مبنای عوامل جسمی شهر، می توان بر اساس پنج عامل استوار دانست: « راه »، « لبه »، « محله »، « گره » و « نشانه ». در مطالعه موجود، با توجه به محدوده مورد بررسی عامل « محله » در بر گرفته نمی شود که در اینجا به بررسی آن نمی پردازیم. دیگر عوامل را به شرح زیر تعریف می کنیم: </a:t>
            </a:r>
          </a:p>
          <a:p>
            <a:pPr algn="just" rtl="1"/>
            <a:endParaRPr lang="en-US" sz="1200" dirty="0">
              <a:cs typeface="B Nazanin" pitchFamily="2" charset="-78"/>
            </a:endParaRPr>
          </a:p>
          <a:p>
            <a:pPr algn="just" rtl="1"/>
            <a:r>
              <a:rPr lang="fa-IR" sz="1200" b="1" u="sng" dirty="0">
                <a:effectLst>
                  <a:outerShdw blurRad="38100" dist="38100" dir="2700000" algn="tl">
                    <a:srgbClr val="000000">
                      <a:alpha val="43137"/>
                    </a:srgbClr>
                  </a:outerShdw>
                </a:effectLst>
                <a:cs typeface="B Nazanin" pitchFamily="2" charset="-78"/>
              </a:rPr>
              <a:t>راه : </a:t>
            </a:r>
            <a:r>
              <a:rPr lang="fa-IR" sz="1200" dirty="0">
                <a:cs typeface="B Nazanin" pitchFamily="2" charset="-78"/>
              </a:rPr>
              <a:t>راه عاملی است که معمولا با استفاده از آن حرکت بالفعل یا بالقوه میسر می شود. از این رو راه ممکن است خیابان، پیاده رو، جاده، خطوط زیرزمینی تراموا و یا خطوط راه آهن باشد.راه مهمترین عامل در تصویر شهر هستند. مردم در حالی که در شهر حرکت می کنند به مشاهده آن می پردازند، و در امتداد راه ها است که عوامل محیط های گوناگون قرار می گیرند و با یکدیگر بستگی پیدا می کنند و ارتباط می یابند. طبق نقشه ای که در ادامه ارائه می شود در پروژه حاضر خیابان های امام خمینی، باب همایون، امیرکبیر، ناصرخسرو، فردوسی و لاله زار و ... به عنوان عامل راه در نظر گرفته شده است.</a:t>
            </a:r>
          </a:p>
          <a:p>
            <a:pPr algn="just" rtl="1"/>
            <a:endParaRPr lang="en-US" sz="1200" dirty="0">
              <a:cs typeface="B Nazanin" pitchFamily="2" charset="-78"/>
            </a:endParaRPr>
          </a:p>
          <a:p>
            <a:pPr algn="just" rtl="1"/>
            <a:r>
              <a:rPr lang="fa-IR" sz="1200" b="1" u="sng" dirty="0">
                <a:effectLst>
                  <a:outerShdw blurRad="38100" dist="38100" dir="2700000" algn="tl">
                    <a:srgbClr val="000000">
                      <a:alpha val="43137"/>
                    </a:srgbClr>
                  </a:outerShdw>
                </a:effectLst>
                <a:cs typeface="B Nazanin" pitchFamily="2" charset="-78"/>
              </a:rPr>
              <a:t>لبه : </a:t>
            </a:r>
            <a:r>
              <a:rPr lang="fa-IR" sz="1200" dirty="0">
                <a:cs typeface="B Nazanin" pitchFamily="2" charset="-78"/>
              </a:rPr>
              <a:t>لبه عاملی است خطی که به دیده ناظر با راه تفاوت دارد. مرز بین دو قسمت، شکافی، در امتداد طول و بین دو قسمت پیوسته شهر، حد مجموعه ساختمانی و یا دیوار را می توان به عنوان مثال هایی ار لبه در سیمای شهر را ذکر می کنند. عامل لبه، اگرچه تأثیرش به اندازه عامل راه نیست، اما برای اکثر مردم عاملی است که در سیمای شهر، سامانی به وجود می آورد و خاصه در متصل داشتن اجزاء قسمت هائی نظیر حدود یک شهر با عواملی چون آب و یادیوار، نقش مؤثر دارد. محدوده پارک سوار به عنوان لبه معین شده است. </a:t>
            </a:r>
          </a:p>
          <a:p>
            <a:pPr algn="just" rtl="1"/>
            <a:endParaRPr lang="en-US" sz="1200" dirty="0">
              <a:cs typeface="B Nazanin" pitchFamily="2" charset="-78"/>
            </a:endParaRPr>
          </a:p>
          <a:p>
            <a:pPr algn="just" rtl="1"/>
            <a:r>
              <a:rPr lang="fa-IR" sz="1200" b="1" u="sng" dirty="0">
                <a:effectLst>
                  <a:outerShdw blurRad="38100" dist="38100" dir="2700000" algn="tl">
                    <a:srgbClr val="000000">
                      <a:alpha val="43137"/>
                    </a:srgbClr>
                  </a:outerShdw>
                </a:effectLst>
                <a:cs typeface="B Nazanin" pitchFamily="2" charset="-78"/>
              </a:rPr>
              <a:t>گره : </a:t>
            </a:r>
            <a:r>
              <a:rPr lang="fa-IR" sz="1200" dirty="0">
                <a:cs typeface="B Nazanin" pitchFamily="2" charset="-78"/>
              </a:rPr>
              <a:t>گره ها نقاطی حساس در شهر هستند که ناظر می تواند به درون آن ها وارد شود و کانون هائی که مبدأ و مقصد حرکت او را به وجود می آورند. ممکن است صرفا محل تقاطع دو خیابان یا دو جاده باشند، جائی باشند که خطوط حمل و نقل تغییر مسیر می دهند، نقطه ای که چند راه به یکدیگر می رسند یا از کنار یکدیگر می گذرند، لحظاتی هستند که در آن ها تغییر از یک ساختمان به ساختمانی دیگر صورت می پذیرد و یا ممکن است محل تمرکز باشند و اهمیت آنها به سبب تراکم پاره ای از امور و یا خصوصیات در نقطه ای باشند. بسیاری از گره ها هم محل تقاطع دو راه و هم محل تمرکز و تراکم پاره ای از فعالیت ها هستند. خود میدان امام خمینی به عنوان یک گره مهم مطرح می باشد.</a:t>
            </a:r>
          </a:p>
          <a:p>
            <a:pPr algn="just" rtl="1"/>
            <a:endParaRPr lang="en-US" sz="1200" dirty="0">
              <a:cs typeface="B Nazanin" pitchFamily="2" charset="-78"/>
            </a:endParaRPr>
          </a:p>
          <a:p>
            <a:pPr algn="just" rtl="1"/>
            <a:r>
              <a:rPr lang="fa-IR" sz="1200" b="1" u="sng" dirty="0">
                <a:effectLst>
                  <a:outerShdw blurRad="38100" dist="38100" dir="2700000" algn="tl">
                    <a:srgbClr val="000000">
                      <a:alpha val="43137"/>
                    </a:srgbClr>
                  </a:outerShdw>
                </a:effectLst>
                <a:cs typeface="B Nazanin" pitchFamily="2" charset="-78"/>
              </a:rPr>
              <a:t>نشانه : </a:t>
            </a:r>
            <a:r>
              <a:rPr lang="fa-IR" sz="1200" dirty="0">
                <a:cs typeface="B Nazanin" pitchFamily="2" charset="-78"/>
              </a:rPr>
              <a:t>نشانه ها نیز عواملی در تشخیص قسمت های مختلف شهر هستند، با این تفاوت که ناظر به درون آن ها راه نمی یابد. معمولا اشیائی که ظاهری مشخص دارند : مانند ساختمان ها، علائم، فروشگاه ها و یا حتی یک کوه می تواند نشانه باشد. خصوصیات نشانه باید چنان باشد که بتوان آن را از میان عوامل بسیار باز شناخت. پاره ای از نشانه ها را که بر پاره ای عوامل کوچک قد بر افراشته ان می توان از دور به زوایای مختلف تمییز داد و در جهت یابی، آن ها را از تمام جوانب مورد استفاده قرار داد. تک برج ها، گنبد های طلائی و تپه های گران پیکر مثال هایی هستند که معرف نشانه در سیمای شهراند. هر چقدر مسیر حرکت برای ناظر آشناتر باشد بیشتر مورد استفاده قرار می گیرد.در محدوده مورد بررسی ، ساختمان های تاریخی، عناصر شاخص و خاص مانند ساختمان مخابرات به عنوان نشانه در نظر گفته شده اند.</a:t>
            </a:r>
            <a:endParaRPr lang="en-US" sz="1200" dirty="0">
              <a:cs typeface="B Nazanin" pitchFamily="2" charset="-78"/>
            </a:endParaRPr>
          </a:p>
          <a:p>
            <a:pPr algn="just"/>
            <a:endParaRPr lang="fa-IR" sz="1200" dirty="0">
              <a:cs typeface="B Nazanin" pitchFamily="2" charset="-78"/>
            </a:endParaRPr>
          </a:p>
          <a:p>
            <a:pPr algn="just"/>
            <a:r>
              <a:rPr lang="fa-IR" sz="1200" dirty="0">
                <a:cs typeface="B Nazanin" pitchFamily="2" charset="-78"/>
              </a:rPr>
              <a:t> </a:t>
            </a:r>
          </a:p>
          <a:p>
            <a:pPr algn="just"/>
            <a:endParaRPr lang="fa-IR" sz="1200" dirty="0">
              <a:cs typeface="B Nazanin" pitchFamily="2" charset="-78"/>
            </a:endParaRPr>
          </a:p>
          <a:p>
            <a:pPr algn="just"/>
            <a:endParaRPr lang="fa-IR" sz="1200" dirty="0">
              <a:cs typeface="B Nazanin" pitchFamily="2" charset="-78"/>
            </a:endParaRPr>
          </a:p>
          <a:p>
            <a:pPr algn="just"/>
            <a:endParaRPr lang="en-US" sz="1100" dirty="0">
              <a:cs typeface="B Nazanin" pitchFamily="2" charset="-78"/>
            </a:endParaRPr>
          </a:p>
        </p:txBody>
      </p:sp>
      <p:sp>
        <p:nvSpPr>
          <p:cNvPr id="10" name="Slide Number Placeholder 9"/>
          <p:cNvSpPr>
            <a:spLocks noGrp="1"/>
          </p:cNvSpPr>
          <p:nvPr>
            <p:ph type="sldNum" sz="quarter" idx="12"/>
          </p:nvPr>
        </p:nvSpPr>
        <p:spPr/>
        <p:txBody>
          <a:bodyPr/>
          <a:lstStyle/>
          <a:p>
            <a:fld id="{FF86FEA7-80B1-4C74-85F3-91076A821A0B}" type="slidenum">
              <a:rPr lang="en-US" smtClean="0"/>
              <a:pPr/>
              <a:t>23</a:t>
            </a:fld>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grpSp>
        <p:nvGrpSpPr>
          <p:cNvPr id="2" name="Group 9"/>
          <p:cNvGrpSpPr/>
          <p:nvPr/>
        </p:nvGrpSpPr>
        <p:grpSpPr>
          <a:xfrm>
            <a:off x="623904" y="1381100"/>
            <a:ext cx="5734054" cy="4229607"/>
            <a:chOff x="908053" y="768870"/>
            <a:chExt cx="8255001" cy="6089131"/>
          </a:xfrm>
        </p:grpSpPr>
        <p:pic>
          <p:nvPicPr>
            <p:cNvPr id="11" name="Picture 2" descr="C:\Users\Elham\Desktop\kargah tarahi shahri\sima.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5400000">
              <a:off x="1990988" y="-314065"/>
              <a:ext cx="6089131" cy="8255001"/>
            </a:xfrm>
            <a:prstGeom prst="rect">
              <a:avLst/>
            </a:prstGeom>
            <a:noFill/>
          </p:spPr>
        </p:pic>
        <p:sp>
          <p:nvSpPr>
            <p:cNvPr id="12" name="TextBox 11"/>
            <p:cNvSpPr txBox="1"/>
            <p:nvPr/>
          </p:nvSpPr>
          <p:spPr>
            <a:xfrm>
              <a:off x="1898650" y="6400800"/>
              <a:ext cx="1485900" cy="369332"/>
            </a:xfrm>
            <a:prstGeom prst="rect">
              <a:avLst/>
            </a:prstGeom>
            <a:noFill/>
          </p:spPr>
          <p:txBody>
            <a:bodyPr wrap="square" rtlCol="0">
              <a:spAutoFit/>
            </a:bodyPr>
            <a:lstStyle/>
            <a:p>
              <a:pPr algn="ctr"/>
              <a:r>
                <a:rPr lang="fa-IR" dirty="0">
                  <a:cs typeface="B Nazanin" pitchFamily="2" charset="-78"/>
                </a:rPr>
                <a:t>راه</a:t>
              </a:r>
              <a:endParaRPr lang="en-US" dirty="0">
                <a:cs typeface="B Nazanin" pitchFamily="2" charset="-78"/>
              </a:endParaRPr>
            </a:p>
          </p:txBody>
        </p:sp>
        <p:sp>
          <p:nvSpPr>
            <p:cNvPr id="13" name="TextBox 12"/>
            <p:cNvSpPr txBox="1"/>
            <p:nvPr/>
          </p:nvSpPr>
          <p:spPr>
            <a:xfrm>
              <a:off x="3714750" y="6400800"/>
              <a:ext cx="1485900" cy="369332"/>
            </a:xfrm>
            <a:prstGeom prst="rect">
              <a:avLst/>
            </a:prstGeom>
            <a:noFill/>
          </p:spPr>
          <p:txBody>
            <a:bodyPr wrap="square" rtlCol="0">
              <a:spAutoFit/>
            </a:bodyPr>
            <a:lstStyle/>
            <a:p>
              <a:pPr algn="ctr"/>
              <a:r>
                <a:rPr lang="fa-IR" dirty="0">
                  <a:cs typeface="B Nazanin" pitchFamily="2" charset="-78"/>
                </a:rPr>
                <a:t>گره</a:t>
              </a:r>
              <a:endParaRPr lang="en-US" dirty="0">
                <a:cs typeface="B Nazanin" pitchFamily="2" charset="-78"/>
              </a:endParaRPr>
            </a:p>
          </p:txBody>
        </p:sp>
        <p:sp>
          <p:nvSpPr>
            <p:cNvPr id="14" name="TextBox 13"/>
            <p:cNvSpPr txBox="1"/>
            <p:nvPr/>
          </p:nvSpPr>
          <p:spPr>
            <a:xfrm>
              <a:off x="5283200" y="6412468"/>
              <a:ext cx="1485900" cy="369332"/>
            </a:xfrm>
            <a:prstGeom prst="rect">
              <a:avLst/>
            </a:prstGeom>
            <a:noFill/>
          </p:spPr>
          <p:txBody>
            <a:bodyPr wrap="square" rtlCol="0">
              <a:spAutoFit/>
            </a:bodyPr>
            <a:lstStyle/>
            <a:p>
              <a:pPr algn="ctr"/>
              <a:r>
                <a:rPr lang="fa-IR" dirty="0">
                  <a:cs typeface="B Nazanin" pitchFamily="2" charset="-78"/>
                </a:rPr>
                <a:t>نشانه</a:t>
              </a:r>
              <a:endParaRPr lang="en-US" dirty="0">
                <a:cs typeface="B Nazanin" pitchFamily="2" charset="-78"/>
              </a:endParaRPr>
            </a:p>
          </p:txBody>
        </p:sp>
        <p:sp>
          <p:nvSpPr>
            <p:cNvPr id="15" name="TextBox 14"/>
            <p:cNvSpPr txBox="1"/>
            <p:nvPr/>
          </p:nvSpPr>
          <p:spPr>
            <a:xfrm>
              <a:off x="7264400" y="6400800"/>
              <a:ext cx="1485900" cy="369332"/>
            </a:xfrm>
            <a:prstGeom prst="rect">
              <a:avLst/>
            </a:prstGeom>
            <a:noFill/>
          </p:spPr>
          <p:txBody>
            <a:bodyPr wrap="square" rtlCol="0">
              <a:spAutoFit/>
            </a:bodyPr>
            <a:lstStyle/>
            <a:p>
              <a:pPr algn="ctr"/>
              <a:r>
                <a:rPr lang="fa-IR" dirty="0">
                  <a:cs typeface="B Nazanin" pitchFamily="2" charset="-78"/>
                </a:rPr>
                <a:t>لبه</a:t>
              </a:r>
              <a:endParaRPr lang="en-US" dirty="0">
                <a:cs typeface="B Nazanin" pitchFamily="2" charset="-78"/>
              </a:endParaRPr>
            </a:p>
          </p:txBody>
        </p:sp>
      </p:grpSp>
      <p:sp>
        <p:nvSpPr>
          <p:cNvPr id="16" name="Slide Number Placeholder 15"/>
          <p:cNvSpPr>
            <a:spLocks noGrp="1"/>
          </p:cNvSpPr>
          <p:nvPr>
            <p:ph type="sldNum" sz="quarter" idx="12"/>
          </p:nvPr>
        </p:nvSpPr>
        <p:spPr/>
        <p:txBody>
          <a:bodyPr/>
          <a:lstStyle/>
          <a:p>
            <a:fld id="{FF86FEA7-80B1-4C74-85F3-91076A821A0B}" type="slidenum">
              <a:rPr lang="en-US" smtClean="0"/>
              <a:pPr/>
              <a:t>24</a:t>
            </a:fld>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1"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TextBox 7"/>
          <p:cNvSpPr txBox="1"/>
          <p:nvPr/>
        </p:nvSpPr>
        <p:spPr>
          <a:xfrm>
            <a:off x="571480" y="1095348"/>
            <a:ext cx="5715040" cy="4847481"/>
          </a:xfrm>
          <a:prstGeom prst="rect">
            <a:avLst/>
          </a:prstGeom>
          <a:noFill/>
        </p:spPr>
        <p:txBody>
          <a:bodyPr wrap="square" rtlCol="0">
            <a:spAutoFit/>
          </a:bodyPr>
          <a:lstStyle/>
          <a:p>
            <a:pPr algn="just" rtl="1">
              <a:buNone/>
            </a:pPr>
            <a:r>
              <a:rPr lang="fa-IR" sz="1600" b="1" dirty="0">
                <a:cs typeface="B Nazanin" pitchFamily="2" charset="-78"/>
              </a:rPr>
              <a:t>1.10 چهره شهر</a:t>
            </a:r>
          </a:p>
          <a:p>
            <a:pPr algn="just">
              <a:buNone/>
            </a:pPr>
            <a:endParaRPr lang="fa-IR" sz="1600" b="1" dirty="0">
              <a:cs typeface="B Nazanin" pitchFamily="2" charset="-78"/>
            </a:endParaRPr>
          </a:p>
          <a:p>
            <a:pPr algn="just" rtl="1"/>
            <a:r>
              <a:rPr lang="fa-IR" sz="1200" dirty="0">
                <a:cs typeface="B Nazanin" pitchFamily="2" charset="-78"/>
              </a:rPr>
              <a:t>در این بخش از کار به بررسی چهره شهر پرداختیم. آنچه در این بخش حائز اهمیت می باشد شامل خط آسمان، تناسبات معماری ساختمان ها و ضرباهنگ افقی عمودی، خطوط سایه روشن، تضاد ها، خطوط پنجره، ترکیب رنگ ها، جنس مصالح و... می باشد. در واقع مانند بررسی اجزای چهره انسان می باشد. در ادامه به بررسی هر کدام از موارد ذکر شده می پردازیم.</a:t>
            </a:r>
          </a:p>
          <a:p>
            <a:pPr algn="just" rtl="1"/>
            <a:r>
              <a:rPr lang="fa-IR" sz="1200" dirty="0">
                <a:cs typeface="B Nazanin" pitchFamily="2" charset="-78"/>
              </a:rPr>
              <a:t> </a:t>
            </a:r>
          </a:p>
          <a:p>
            <a:pPr algn="just" rtl="1"/>
            <a:r>
              <a:rPr lang="fa-IR" sz="1400" b="1" dirty="0">
                <a:cs typeface="B Nazanin" pitchFamily="2" charset="-78"/>
              </a:rPr>
              <a:t>1.10.1خط آسمان</a:t>
            </a:r>
          </a:p>
          <a:p>
            <a:pPr algn="just" rtl="1"/>
            <a:endParaRPr lang="fa-IR" sz="1200" b="1" dirty="0">
              <a:cs typeface="B Nazanin" pitchFamily="2" charset="-78"/>
            </a:endParaRPr>
          </a:p>
          <a:p>
            <a:pPr algn="just" rtl="1"/>
            <a:r>
              <a:rPr lang="fa-IR" sz="1200" dirty="0">
                <a:cs typeface="B Nazanin" pitchFamily="2" charset="-78"/>
              </a:rPr>
              <a:t>خط آسمان در بررسی یک فضای شهری، خطی است که مرز میان عناصر تعریف کننده یک فضا و آسمان را تشکیل می دهد. خط آسمان شامل مرز توده های ساختمان ها در در اتصال به آسمان می باشد. خط آسمان می تواند در حالت های مختلف به چشم آید :</a:t>
            </a:r>
          </a:p>
          <a:p>
            <a:pPr algn="just" rtl="1"/>
            <a:endParaRPr lang="fa-IR" sz="1200" dirty="0">
              <a:cs typeface="B Nazanin" pitchFamily="2" charset="-78"/>
            </a:endParaRPr>
          </a:p>
          <a:p>
            <a:pPr algn="just" rtl="1"/>
            <a:r>
              <a:rPr lang="fa-IR" sz="1200" u="sng" dirty="0">
                <a:effectLst>
                  <a:outerShdw blurRad="38100" dist="38100" dir="2700000" algn="tl">
                    <a:srgbClr val="000000">
                      <a:alpha val="43137"/>
                    </a:srgbClr>
                  </a:outerShdw>
                </a:effectLst>
                <a:cs typeface="B Nazanin" pitchFamily="2" charset="-78"/>
              </a:rPr>
              <a:t>خط بام : </a:t>
            </a:r>
            <a:r>
              <a:rPr lang="fa-IR" sz="1200" dirty="0">
                <a:cs typeface="B Nazanin" pitchFamily="2" charset="-78"/>
              </a:rPr>
              <a:t>منظور از خط بام، فوقانی ترین خطی از ساختمان است که از دید ناظر ( از سطح فضای شهری ) قابل رؤیت است. به عنوان مثال این خط در ساختمان هایی که دارای بام مسطح افقی است، لبه ازاره دست انداز های بام ساختمان ها، و در بام های شیب دار منتهی الیه سطح قابل رؤیت شیروانی (در صورت دیده شدن) می باشد. ”خط بام به خط ظاهری یک بام یا گروهی از بام ها در اتصال با آسمان گفته می شود.“</a:t>
            </a:r>
          </a:p>
          <a:p>
            <a:pPr algn="just" rtl="1">
              <a:buFont typeface="Wingdings" pitchFamily="2" charset="2"/>
              <a:buChar char="Ø"/>
            </a:pPr>
            <a:endParaRPr lang="fa-IR" sz="1200" dirty="0">
              <a:cs typeface="B Nazanin" pitchFamily="2" charset="-78"/>
            </a:endParaRPr>
          </a:p>
          <a:p>
            <a:pPr algn="just" rtl="1">
              <a:buFont typeface="Wingdings" pitchFamily="2" charset="2"/>
              <a:buChar char="Ø"/>
            </a:pPr>
            <a:r>
              <a:rPr lang="fa-IR" sz="1200" u="sng" dirty="0">
                <a:effectLst>
                  <a:outerShdw blurRad="38100" dist="38100" dir="2700000" algn="tl">
                    <a:srgbClr val="000000">
                      <a:alpha val="43137"/>
                    </a:srgbClr>
                  </a:outerShdw>
                </a:effectLst>
                <a:cs typeface="B Nazanin" pitchFamily="2" charset="-78"/>
              </a:rPr>
              <a:t>خط ترکیب : </a:t>
            </a:r>
            <a:r>
              <a:rPr lang="fa-IR" sz="1200" dirty="0">
                <a:cs typeface="B Nazanin" pitchFamily="2" charset="-78"/>
              </a:rPr>
              <a:t>از برخورد لبه شکل کلی تمام احجامی که در حوزه دید ناظر قرار دارد با صفحه آسمان حاصل می شود. بنابراین لبه انتهایی ساختمان های بلند پشت جداره اگر در دید ناظر قرار گیرند نیز جزء این خط محسوب می گردند.</a:t>
            </a:r>
          </a:p>
          <a:p>
            <a:pPr algn="just" rtl="1"/>
            <a:r>
              <a:rPr lang="fa-IR" sz="1200" dirty="0">
                <a:cs typeface="B Nazanin" pitchFamily="2" charset="-78"/>
              </a:rPr>
              <a:t> </a:t>
            </a:r>
          </a:p>
          <a:p>
            <a:pPr algn="just" rtl="1"/>
            <a:endParaRPr lang="fa-IR" sz="1200" dirty="0">
              <a:cs typeface="B Nazanin" pitchFamily="2" charset="-78"/>
            </a:endParaRPr>
          </a:p>
          <a:p>
            <a:pPr algn="just"/>
            <a:endParaRPr lang="fa-IR" sz="1200" dirty="0">
              <a:cs typeface="B Nazanin" pitchFamily="2" charset="-78"/>
            </a:endParaRPr>
          </a:p>
          <a:p>
            <a:pPr algn="just"/>
            <a:endParaRPr lang="fa-IR" sz="1200" dirty="0">
              <a:cs typeface="B Nazanin" pitchFamily="2" charset="-78"/>
            </a:endParaRPr>
          </a:p>
          <a:p>
            <a:pPr algn="just"/>
            <a:endParaRPr lang="en-US" sz="1100" dirty="0">
              <a:cs typeface="B Nazanin" pitchFamily="2" charset="-78"/>
            </a:endParaRPr>
          </a:p>
        </p:txBody>
      </p:sp>
      <p:pic>
        <p:nvPicPr>
          <p:cNvPr id="12" name="Picture 3" descr="C:\Users\Elham\Desktop\kargah tarahi shahri\ax meydan\jedare2\final copy.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5752" y="7667644"/>
            <a:ext cx="6286520" cy="802663"/>
          </a:xfrm>
          <a:prstGeom prst="rect">
            <a:avLst/>
          </a:prstGeom>
          <a:noFill/>
        </p:spPr>
      </p:pic>
      <p:pic>
        <p:nvPicPr>
          <p:cNvPr id="1026" name="Picture 2" descr="G:\University\کارگاه گروهی\khat shomali (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6238884"/>
            <a:ext cx="6858000" cy="1143008"/>
          </a:xfrm>
          <a:prstGeom prst="rect">
            <a:avLst/>
          </a:prstGeom>
          <a:noFill/>
        </p:spPr>
      </p:pic>
      <p:sp>
        <p:nvSpPr>
          <p:cNvPr id="15" name="Title 1"/>
          <p:cNvSpPr>
            <a:spLocks noGrp="1"/>
          </p:cNvSpPr>
          <p:nvPr>
            <p:ph type="title"/>
          </p:nvPr>
        </p:nvSpPr>
        <p:spPr>
          <a:xfrm>
            <a:off x="2571744" y="8524900"/>
            <a:ext cx="1500198" cy="447644"/>
          </a:xfrm>
        </p:spPr>
        <p:txBody>
          <a:bodyPr>
            <a:normAutofit/>
          </a:bodyPr>
          <a:lstStyle/>
          <a:p>
            <a:pPr algn="r"/>
            <a:r>
              <a:rPr lang="fa-IR" sz="1400" b="1" dirty="0">
                <a:cs typeface="B Nazanin" pitchFamily="2" charset="-78"/>
              </a:rPr>
              <a:t>جداره شمالی میدان</a:t>
            </a:r>
            <a:endParaRPr lang="en-US" sz="1400" b="1" dirty="0">
              <a:cs typeface="B Nazanin" pitchFamily="2" charset="-78"/>
            </a:endParaRPr>
          </a:p>
        </p:txBody>
      </p:sp>
      <p:sp>
        <p:nvSpPr>
          <p:cNvPr id="16" name="Freeform 15"/>
          <p:cNvSpPr/>
          <p:nvPr/>
        </p:nvSpPr>
        <p:spPr>
          <a:xfrm>
            <a:off x="2699417" y="6167446"/>
            <a:ext cx="229517" cy="418641"/>
          </a:xfrm>
          <a:custGeom>
            <a:avLst/>
            <a:gdLst>
              <a:gd name="connsiteX0" fmla="*/ 108332 w 229517"/>
              <a:gd name="connsiteY0" fmla="*/ 418641 h 418641"/>
              <a:gd name="connsiteX1" fmla="*/ 20197 w 229517"/>
              <a:gd name="connsiteY1" fmla="*/ 132202 h 418641"/>
              <a:gd name="connsiteX2" fmla="*/ 229517 w 229517"/>
              <a:gd name="connsiteY2" fmla="*/ 0 h 418641"/>
            </a:gdLst>
            <a:ahLst/>
            <a:cxnLst>
              <a:cxn ang="0">
                <a:pos x="connsiteX0" y="connsiteY0"/>
              </a:cxn>
              <a:cxn ang="0">
                <a:pos x="connsiteX1" y="connsiteY1"/>
              </a:cxn>
              <a:cxn ang="0">
                <a:pos x="connsiteX2" y="connsiteY2"/>
              </a:cxn>
            </a:cxnLst>
            <a:rect l="l" t="t" r="r" b="b"/>
            <a:pathLst>
              <a:path w="229517" h="418641">
                <a:moveTo>
                  <a:pt x="108332" y="418641"/>
                </a:moveTo>
                <a:cubicBezTo>
                  <a:pt x="54166" y="310308"/>
                  <a:pt x="0" y="201975"/>
                  <a:pt x="20197" y="132202"/>
                </a:cubicBezTo>
                <a:cubicBezTo>
                  <a:pt x="40394" y="62429"/>
                  <a:pt x="167088" y="27542"/>
                  <a:pt x="229517" y="0"/>
                </a:cubicBezTo>
              </a:path>
            </a:pathLst>
          </a:cu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17" name="Title 1"/>
          <p:cNvSpPr txBox="1">
            <a:spLocks/>
          </p:cNvSpPr>
          <p:nvPr/>
        </p:nvSpPr>
        <p:spPr>
          <a:xfrm>
            <a:off x="1071546" y="5719802"/>
            <a:ext cx="5143536" cy="447644"/>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a-IR" sz="1200" b="1" i="0" u="none" strike="noStrike" kern="1200" cap="none" spc="0" normalizeH="0" baseline="0" noProof="0" dirty="0">
                <a:ln>
                  <a:noFill/>
                </a:ln>
                <a:solidFill>
                  <a:schemeClr val="tx1"/>
                </a:solidFill>
                <a:effectLst/>
                <a:uLnTx/>
                <a:uFillTx/>
                <a:latin typeface="+mj-lt"/>
                <a:ea typeface="+mj-ea"/>
                <a:cs typeface="B Nazanin" pitchFamily="2" charset="-78"/>
              </a:rPr>
              <a:t>شکست های کوچک زیاد</a:t>
            </a:r>
            <a:r>
              <a:rPr kumimoji="0" lang="fa-IR" sz="1200" b="1" i="0" u="none" strike="noStrike" kern="1200" cap="none" spc="0" normalizeH="0" noProof="0" dirty="0">
                <a:ln>
                  <a:noFill/>
                </a:ln>
                <a:solidFill>
                  <a:schemeClr val="tx1"/>
                </a:solidFill>
                <a:effectLst/>
                <a:uLnTx/>
                <a:uFillTx/>
                <a:latin typeface="+mj-lt"/>
                <a:ea typeface="+mj-ea"/>
                <a:cs typeface="B Nazanin" pitchFamily="2" charset="-78"/>
              </a:rPr>
              <a:t> و با فاصله کم باعث اختشاش در جداره شمالی شده است</a:t>
            </a:r>
            <a:r>
              <a:rPr kumimoji="0" lang="fa-IR" sz="1400" b="1" i="0" u="none" strike="noStrike" kern="1200" cap="none" spc="0" normalizeH="0" noProof="0" dirty="0">
                <a:ln>
                  <a:noFill/>
                </a:ln>
                <a:solidFill>
                  <a:schemeClr val="tx1"/>
                </a:solidFill>
                <a:effectLst/>
                <a:uLnTx/>
                <a:uFillTx/>
                <a:latin typeface="+mj-lt"/>
                <a:ea typeface="+mj-ea"/>
                <a:cs typeface="B Nazanin" pitchFamily="2" charset="-78"/>
              </a:rPr>
              <a:t>. </a:t>
            </a:r>
            <a:endParaRPr kumimoji="0" lang="en-US" sz="1400" b="1" i="0" u="none" strike="noStrike" kern="1200" cap="none" spc="0" normalizeH="0" baseline="0" noProof="0" dirty="0">
              <a:ln>
                <a:noFill/>
              </a:ln>
              <a:solidFill>
                <a:schemeClr val="tx1"/>
              </a:solidFill>
              <a:effectLst/>
              <a:uLnTx/>
              <a:uFillTx/>
              <a:latin typeface="+mj-lt"/>
              <a:ea typeface="+mj-ea"/>
              <a:cs typeface="B Nazanin" pitchFamily="2" charset="-78"/>
            </a:endParaRPr>
          </a:p>
        </p:txBody>
      </p:sp>
      <p:sp>
        <p:nvSpPr>
          <p:cNvPr id="13" name="Slide Number Placeholder 12"/>
          <p:cNvSpPr>
            <a:spLocks noGrp="1"/>
          </p:cNvSpPr>
          <p:nvPr>
            <p:ph type="sldNum" sz="quarter" idx="12"/>
          </p:nvPr>
        </p:nvSpPr>
        <p:spPr/>
        <p:txBody>
          <a:bodyPr/>
          <a:lstStyle/>
          <a:p>
            <a:fld id="{FF86FEA7-80B1-4C74-85F3-91076A821A0B}" type="slidenum">
              <a:rPr lang="en-US" smtClean="0"/>
              <a:pPr/>
              <a:t>25</a:t>
            </a:fld>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pic>
        <p:nvPicPr>
          <p:cNvPr id="2050" name="Picture 2" descr="G:\University\کارگاه گروهی\khate jonubl (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643050" y="2666984"/>
            <a:ext cx="3857652" cy="2242244"/>
          </a:xfrm>
          <a:prstGeom prst="rect">
            <a:avLst/>
          </a:prstGeom>
          <a:noFill/>
        </p:spPr>
      </p:pic>
      <p:pic>
        <p:nvPicPr>
          <p:cNvPr id="10" name="Picture 2" descr="C:\Users\Elham\Desktop\kargah tarahi shahri\ax meydan\jedareh4\perspective.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000240" y="5381628"/>
            <a:ext cx="3000396" cy="2250298"/>
          </a:xfrm>
          <a:prstGeom prst="rect">
            <a:avLst/>
          </a:prstGeom>
          <a:noFill/>
        </p:spPr>
      </p:pic>
      <p:sp>
        <p:nvSpPr>
          <p:cNvPr id="11" name="Title 1"/>
          <p:cNvSpPr>
            <a:spLocks noGrp="1"/>
          </p:cNvSpPr>
          <p:nvPr>
            <p:ph type="title"/>
          </p:nvPr>
        </p:nvSpPr>
        <p:spPr>
          <a:xfrm>
            <a:off x="2786058" y="7881958"/>
            <a:ext cx="1500198" cy="447644"/>
          </a:xfrm>
        </p:spPr>
        <p:txBody>
          <a:bodyPr>
            <a:normAutofit/>
          </a:bodyPr>
          <a:lstStyle/>
          <a:p>
            <a:pPr algn="r"/>
            <a:r>
              <a:rPr lang="fa-IR" sz="1400" b="1" dirty="0">
                <a:cs typeface="B Nazanin" pitchFamily="2" charset="-78"/>
              </a:rPr>
              <a:t>جداره جنوبی میدان</a:t>
            </a:r>
            <a:endParaRPr lang="en-US" sz="1400" b="1" dirty="0">
              <a:cs typeface="B Nazanin" pitchFamily="2" charset="-78"/>
            </a:endParaRPr>
          </a:p>
        </p:txBody>
      </p:sp>
      <p:sp>
        <p:nvSpPr>
          <p:cNvPr id="13" name="Title 1"/>
          <p:cNvSpPr txBox="1">
            <a:spLocks/>
          </p:cNvSpPr>
          <p:nvPr/>
        </p:nvSpPr>
        <p:spPr>
          <a:xfrm>
            <a:off x="214290" y="2005026"/>
            <a:ext cx="5786478" cy="447644"/>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a-IR" sz="1200" b="1" dirty="0">
                <a:latin typeface="+mj-lt"/>
                <a:ea typeface="+mj-ea"/>
                <a:cs typeface="B Nazanin" pitchFamily="2" charset="-78"/>
              </a:rPr>
              <a:t>ارتفاع زیاد و شکست ناگهانی در خط آسمان در جداره جنوبی باعث از بین رفتن پیوستگی با جداره های اطراف شده و محصوریت و مقیاس انسانی میدان را از بین برده است.</a:t>
            </a:r>
            <a:endParaRPr kumimoji="0" lang="en-US" sz="1200" b="1" i="0" u="none" strike="noStrike" kern="1200" cap="none" spc="0" normalizeH="0" baseline="0" noProof="0" dirty="0">
              <a:ln>
                <a:noFill/>
              </a:ln>
              <a:solidFill>
                <a:schemeClr val="tx1"/>
              </a:solidFill>
              <a:effectLst/>
              <a:uLnTx/>
              <a:uFillTx/>
              <a:latin typeface="+mj-lt"/>
              <a:ea typeface="+mj-ea"/>
              <a:cs typeface="B Nazanin" pitchFamily="2" charset="-78"/>
            </a:endParaRPr>
          </a:p>
        </p:txBody>
      </p:sp>
      <p:sp>
        <p:nvSpPr>
          <p:cNvPr id="14" name="Freeform 13"/>
          <p:cNvSpPr/>
          <p:nvPr/>
        </p:nvSpPr>
        <p:spPr>
          <a:xfrm>
            <a:off x="3143248" y="2524108"/>
            <a:ext cx="785818" cy="775831"/>
          </a:xfrm>
          <a:custGeom>
            <a:avLst/>
            <a:gdLst>
              <a:gd name="connsiteX0" fmla="*/ 108332 w 229517"/>
              <a:gd name="connsiteY0" fmla="*/ 418641 h 418641"/>
              <a:gd name="connsiteX1" fmla="*/ 20197 w 229517"/>
              <a:gd name="connsiteY1" fmla="*/ 132202 h 418641"/>
              <a:gd name="connsiteX2" fmla="*/ 229517 w 229517"/>
              <a:gd name="connsiteY2" fmla="*/ 0 h 418641"/>
            </a:gdLst>
            <a:ahLst/>
            <a:cxnLst>
              <a:cxn ang="0">
                <a:pos x="connsiteX0" y="connsiteY0"/>
              </a:cxn>
              <a:cxn ang="0">
                <a:pos x="connsiteX1" y="connsiteY1"/>
              </a:cxn>
              <a:cxn ang="0">
                <a:pos x="connsiteX2" y="connsiteY2"/>
              </a:cxn>
            </a:cxnLst>
            <a:rect l="l" t="t" r="r" b="b"/>
            <a:pathLst>
              <a:path w="229517" h="418641">
                <a:moveTo>
                  <a:pt x="108332" y="418641"/>
                </a:moveTo>
                <a:cubicBezTo>
                  <a:pt x="54166" y="310308"/>
                  <a:pt x="0" y="201975"/>
                  <a:pt x="20197" y="132202"/>
                </a:cubicBezTo>
                <a:cubicBezTo>
                  <a:pt x="40394" y="62429"/>
                  <a:pt x="167088" y="27542"/>
                  <a:pt x="229517" y="0"/>
                </a:cubicBezTo>
              </a:path>
            </a:pathLst>
          </a:cu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12" name="Slide Number Placeholder 11"/>
          <p:cNvSpPr>
            <a:spLocks noGrp="1"/>
          </p:cNvSpPr>
          <p:nvPr>
            <p:ph type="sldNum" sz="quarter" idx="12"/>
          </p:nvPr>
        </p:nvSpPr>
        <p:spPr/>
        <p:txBody>
          <a:bodyPr/>
          <a:lstStyle/>
          <a:p>
            <a:fld id="{FF86FEA7-80B1-4C74-85F3-91076A821A0B}" type="slidenum">
              <a:rPr lang="en-US" smtClean="0"/>
              <a:pPr/>
              <a:t>26</a:t>
            </a:fld>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11" name="Title 1"/>
          <p:cNvSpPr>
            <a:spLocks noGrp="1"/>
          </p:cNvSpPr>
          <p:nvPr>
            <p:ph type="title"/>
          </p:nvPr>
        </p:nvSpPr>
        <p:spPr>
          <a:xfrm>
            <a:off x="2643182" y="4881562"/>
            <a:ext cx="1500198" cy="447644"/>
          </a:xfrm>
        </p:spPr>
        <p:txBody>
          <a:bodyPr>
            <a:normAutofit/>
          </a:bodyPr>
          <a:lstStyle/>
          <a:p>
            <a:pPr algn="r"/>
            <a:r>
              <a:rPr lang="fa-IR" sz="1400" b="1" dirty="0">
                <a:cs typeface="B Nazanin" pitchFamily="2" charset="-78"/>
              </a:rPr>
              <a:t>جداره شرقی میدان</a:t>
            </a:r>
            <a:endParaRPr lang="en-US" sz="1400" b="1" dirty="0">
              <a:cs typeface="B Nazanin" pitchFamily="2" charset="-78"/>
            </a:endParaRPr>
          </a:p>
        </p:txBody>
      </p:sp>
      <p:pic>
        <p:nvPicPr>
          <p:cNvPr id="3074" name="Picture 2" descr="G:\University\کارگاه گروهی\khate sharghi (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8604" y="1809728"/>
            <a:ext cx="6163107" cy="1428760"/>
          </a:xfrm>
          <a:prstGeom prst="rect">
            <a:avLst/>
          </a:prstGeom>
          <a:noFill/>
        </p:spPr>
      </p:pic>
      <p:pic>
        <p:nvPicPr>
          <p:cNvPr id="12" name="Picture 2" descr="C:\Users\Elham\Desktop\kargah tarahi shahri\ax meydan\jedare1\2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28604" y="3452802"/>
            <a:ext cx="6102563" cy="1504944"/>
          </a:xfrm>
          <a:prstGeom prst="rect">
            <a:avLst/>
          </a:prstGeom>
          <a:noFill/>
        </p:spPr>
      </p:pic>
      <p:sp>
        <p:nvSpPr>
          <p:cNvPr id="13" name="Freeform 12"/>
          <p:cNvSpPr/>
          <p:nvPr/>
        </p:nvSpPr>
        <p:spPr>
          <a:xfrm>
            <a:off x="3429000" y="1809728"/>
            <a:ext cx="229517" cy="418641"/>
          </a:xfrm>
          <a:custGeom>
            <a:avLst/>
            <a:gdLst>
              <a:gd name="connsiteX0" fmla="*/ 108332 w 229517"/>
              <a:gd name="connsiteY0" fmla="*/ 418641 h 418641"/>
              <a:gd name="connsiteX1" fmla="*/ 20197 w 229517"/>
              <a:gd name="connsiteY1" fmla="*/ 132202 h 418641"/>
              <a:gd name="connsiteX2" fmla="*/ 229517 w 229517"/>
              <a:gd name="connsiteY2" fmla="*/ 0 h 418641"/>
            </a:gdLst>
            <a:ahLst/>
            <a:cxnLst>
              <a:cxn ang="0">
                <a:pos x="connsiteX0" y="connsiteY0"/>
              </a:cxn>
              <a:cxn ang="0">
                <a:pos x="connsiteX1" y="connsiteY1"/>
              </a:cxn>
              <a:cxn ang="0">
                <a:pos x="connsiteX2" y="connsiteY2"/>
              </a:cxn>
            </a:cxnLst>
            <a:rect l="l" t="t" r="r" b="b"/>
            <a:pathLst>
              <a:path w="229517" h="418641">
                <a:moveTo>
                  <a:pt x="108332" y="418641"/>
                </a:moveTo>
                <a:cubicBezTo>
                  <a:pt x="54166" y="310308"/>
                  <a:pt x="0" y="201975"/>
                  <a:pt x="20197" y="132202"/>
                </a:cubicBezTo>
                <a:cubicBezTo>
                  <a:pt x="40394" y="62429"/>
                  <a:pt x="167088" y="27542"/>
                  <a:pt x="229517" y="0"/>
                </a:cubicBezTo>
              </a:path>
            </a:pathLst>
          </a:cu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pic>
        <p:nvPicPr>
          <p:cNvPr id="15" name="Picture 3" descr="C:\Users\Elham\Desktop\kargah tarahi shahri\ax meydan\jedareh3\no3 copy.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7166" y="8201060"/>
            <a:ext cx="6223644" cy="1181096"/>
          </a:xfrm>
          <a:prstGeom prst="rect">
            <a:avLst/>
          </a:prstGeom>
          <a:noFill/>
        </p:spPr>
      </p:pic>
      <p:sp>
        <p:nvSpPr>
          <p:cNvPr id="16" name="Title 1"/>
          <p:cNvSpPr txBox="1">
            <a:spLocks/>
          </p:cNvSpPr>
          <p:nvPr/>
        </p:nvSpPr>
        <p:spPr>
          <a:xfrm>
            <a:off x="2786058" y="9291702"/>
            <a:ext cx="1500198" cy="44764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fa-IR" sz="1400" b="1" i="0" u="none" strike="noStrike" kern="1200" cap="none" spc="0" normalizeH="0" baseline="0" noProof="0" dirty="0">
                <a:ln>
                  <a:noFill/>
                </a:ln>
                <a:solidFill>
                  <a:schemeClr val="tx1"/>
                </a:solidFill>
                <a:effectLst/>
                <a:uLnTx/>
                <a:uFillTx/>
                <a:latin typeface="+mj-lt"/>
                <a:ea typeface="+mj-ea"/>
                <a:cs typeface="B Nazanin" pitchFamily="2" charset="-78"/>
              </a:rPr>
              <a:t>جداره غربی میدان</a:t>
            </a:r>
            <a:endParaRPr kumimoji="0" lang="en-US" sz="1400" b="1" i="0" u="none" strike="noStrike" kern="1200" cap="none" spc="0" normalizeH="0" baseline="0" noProof="0" dirty="0">
              <a:ln>
                <a:noFill/>
              </a:ln>
              <a:solidFill>
                <a:schemeClr val="tx1"/>
              </a:solidFill>
              <a:effectLst/>
              <a:uLnTx/>
              <a:uFillTx/>
              <a:latin typeface="+mj-lt"/>
              <a:ea typeface="+mj-ea"/>
              <a:cs typeface="B Nazanin" pitchFamily="2" charset="-78"/>
            </a:endParaRPr>
          </a:p>
        </p:txBody>
      </p:sp>
      <p:sp>
        <p:nvSpPr>
          <p:cNvPr id="17" name="Title 1"/>
          <p:cNvSpPr txBox="1">
            <a:spLocks/>
          </p:cNvSpPr>
          <p:nvPr/>
        </p:nvSpPr>
        <p:spPr>
          <a:xfrm>
            <a:off x="428604" y="1238224"/>
            <a:ext cx="5857916" cy="447644"/>
          </a:xfrm>
          <a:prstGeom prst="rect">
            <a:avLst/>
          </a:prstGeom>
        </p:spPr>
        <p:txBody>
          <a:bodyPr vert="horz" lIns="91440" tIns="45720" rIns="91440" bIns="45720" rtlCol="0" anchor="ctr">
            <a:normAutofit fontScale="92500" lnSpcReduction="20000"/>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fa-IR" sz="1400" b="1" dirty="0">
                <a:latin typeface="+mj-lt"/>
                <a:ea typeface="+mj-ea"/>
                <a:cs typeface="B Nazanin" pitchFamily="2" charset="-78"/>
              </a:rPr>
              <a:t>شکست ناگهانی خط آسمان در جداره شرقی در قسمت میانه جداره ( بانک ) باعث از بین رفتن نظم، وحدت و گسستگی خط آسمان شده است. </a:t>
            </a:r>
            <a:endParaRPr kumimoji="0" lang="en-US" sz="1400" b="1" i="0" u="none" strike="noStrike" kern="1200" cap="none" spc="0" normalizeH="0" baseline="0" noProof="0" dirty="0">
              <a:ln>
                <a:noFill/>
              </a:ln>
              <a:solidFill>
                <a:schemeClr val="tx1"/>
              </a:solidFill>
              <a:effectLst/>
              <a:uLnTx/>
              <a:uFillTx/>
              <a:latin typeface="+mj-lt"/>
              <a:ea typeface="+mj-ea"/>
              <a:cs typeface="B Nazanin" pitchFamily="2" charset="-78"/>
            </a:endParaRPr>
          </a:p>
        </p:txBody>
      </p:sp>
      <p:sp>
        <p:nvSpPr>
          <p:cNvPr id="18" name="Title 1"/>
          <p:cNvSpPr txBox="1">
            <a:spLocks/>
          </p:cNvSpPr>
          <p:nvPr/>
        </p:nvSpPr>
        <p:spPr>
          <a:xfrm>
            <a:off x="428604" y="6362744"/>
            <a:ext cx="5857916" cy="447644"/>
          </a:xfrm>
          <a:prstGeom prst="rect">
            <a:avLst/>
          </a:prstGeom>
        </p:spPr>
        <p:txBody>
          <a:bodyPr vert="horz" lIns="91440" tIns="45720" rIns="91440" bIns="45720" rtlCol="0" anchor="ctr">
            <a:normAutofit fontScale="92500" lnSpcReduction="20000"/>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fa-IR" sz="1400" b="1" dirty="0">
                <a:latin typeface="+mj-lt"/>
                <a:ea typeface="+mj-ea"/>
                <a:cs typeface="B Nazanin" pitchFamily="2" charset="-78"/>
              </a:rPr>
              <a:t>شکست ناگهانی خط آسمان در جداره غربی و اختلاف ارتفاع زیاد باعث از بین رفتن نظم، وحدت و شده است. </a:t>
            </a:r>
            <a:endParaRPr kumimoji="0" lang="en-US" sz="1400" b="1" i="0" u="none" strike="noStrike" kern="1200" cap="none" spc="0" normalizeH="0" baseline="0" noProof="0" dirty="0">
              <a:ln>
                <a:noFill/>
              </a:ln>
              <a:solidFill>
                <a:schemeClr val="tx1"/>
              </a:solidFill>
              <a:effectLst/>
              <a:uLnTx/>
              <a:uFillTx/>
              <a:latin typeface="+mj-lt"/>
              <a:ea typeface="+mj-ea"/>
              <a:cs typeface="B Nazanin" pitchFamily="2" charset="-78"/>
            </a:endParaRPr>
          </a:p>
        </p:txBody>
      </p:sp>
      <p:pic>
        <p:nvPicPr>
          <p:cNvPr id="3075" name="Picture 3" descr="G:\University\کارگاه گروهی\gharbi (1).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00042" y="6881826"/>
            <a:ext cx="5572164" cy="1359758"/>
          </a:xfrm>
          <a:prstGeom prst="rect">
            <a:avLst/>
          </a:prstGeom>
          <a:noFill/>
        </p:spPr>
      </p:pic>
      <p:sp>
        <p:nvSpPr>
          <p:cNvPr id="19" name="Freeform 18"/>
          <p:cNvSpPr/>
          <p:nvPr/>
        </p:nvSpPr>
        <p:spPr>
          <a:xfrm>
            <a:off x="3556673" y="6677499"/>
            <a:ext cx="229517" cy="418641"/>
          </a:xfrm>
          <a:custGeom>
            <a:avLst/>
            <a:gdLst>
              <a:gd name="connsiteX0" fmla="*/ 108332 w 229517"/>
              <a:gd name="connsiteY0" fmla="*/ 418641 h 418641"/>
              <a:gd name="connsiteX1" fmla="*/ 20197 w 229517"/>
              <a:gd name="connsiteY1" fmla="*/ 132202 h 418641"/>
              <a:gd name="connsiteX2" fmla="*/ 229517 w 229517"/>
              <a:gd name="connsiteY2" fmla="*/ 0 h 418641"/>
            </a:gdLst>
            <a:ahLst/>
            <a:cxnLst>
              <a:cxn ang="0">
                <a:pos x="connsiteX0" y="connsiteY0"/>
              </a:cxn>
              <a:cxn ang="0">
                <a:pos x="connsiteX1" y="connsiteY1"/>
              </a:cxn>
              <a:cxn ang="0">
                <a:pos x="connsiteX2" y="connsiteY2"/>
              </a:cxn>
            </a:cxnLst>
            <a:rect l="l" t="t" r="r" b="b"/>
            <a:pathLst>
              <a:path w="229517" h="418641">
                <a:moveTo>
                  <a:pt x="108332" y="418641"/>
                </a:moveTo>
                <a:cubicBezTo>
                  <a:pt x="54166" y="310308"/>
                  <a:pt x="0" y="201975"/>
                  <a:pt x="20197" y="132202"/>
                </a:cubicBezTo>
                <a:cubicBezTo>
                  <a:pt x="40394" y="62429"/>
                  <a:pt x="167088" y="27542"/>
                  <a:pt x="229517" y="0"/>
                </a:cubicBezTo>
              </a:path>
            </a:pathLst>
          </a:cu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20" name="Slide Number Placeholder 19"/>
          <p:cNvSpPr>
            <a:spLocks noGrp="1"/>
          </p:cNvSpPr>
          <p:nvPr>
            <p:ph type="sldNum" sz="quarter" idx="12"/>
          </p:nvPr>
        </p:nvSpPr>
        <p:spPr/>
        <p:txBody>
          <a:bodyPr/>
          <a:lstStyle/>
          <a:p>
            <a:fld id="{FF86FEA7-80B1-4C74-85F3-91076A821A0B}" type="slidenum">
              <a:rPr lang="en-US" smtClean="0"/>
              <a:pPr/>
              <a:t>27</a:t>
            </a:fld>
            <a:endParaRPr lang="en-US" dirty="0"/>
          </a:p>
        </p:txBody>
      </p:sp>
    </p:spTree>
  </p:cSld>
  <p:clrMapOvr>
    <a:masterClrMapping/>
  </p:clrMapOvr>
  <p:transition>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Rectangle 7"/>
          <p:cNvSpPr/>
          <p:nvPr/>
        </p:nvSpPr>
        <p:spPr>
          <a:xfrm>
            <a:off x="1714500" y="-540811"/>
            <a:ext cx="3429000" cy="369332"/>
          </a:xfrm>
          <a:prstGeom prst="rect">
            <a:avLst/>
          </a:prstGeom>
        </p:spPr>
        <p:txBody>
          <a:bodyPr>
            <a:spAutoFit/>
          </a:bodyPr>
          <a:lstStyle/>
          <a:p>
            <a:pPr algn="just" rtl="1"/>
            <a:endParaRPr lang="fa-IR" dirty="0"/>
          </a:p>
        </p:txBody>
      </p:sp>
      <p:sp>
        <p:nvSpPr>
          <p:cNvPr id="10" name="TextBox 9"/>
          <p:cNvSpPr txBox="1"/>
          <p:nvPr/>
        </p:nvSpPr>
        <p:spPr>
          <a:xfrm>
            <a:off x="571480" y="1381100"/>
            <a:ext cx="5715040" cy="5616922"/>
          </a:xfrm>
          <a:prstGeom prst="rect">
            <a:avLst/>
          </a:prstGeom>
          <a:noFill/>
        </p:spPr>
        <p:txBody>
          <a:bodyPr wrap="square" rtlCol="0">
            <a:spAutoFit/>
          </a:bodyPr>
          <a:lstStyle/>
          <a:p>
            <a:pPr algn="just" rtl="1"/>
            <a:r>
              <a:rPr lang="fa-IR" sz="1600" b="1" dirty="0">
                <a:cs typeface="B Nazanin" pitchFamily="2" charset="-78"/>
              </a:rPr>
              <a:t>1.10.2ضربآهنگ عمودی و افقی</a:t>
            </a:r>
          </a:p>
          <a:p>
            <a:pPr algn="just" rtl="1"/>
            <a:endParaRPr lang="fa-IR" sz="1600" b="1" dirty="0">
              <a:cs typeface="B Nazanin" pitchFamily="2" charset="-78"/>
            </a:endParaRPr>
          </a:p>
          <a:p>
            <a:pPr algn="just" rtl="1"/>
            <a:r>
              <a:rPr lang="fa-IR" sz="1600" dirty="0">
                <a:cs typeface="B Nazanin" pitchFamily="2" charset="-78"/>
              </a:rPr>
              <a:t>گاه نحوه ترکیب عناصر سطوح یا احجام مختلف در یک بدنه ، راستا هایی را در چشم ناظر ایجاد می کنند. این راستا ها در واقع خوط القائی بدنه نسبت به ناظر می باشند.این خطوط ممکن است عمودی یا افقی باشند.  با تکرار منظم این خطوط ریتم یا ضربآهنگ به وجود می آید.</a:t>
            </a:r>
          </a:p>
          <a:p>
            <a:pPr algn="just" rtl="1"/>
            <a:endParaRPr lang="fa-IR" sz="1600" dirty="0">
              <a:cs typeface="B Nazanin" pitchFamily="2" charset="-78"/>
            </a:endParaRPr>
          </a:p>
          <a:p>
            <a:pPr algn="just" rtl="1"/>
            <a:r>
              <a:rPr lang="fa-IR" sz="1600" dirty="0">
                <a:cs typeface="B Nazanin" pitchFamily="2" charset="-78"/>
              </a:rPr>
              <a:t>ریتم یا وزن یا ضربآهنگ در نمای فضاهای شهری، تکرار قوی، منظم و پیوسته گروه عناصر و اجزایی است که موجد یک کل است. در فضاهای شهری ایران، یک دهنه طاق در نما عنصری است ایستا، اما دو یا چند طاق مبین تکرار، حرکت و ریتم است. ردیفی از طاقنما ها یا دهانه ها اگر در تقابل با طاقنماها یا دهانه های متفاوت قرار نگیرند، حاصل یکنواختی است. تقابل شکلی در نماهای شهری موجد ارزش های بصری است.</a:t>
            </a:r>
          </a:p>
          <a:p>
            <a:pPr algn="just" rtl="1"/>
            <a:endParaRPr lang="fa-IR" sz="1600" dirty="0">
              <a:cs typeface="B Nazanin" pitchFamily="2" charset="-78"/>
            </a:endParaRPr>
          </a:p>
          <a:p>
            <a:pPr algn="just" rtl="1"/>
            <a:r>
              <a:rPr lang="fa-IR" sz="1600" dirty="0">
                <a:cs typeface="B Nazanin" pitchFamily="2" charset="-78"/>
              </a:rPr>
              <a:t>تکرار اندازه های همانند و یکسان دهانه ها با توجه به تقابل شکلی در ترکیب ورودی ها ریتمی را ایجاد می کند که خود موجد بافت، الگو یا طرحی از خطوط در سطح نماست. این خصوصیت چارچوب منظمی به وجود می آورد که در آن طرح های معماری متنوع می تواند انتظام پیدا کند. اگر مقیاس یا اندازه دهانه ها نسبت به هم دلبخواه باشد، نتیجه بی شکلی در بدنه خیابان یا میدان خواهد بود.</a:t>
            </a:r>
          </a:p>
          <a:p>
            <a:pPr algn="just" rtl="1"/>
            <a:r>
              <a:rPr lang="fa-IR" sz="1600" dirty="0">
                <a:cs typeface="B Nazanin" pitchFamily="2" charset="-78"/>
              </a:rPr>
              <a:t> </a:t>
            </a:r>
          </a:p>
          <a:p>
            <a:pPr algn="just" rtl="1"/>
            <a:endParaRPr lang="fa-IR" sz="1600" dirty="0">
              <a:cs typeface="B Nazanin" pitchFamily="2" charset="-78"/>
            </a:endParaRPr>
          </a:p>
          <a:p>
            <a:pPr algn="just"/>
            <a:r>
              <a:rPr lang="fa-IR" sz="1600" dirty="0">
                <a:cs typeface="B Nazanin" pitchFamily="2" charset="-78"/>
              </a:rPr>
              <a:t> </a:t>
            </a:r>
            <a:endParaRPr lang="fa-IR" sz="1600" dirty="0"/>
          </a:p>
          <a:p>
            <a:pPr algn="just"/>
            <a:endParaRPr lang="fa-IR" sz="1200" dirty="0">
              <a:cs typeface="B Nazanin" pitchFamily="2" charset="-78"/>
            </a:endParaRPr>
          </a:p>
          <a:p>
            <a:pPr algn="just"/>
            <a:endParaRPr lang="en-US" sz="1100" dirty="0">
              <a:cs typeface="B Nazanin" pitchFamily="2" charset="-78"/>
            </a:endParaRPr>
          </a:p>
        </p:txBody>
      </p:sp>
      <p:pic>
        <p:nvPicPr>
          <p:cNvPr id="11" name="Picture 3" descr="C:\Users\Elham\Desktop\kargah tarahi shahri\ax meydan\jedare2\final copy.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5752" y="8005818"/>
            <a:ext cx="6286520" cy="802663"/>
          </a:xfrm>
          <a:prstGeom prst="rect">
            <a:avLst/>
          </a:prstGeom>
          <a:noFill/>
        </p:spPr>
      </p:pic>
      <p:sp>
        <p:nvSpPr>
          <p:cNvPr id="12" name="Title 1"/>
          <p:cNvSpPr>
            <a:spLocks noGrp="1"/>
          </p:cNvSpPr>
          <p:nvPr>
            <p:ph type="title"/>
          </p:nvPr>
        </p:nvSpPr>
        <p:spPr>
          <a:xfrm>
            <a:off x="2714620" y="8863074"/>
            <a:ext cx="1500198" cy="447644"/>
          </a:xfrm>
        </p:spPr>
        <p:txBody>
          <a:bodyPr>
            <a:normAutofit/>
          </a:bodyPr>
          <a:lstStyle/>
          <a:p>
            <a:pPr algn="r"/>
            <a:r>
              <a:rPr lang="fa-IR" sz="1400" b="1" dirty="0">
                <a:cs typeface="B Nazanin" pitchFamily="2" charset="-78"/>
              </a:rPr>
              <a:t>جداره شمالی میدان</a:t>
            </a:r>
            <a:endParaRPr lang="en-US" sz="1400" b="1" dirty="0">
              <a:cs typeface="B Nazanin" pitchFamily="2" charset="-78"/>
            </a:endParaRPr>
          </a:p>
        </p:txBody>
      </p:sp>
      <p:pic>
        <p:nvPicPr>
          <p:cNvPr id="5123" name="Picture 3" descr="G:\University\کارگاه گروهی\pic naghshe\ritm\shomalil (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14290" y="7096140"/>
            <a:ext cx="6643710" cy="928694"/>
          </a:xfrm>
          <a:prstGeom prst="rect">
            <a:avLst/>
          </a:prstGeom>
          <a:noFill/>
        </p:spPr>
      </p:pic>
      <p:sp>
        <p:nvSpPr>
          <p:cNvPr id="14" name="Title 1"/>
          <p:cNvSpPr txBox="1">
            <a:spLocks/>
          </p:cNvSpPr>
          <p:nvPr/>
        </p:nvSpPr>
        <p:spPr>
          <a:xfrm>
            <a:off x="857232" y="6453198"/>
            <a:ext cx="4857784" cy="447644"/>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a-IR" sz="1300" b="1" i="0" u="none" strike="noStrike" kern="1200" cap="none" spc="0" normalizeH="0" baseline="0" noProof="0" dirty="0">
                <a:ln>
                  <a:noFill/>
                </a:ln>
                <a:solidFill>
                  <a:schemeClr val="tx1"/>
                </a:solidFill>
                <a:effectLst/>
                <a:uLnTx/>
                <a:uFillTx/>
                <a:latin typeface="+mj-lt"/>
                <a:ea typeface="+mj-ea"/>
                <a:cs typeface="B Nazanin" pitchFamily="2" charset="-78"/>
              </a:rPr>
              <a:t>تناسب</a:t>
            </a:r>
            <a:r>
              <a:rPr kumimoji="0" lang="fa-IR" sz="1300" b="1" i="0" u="none" strike="noStrike" kern="1200" cap="none" spc="0" normalizeH="0" noProof="0" dirty="0">
                <a:ln>
                  <a:noFill/>
                </a:ln>
                <a:solidFill>
                  <a:schemeClr val="tx1"/>
                </a:solidFill>
                <a:effectLst/>
                <a:uLnTx/>
                <a:uFillTx/>
                <a:latin typeface="+mj-lt"/>
                <a:ea typeface="+mj-ea"/>
                <a:cs typeface="B Nazanin" pitchFamily="2" charset="-78"/>
              </a:rPr>
              <a:t> میان ریتم های افقی و عمودی باعث تعادل در نما شده است. </a:t>
            </a:r>
            <a:endParaRPr kumimoji="0" lang="en-US" sz="1300" b="1" i="0" u="none" strike="noStrike" kern="1200" cap="none" spc="0" normalizeH="0" baseline="0" noProof="0" dirty="0">
              <a:ln>
                <a:noFill/>
              </a:ln>
              <a:solidFill>
                <a:schemeClr val="tx1"/>
              </a:solidFill>
              <a:effectLst/>
              <a:uLnTx/>
              <a:uFillTx/>
              <a:latin typeface="+mj-lt"/>
              <a:ea typeface="+mj-ea"/>
              <a:cs typeface="B Nazanin" pitchFamily="2" charset="-78"/>
            </a:endParaRPr>
          </a:p>
        </p:txBody>
      </p:sp>
      <p:sp>
        <p:nvSpPr>
          <p:cNvPr id="15" name="Freeform 14"/>
          <p:cNvSpPr/>
          <p:nvPr/>
        </p:nvSpPr>
        <p:spPr>
          <a:xfrm>
            <a:off x="3286124" y="6810388"/>
            <a:ext cx="229517" cy="418641"/>
          </a:xfrm>
          <a:custGeom>
            <a:avLst/>
            <a:gdLst>
              <a:gd name="connsiteX0" fmla="*/ 108332 w 229517"/>
              <a:gd name="connsiteY0" fmla="*/ 418641 h 418641"/>
              <a:gd name="connsiteX1" fmla="*/ 20197 w 229517"/>
              <a:gd name="connsiteY1" fmla="*/ 132202 h 418641"/>
              <a:gd name="connsiteX2" fmla="*/ 229517 w 229517"/>
              <a:gd name="connsiteY2" fmla="*/ 0 h 418641"/>
            </a:gdLst>
            <a:ahLst/>
            <a:cxnLst>
              <a:cxn ang="0">
                <a:pos x="connsiteX0" y="connsiteY0"/>
              </a:cxn>
              <a:cxn ang="0">
                <a:pos x="connsiteX1" y="connsiteY1"/>
              </a:cxn>
              <a:cxn ang="0">
                <a:pos x="connsiteX2" y="connsiteY2"/>
              </a:cxn>
            </a:cxnLst>
            <a:rect l="l" t="t" r="r" b="b"/>
            <a:pathLst>
              <a:path w="229517" h="418641">
                <a:moveTo>
                  <a:pt x="108332" y="418641"/>
                </a:moveTo>
                <a:cubicBezTo>
                  <a:pt x="54166" y="310308"/>
                  <a:pt x="0" y="201975"/>
                  <a:pt x="20197" y="132202"/>
                </a:cubicBezTo>
                <a:cubicBezTo>
                  <a:pt x="40394" y="62429"/>
                  <a:pt x="167088" y="27542"/>
                  <a:pt x="229517" y="0"/>
                </a:cubicBezTo>
              </a:path>
            </a:pathLst>
          </a:cu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13" name="Slide Number Placeholder 12"/>
          <p:cNvSpPr>
            <a:spLocks noGrp="1"/>
          </p:cNvSpPr>
          <p:nvPr>
            <p:ph type="sldNum" sz="quarter" idx="12"/>
          </p:nvPr>
        </p:nvSpPr>
        <p:spPr/>
        <p:txBody>
          <a:bodyPr/>
          <a:lstStyle/>
          <a:p>
            <a:fld id="{FF86FEA7-80B1-4C74-85F3-91076A821A0B}" type="slidenum">
              <a:rPr lang="en-US" smtClean="0"/>
              <a:pPr/>
              <a:t>28</a:t>
            </a:fld>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Rectangle 7"/>
          <p:cNvSpPr/>
          <p:nvPr/>
        </p:nvSpPr>
        <p:spPr>
          <a:xfrm>
            <a:off x="1714500" y="-540811"/>
            <a:ext cx="3429000" cy="369332"/>
          </a:xfrm>
          <a:prstGeom prst="rect">
            <a:avLst/>
          </a:prstGeom>
        </p:spPr>
        <p:txBody>
          <a:bodyPr>
            <a:spAutoFit/>
          </a:bodyPr>
          <a:lstStyle/>
          <a:p>
            <a:pPr algn="just" rtl="1"/>
            <a:endParaRPr lang="fa-IR" dirty="0"/>
          </a:p>
        </p:txBody>
      </p:sp>
      <p:sp>
        <p:nvSpPr>
          <p:cNvPr id="14" name="Title 1"/>
          <p:cNvSpPr txBox="1">
            <a:spLocks/>
          </p:cNvSpPr>
          <p:nvPr/>
        </p:nvSpPr>
        <p:spPr>
          <a:xfrm>
            <a:off x="1357298" y="1381100"/>
            <a:ext cx="4857784" cy="447644"/>
          </a:xfrm>
          <a:prstGeom prst="rect">
            <a:avLst/>
          </a:prstGeom>
        </p:spPr>
        <p:txBody>
          <a:bodyPr vert="horz" lIns="91440" tIns="45720" rIns="91440" bIns="45720" rtlCol="0" anchor="ctr">
            <a:normAutofit fontScale="92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a-IR" sz="1300" b="1" dirty="0">
                <a:latin typeface="+mj-lt"/>
                <a:ea typeface="+mj-ea"/>
                <a:cs typeface="B Nazanin" pitchFamily="2" charset="-78"/>
              </a:rPr>
              <a:t>عدم</a:t>
            </a:r>
            <a:r>
              <a:rPr kumimoji="0" lang="fa-IR" sz="1300" b="1" i="0" u="none" strike="noStrike" kern="1200" cap="none" spc="0" normalizeH="0" baseline="0" noProof="0" dirty="0">
                <a:ln>
                  <a:noFill/>
                </a:ln>
                <a:solidFill>
                  <a:schemeClr val="tx1"/>
                </a:solidFill>
                <a:effectLst/>
                <a:uLnTx/>
                <a:uFillTx/>
                <a:latin typeface="+mj-lt"/>
                <a:ea typeface="+mj-ea"/>
                <a:cs typeface="B Nazanin" pitchFamily="2" charset="-78"/>
              </a:rPr>
              <a:t> تناسب</a:t>
            </a:r>
            <a:r>
              <a:rPr kumimoji="0" lang="fa-IR" sz="1300" b="1" i="0" u="none" strike="noStrike" kern="1200" cap="none" spc="0" normalizeH="0" noProof="0" dirty="0">
                <a:ln>
                  <a:noFill/>
                </a:ln>
                <a:solidFill>
                  <a:schemeClr val="tx1"/>
                </a:solidFill>
                <a:effectLst/>
                <a:uLnTx/>
                <a:uFillTx/>
                <a:latin typeface="+mj-lt"/>
                <a:ea typeface="+mj-ea"/>
                <a:cs typeface="B Nazanin" pitchFamily="2" charset="-78"/>
              </a:rPr>
              <a:t> میان ریتم های افقی و عمودی و قالب بودن ریتم عمودی باعث از بین رفتن تناسبات بصری در نما شده است. </a:t>
            </a:r>
            <a:endParaRPr kumimoji="0" lang="en-US" sz="1300" b="1" i="0" u="none" strike="noStrike" kern="1200" cap="none" spc="0" normalizeH="0" baseline="0" noProof="0" dirty="0">
              <a:ln>
                <a:noFill/>
              </a:ln>
              <a:solidFill>
                <a:schemeClr val="tx1"/>
              </a:solidFill>
              <a:effectLst/>
              <a:uLnTx/>
              <a:uFillTx/>
              <a:latin typeface="+mj-lt"/>
              <a:ea typeface="+mj-ea"/>
              <a:cs typeface="B Nazanin" pitchFamily="2" charset="-78"/>
            </a:endParaRPr>
          </a:p>
        </p:txBody>
      </p:sp>
      <p:pic>
        <p:nvPicPr>
          <p:cNvPr id="6146" name="Picture 2" descr="G:\University\کارگاه گروهی\pic naghshe\ritm\jonoobil (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643050" y="2219340"/>
            <a:ext cx="3386436" cy="2071702"/>
          </a:xfrm>
          <a:prstGeom prst="rect">
            <a:avLst/>
          </a:prstGeom>
          <a:noFill/>
        </p:spPr>
      </p:pic>
      <p:pic>
        <p:nvPicPr>
          <p:cNvPr id="16" name="Picture 2" descr="C:\Users\Elham\Desktop\kargah tarahi shahri\ax meydan\jedareh4\perspective.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57364" y="4433918"/>
            <a:ext cx="3000396" cy="2250298"/>
          </a:xfrm>
          <a:prstGeom prst="rect">
            <a:avLst/>
          </a:prstGeom>
          <a:noFill/>
        </p:spPr>
      </p:pic>
      <p:sp>
        <p:nvSpPr>
          <p:cNvPr id="17" name="Title 1"/>
          <p:cNvSpPr txBox="1">
            <a:spLocks/>
          </p:cNvSpPr>
          <p:nvPr/>
        </p:nvSpPr>
        <p:spPr>
          <a:xfrm>
            <a:off x="2786058" y="6953264"/>
            <a:ext cx="1500198" cy="44764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fa-IR" sz="1400" b="1" i="0" u="none" strike="noStrike" kern="1200" cap="none" spc="0" normalizeH="0" baseline="0" noProof="0" dirty="0">
                <a:ln>
                  <a:noFill/>
                </a:ln>
                <a:solidFill>
                  <a:schemeClr val="tx1"/>
                </a:solidFill>
                <a:effectLst/>
                <a:uLnTx/>
                <a:uFillTx/>
                <a:latin typeface="+mj-lt"/>
                <a:ea typeface="+mj-ea"/>
                <a:cs typeface="B Nazanin" pitchFamily="2" charset="-78"/>
              </a:rPr>
              <a:t>جداره جنوبی میدان</a:t>
            </a:r>
            <a:endParaRPr kumimoji="0" lang="en-US" sz="1400" b="1" i="0" u="none" strike="noStrike" kern="1200" cap="none" spc="0" normalizeH="0" baseline="0" noProof="0" dirty="0">
              <a:ln>
                <a:noFill/>
              </a:ln>
              <a:solidFill>
                <a:schemeClr val="tx1"/>
              </a:solidFill>
              <a:effectLst/>
              <a:uLnTx/>
              <a:uFillTx/>
              <a:latin typeface="+mj-lt"/>
              <a:ea typeface="+mj-ea"/>
              <a:cs typeface="B Nazanin" pitchFamily="2" charset="-78"/>
            </a:endParaRPr>
          </a:p>
        </p:txBody>
      </p:sp>
      <p:sp>
        <p:nvSpPr>
          <p:cNvPr id="15" name="Freeform 14"/>
          <p:cNvSpPr/>
          <p:nvPr/>
        </p:nvSpPr>
        <p:spPr>
          <a:xfrm>
            <a:off x="3286124" y="1881166"/>
            <a:ext cx="357190" cy="1000132"/>
          </a:xfrm>
          <a:custGeom>
            <a:avLst/>
            <a:gdLst>
              <a:gd name="connsiteX0" fmla="*/ 108332 w 229517"/>
              <a:gd name="connsiteY0" fmla="*/ 418641 h 418641"/>
              <a:gd name="connsiteX1" fmla="*/ 20197 w 229517"/>
              <a:gd name="connsiteY1" fmla="*/ 132202 h 418641"/>
              <a:gd name="connsiteX2" fmla="*/ 229517 w 229517"/>
              <a:gd name="connsiteY2" fmla="*/ 0 h 418641"/>
            </a:gdLst>
            <a:ahLst/>
            <a:cxnLst>
              <a:cxn ang="0">
                <a:pos x="connsiteX0" y="connsiteY0"/>
              </a:cxn>
              <a:cxn ang="0">
                <a:pos x="connsiteX1" y="connsiteY1"/>
              </a:cxn>
              <a:cxn ang="0">
                <a:pos x="connsiteX2" y="connsiteY2"/>
              </a:cxn>
            </a:cxnLst>
            <a:rect l="l" t="t" r="r" b="b"/>
            <a:pathLst>
              <a:path w="229517" h="418641">
                <a:moveTo>
                  <a:pt x="108332" y="418641"/>
                </a:moveTo>
                <a:cubicBezTo>
                  <a:pt x="54166" y="310308"/>
                  <a:pt x="0" y="201975"/>
                  <a:pt x="20197" y="132202"/>
                </a:cubicBezTo>
                <a:cubicBezTo>
                  <a:pt x="40394" y="62429"/>
                  <a:pt x="167088" y="27542"/>
                  <a:pt x="229517" y="0"/>
                </a:cubicBezTo>
              </a:path>
            </a:pathLst>
          </a:cu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12" name="Slide Number Placeholder 11"/>
          <p:cNvSpPr>
            <a:spLocks noGrp="1"/>
          </p:cNvSpPr>
          <p:nvPr>
            <p:ph type="sldNum" sz="quarter" idx="12"/>
          </p:nvPr>
        </p:nvSpPr>
        <p:spPr/>
        <p:txBody>
          <a:bodyPr/>
          <a:lstStyle/>
          <a:p>
            <a:fld id="{FF86FEA7-80B1-4C74-85F3-91076A821A0B}" type="slidenum">
              <a:rPr lang="en-US" smtClean="0"/>
              <a:pPr/>
              <a:t>29</a:t>
            </a:fld>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3"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8" name="TextBox 7"/>
          <p:cNvSpPr txBox="1"/>
          <p:nvPr/>
        </p:nvSpPr>
        <p:spPr>
          <a:xfrm>
            <a:off x="-500090" y="716133"/>
            <a:ext cx="2224102" cy="307777"/>
          </a:xfrm>
          <a:prstGeom prst="rect">
            <a:avLst/>
          </a:prstGeom>
          <a:noFill/>
        </p:spPr>
        <p:txBody>
          <a:bodyPr wrap="square" rtlCol="0">
            <a:spAutoFit/>
          </a:bodyPr>
          <a:lstStyle/>
          <a:p>
            <a:pPr algn="r" rtl="1"/>
            <a:r>
              <a:rPr lang="fa-IR" sz="1400" b="1" dirty="0">
                <a:cs typeface="B Nazanin" pitchFamily="2" charset="-78"/>
              </a:rPr>
              <a:t>فهرست مطالب</a:t>
            </a:r>
            <a:endParaRPr lang="en-US" sz="1400" b="1" dirty="0">
              <a:cs typeface="B Nazanin" pitchFamily="2" charset="-78"/>
            </a:endParaRPr>
          </a:p>
        </p:txBody>
      </p:sp>
      <p:sp>
        <p:nvSpPr>
          <p:cNvPr id="9" name="TextBox 8"/>
          <p:cNvSpPr txBox="1"/>
          <p:nvPr/>
        </p:nvSpPr>
        <p:spPr>
          <a:xfrm>
            <a:off x="1071546" y="1095348"/>
            <a:ext cx="5214974" cy="10907601"/>
          </a:xfrm>
          <a:prstGeom prst="rect">
            <a:avLst/>
          </a:prstGeom>
          <a:noFill/>
        </p:spPr>
        <p:txBody>
          <a:bodyPr wrap="square" rtlCol="0">
            <a:spAutoFit/>
          </a:bodyPr>
          <a:lstStyle/>
          <a:p>
            <a:pPr algn="r" rtl="1">
              <a:buNone/>
            </a:pPr>
            <a:r>
              <a:rPr lang="fa-IR" sz="1400" b="1" dirty="0">
                <a:cs typeface="B Nazanin" pitchFamily="2" charset="-78"/>
              </a:rPr>
              <a:t>پروسه اول (شناخت نیازها، امکانات و منابع و محدودیت ها)		5</a:t>
            </a:r>
          </a:p>
          <a:p>
            <a:pPr algn="r" rtl="1">
              <a:buNone/>
            </a:pPr>
            <a:endParaRPr lang="fa-IR" sz="1400" b="1" dirty="0">
              <a:cs typeface="B Nazanin" pitchFamily="2" charset="-78"/>
            </a:endParaRPr>
          </a:p>
          <a:p>
            <a:pPr algn="r" rtl="1">
              <a:buNone/>
            </a:pPr>
            <a:r>
              <a:rPr lang="fa-IR" sz="1200" b="1" dirty="0">
                <a:cs typeface="B Nazanin" pitchFamily="2" charset="-78"/>
              </a:rPr>
              <a:t>	1.1 بررسی طرح های فرادست</a:t>
            </a:r>
            <a:r>
              <a:rPr lang="fa-IR" sz="1200" dirty="0">
                <a:cs typeface="B Nazanin" pitchFamily="2" charset="-78"/>
              </a:rPr>
              <a:t>			6</a:t>
            </a:r>
          </a:p>
          <a:p>
            <a:pPr algn="r" rtl="1">
              <a:buNone/>
            </a:pPr>
            <a:r>
              <a:rPr lang="fa-IR" sz="1200" dirty="0">
                <a:cs typeface="B Nazanin" pitchFamily="2" charset="-78"/>
              </a:rPr>
              <a:t>		1.1.1خلاصه مباحث طرح جامع تهران 1385	7</a:t>
            </a:r>
          </a:p>
          <a:p>
            <a:pPr algn="r" rtl="1">
              <a:buNone/>
            </a:pPr>
            <a:r>
              <a:rPr lang="fa-IR" sz="1200" dirty="0">
                <a:cs typeface="B Nazanin" pitchFamily="2" charset="-78"/>
              </a:rPr>
              <a:t>		1.1.2خلاصه مباحث طرح تفصیلی		9</a:t>
            </a:r>
          </a:p>
          <a:p>
            <a:pPr algn="r" rtl="1">
              <a:buNone/>
            </a:pPr>
            <a:r>
              <a:rPr lang="fa-IR" sz="1200" b="1" dirty="0">
                <a:cs typeface="B Nazanin" pitchFamily="2" charset="-78"/>
              </a:rPr>
              <a:t>	1.2 مراحل رشد و تکامل			10</a:t>
            </a:r>
          </a:p>
          <a:p>
            <a:pPr algn="r" rtl="1">
              <a:buNone/>
            </a:pPr>
            <a:r>
              <a:rPr lang="fa-IR" sz="1200" b="1" dirty="0">
                <a:cs typeface="B Nazanin" pitchFamily="2" charset="-78"/>
              </a:rPr>
              <a:t>	1.3 شناخت تاریخی			11</a:t>
            </a:r>
          </a:p>
          <a:p>
            <a:pPr algn="r" rtl="1">
              <a:buNone/>
            </a:pPr>
            <a:r>
              <a:rPr lang="fa-IR" sz="1200" b="1" dirty="0">
                <a:cs typeface="B Nazanin" pitchFamily="2" charset="-78"/>
              </a:rPr>
              <a:t>	1.4 نقشه اقلیمی				16</a:t>
            </a:r>
          </a:p>
          <a:p>
            <a:pPr algn="r" rtl="1">
              <a:buNone/>
            </a:pPr>
            <a:r>
              <a:rPr lang="fa-IR" sz="1200" b="1" dirty="0">
                <a:cs typeface="B Nazanin" pitchFamily="2" charset="-78"/>
              </a:rPr>
              <a:t>	1.5 شیب و توپوگرافی سایت			17</a:t>
            </a:r>
          </a:p>
          <a:p>
            <a:pPr algn="r" rtl="1">
              <a:buNone/>
            </a:pPr>
            <a:r>
              <a:rPr lang="fa-IR" sz="1200" b="1" dirty="0">
                <a:cs typeface="B Nazanin" pitchFamily="2" charset="-78"/>
              </a:rPr>
              <a:t>	1.6 شبکه دسترسی			18</a:t>
            </a:r>
          </a:p>
          <a:p>
            <a:pPr algn="r" rtl="1">
              <a:buNone/>
            </a:pPr>
            <a:r>
              <a:rPr lang="fa-IR" sz="1200" dirty="0">
                <a:cs typeface="B Nazanin" pitchFamily="2" charset="-78"/>
              </a:rPr>
              <a:t>		1.6.1 سلسله مراتب دسترسی		18</a:t>
            </a:r>
          </a:p>
          <a:p>
            <a:pPr algn="r" rtl="1">
              <a:buNone/>
            </a:pPr>
            <a:r>
              <a:rPr lang="fa-IR" sz="1200" dirty="0">
                <a:cs typeface="B Nazanin" pitchFamily="2" charset="-78"/>
              </a:rPr>
              <a:t>		1.6.2 تردد ترافیک 			19</a:t>
            </a:r>
          </a:p>
          <a:p>
            <a:pPr algn="r" rtl="1">
              <a:buNone/>
            </a:pPr>
            <a:r>
              <a:rPr lang="fa-IR" sz="1200" dirty="0">
                <a:cs typeface="B Nazanin" pitchFamily="2" charset="-78"/>
              </a:rPr>
              <a:t>		1.6.3 مقاطع ترافیکی		20</a:t>
            </a:r>
          </a:p>
          <a:p>
            <a:pPr lvl="0" algn="r" rtl="1">
              <a:buNone/>
            </a:pPr>
            <a:r>
              <a:rPr lang="fa-IR" sz="1200" b="1" dirty="0">
                <a:solidFill>
                  <a:prstClr val="black"/>
                </a:solidFill>
                <a:cs typeface="B Nazanin" pitchFamily="2" charset="-78"/>
              </a:rPr>
              <a:t>	1.7آلودگی ها				21</a:t>
            </a:r>
            <a:endParaRPr lang="fa-IR" sz="1200" b="1" dirty="0">
              <a:cs typeface="B Nazanin" pitchFamily="2" charset="-78"/>
            </a:endParaRPr>
          </a:p>
          <a:p>
            <a:pPr algn="r" rtl="1">
              <a:buNone/>
            </a:pPr>
            <a:r>
              <a:rPr lang="fa-IR" sz="1200" b="1" dirty="0">
                <a:cs typeface="B Nazanin" pitchFamily="2" charset="-78"/>
              </a:rPr>
              <a:t>	1.8پیکر شهر				22</a:t>
            </a:r>
          </a:p>
          <a:p>
            <a:pPr algn="r" rtl="1">
              <a:buNone/>
            </a:pPr>
            <a:r>
              <a:rPr lang="fa-IR" sz="1200" b="1" dirty="0">
                <a:cs typeface="B Nazanin" pitchFamily="2" charset="-78"/>
              </a:rPr>
              <a:t>	1.9سیمای شهر				23</a:t>
            </a:r>
          </a:p>
          <a:p>
            <a:pPr algn="r" rtl="1">
              <a:buNone/>
            </a:pPr>
            <a:r>
              <a:rPr lang="fa-IR" sz="1200" b="1" dirty="0">
                <a:cs typeface="B Nazanin" pitchFamily="2" charset="-78"/>
              </a:rPr>
              <a:t>	1.10 چهره شهر				25</a:t>
            </a:r>
          </a:p>
          <a:p>
            <a:pPr algn="r" rtl="1">
              <a:buNone/>
            </a:pPr>
            <a:r>
              <a:rPr lang="fa-IR" sz="1200" dirty="0">
                <a:cs typeface="B Nazanin" pitchFamily="2" charset="-78"/>
              </a:rPr>
              <a:t>		1.10.1 خط آسمان			25</a:t>
            </a:r>
          </a:p>
          <a:p>
            <a:pPr algn="r" rtl="1">
              <a:buNone/>
            </a:pPr>
            <a:r>
              <a:rPr lang="fa-IR" sz="1200" dirty="0">
                <a:cs typeface="B Nazanin" pitchFamily="2" charset="-78"/>
              </a:rPr>
              <a:t>		1.10.2 ضرباهنگ افقی عمودی		28</a:t>
            </a:r>
          </a:p>
          <a:p>
            <a:pPr algn="r" rtl="1">
              <a:buNone/>
            </a:pPr>
            <a:r>
              <a:rPr lang="fa-IR" sz="1200" dirty="0">
                <a:cs typeface="B Nazanin" pitchFamily="2" charset="-78"/>
              </a:rPr>
              <a:t>		1.10.3 جنس نما			31</a:t>
            </a:r>
          </a:p>
          <a:p>
            <a:pPr algn="r" rtl="1">
              <a:buNone/>
            </a:pPr>
            <a:r>
              <a:rPr lang="fa-IR" sz="1200" b="1" dirty="0">
                <a:cs typeface="B Nazanin" pitchFamily="2" charset="-78"/>
              </a:rPr>
              <a:t>	1.11 روحیه شهر				34</a:t>
            </a:r>
          </a:p>
          <a:p>
            <a:pPr algn="r" rtl="1">
              <a:buNone/>
            </a:pPr>
            <a:r>
              <a:rPr lang="fa-IR" sz="1200" b="1" dirty="0">
                <a:cs typeface="B Nazanin" pitchFamily="2" charset="-78"/>
              </a:rPr>
              <a:t>	1.12 فضاهای پر و خالی			35</a:t>
            </a:r>
          </a:p>
          <a:p>
            <a:pPr lvl="0" algn="r" rtl="1">
              <a:buNone/>
            </a:pPr>
            <a:r>
              <a:rPr lang="fa-IR" sz="1200" b="1" dirty="0">
                <a:solidFill>
                  <a:prstClr val="black"/>
                </a:solidFill>
                <a:cs typeface="B Nazanin" pitchFamily="2" charset="-78"/>
              </a:rPr>
              <a:t>	1.13 دفع آب های سطحی			36</a:t>
            </a:r>
          </a:p>
          <a:p>
            <a:pPr lvl="0" algn="r" rtl="1">
              <a:buNone/>
            </a:pPr>
            <a:r>
              <a:rPr lang="fa-IR" sz="1200" b="1" dirty="0">
                <a:solidFill>
                  <a:prstClr val="black"/>
                </a:solidFill>
                <a:cs typeface="B Nazanin" pitchFamily="2" charset="-78"/>
              </a:rPr>
              <a:t>	1.14 کیفیات عملکردی</a:t>
            </a:r>
            <a:r>
              <a:rPr lang="fa-IR" sz="1200" dirty="0">
                <a:solidFill>
                  <a:prstClr val="black"/>
                </a:solidFill>
                <a:cs typeface="B Nazanin" pitchFamily="2" charset="-78"/>
              </a:rPr>
              <a:t>			37</a:t>
            </a:r>
          </a:p>
          <a:p>
            <a:pPr algn="r" rtl="1">
              <a:buNone/>
            </a:pPr>
            <a:r>
              <a:rPr lang="fa-IR" sz="1200" dirty="0">
                <a:solidFill>
                  <a:prstClr val="black"/>
                </a:solidFill>
                <a:cs typeface="B Nazanin" pitchFamily="2" charset="-78"/>
              </a:rPr>
              <a:t>		1.14.1 کاربری وضع موجود		37</a:t>
            </a:r>
          </a:p>
          <a:p>
            <a:pPr lvl="0" algn="r" rtl="1">
              <a:buNone/>
            </a:pPr>
            <a:r>
              <a:rPr lang="fa-IR" sz="1200" dirty="0">
                <a:solidFill>
                  <a:prstClr val="black"/>
                </a:solidFill>
                <a:cs typeface="B Nazanin" pitchFamily="2" charset="-78"/>
              </a:rPr>
              <a:t>		1.14.2تعداد طبقات		38</a:t>
            </a:r>
          </a:p>
          <a:p>
            <a:pPr algn="r" rtl="1">
              <a:buNone/>
            </a:pPr>
            <a:r>
              <a:rPr lang="fa-IR" sz="1200" dirty="0">
                <a:solidFill>
                  <a:prstClr val="black"/>
                </a:solidFill>
                <a:cs typeface="B Nazanin" pitchFamily="2" charset="-78"/>
              </a:rPr>
              <a:t>		1.14.3 قدمت بنا			38</a:t>
            </a:r>
          </a:p>
          <a:p>
            <a:pPr algn="r" rtl="1">
              <a:buNone/>
            </a:pPr>
            <a:r>
              <a:rPr lang="fa-IR" sz="1200" dirty="0">
                <a:solidFill>
                  <a:prstClr val="black"/>
                </a:solidFill>
                <a:cs typeface="B Nazanin" pitchFamily="2" charset="-78"/>
              </a:rPr>
              <a:t>		1.14.4کیفیت ابنیه			38</a:t>
            </a:r>
          </a:p>
          <a:p>
            <a:pPr marL="342900" indent="-342900" algn="r" rtl="1">
              <a:spcBef>
                <a:spcPct val="20000"/>
              </a:spcBef>
              <a:defRPr/>
            </a:pPr>
            <a:r>
              <a:rPr lang="fa-IR" sz="1100" dirty="0">
                <a:solidFill>
                  <a:prstClr val="black"/>
                </a:solidFill>
                <a:cs typeface="B Nazanin" pitchFamily="2" charset="-78"/>
              </a:rPr>
              <a:t>			1.14.5 دانه بندی بافت		38</a:t>
            </a:r>
          </a:p>
          <a:p>
            <a:pPr marL="342900" lvl="0" indent="-342900" algn="r" rtl="1">
              <a:spcBef>
                <a:spcPct val="20000"/>
              </a:spcBef>
              <a:defRPr/>
            </a:pPr>
            <a:r>
              <a:rPr lang="fa-IR" sz="1100" dirty="0">
                <a:solidFill>
                  <a:prstClr val="black"/>
                </a:solidFill>
                <a:cs typeface="B Nazanin" pitchFamily="2" charset="-78"/>
              </a:rPr>
              <a:t>			1.14.6 ارزش های ساختاری بنا		39</a:t>
            </a:r>
          </a:p>
          <a:p>
            <a:pPr marL="342900" lvl="0" indent="-342900" algn="r" rtl="1">
              <a:spcBef>
                <a:spcPct val="20000"/>
              </a:spcBef>
              <a:defRPr/>
            </a:pPr>
            <a:r>
              <a:rPr lang="fa-IR" sz="1100" dirty="0">
                <a:solidFill>
                  <a:prstClr val="black"/>
                </a:solidFill>
                <a:cs typeface="B Nazanin" pitchFamily="2" charset="-78"/>
              </a:rPr>
              <a:t>			1.14.7مصالح نما			39</a:t>
            </a:r>
          </a:p>
          <a:p>
            <a:pPr marL="342900" indent="-342900" algn="r" rtl="1">
              <a:spcBef>
                <a:spcPct val="20000"/>
              </a:spcBef>
              <a:defRPr/>
            </a:pPr>
            <a:r>
              <a:rPr lang="fa-IR" sz="1100" dirty="0">
                <a:solidFill>
                  <a:prstClr val="black"/>
                </a:solidFill>
                <a:cs typeface="B Nazanin" pitchFamily="2" charset="-78"/>
              </a:rPr>
              <a:t>			1.14.8 مالکیت اراضی		39</a:t>
            </a:r>
          </a:p>
          <a:p>
            <a:pPr marL="342900" indent="-342900" algn="r" rtl="1">
              <a:spcBef>
                <a:spcPct val="20000"/>
              </a:spcBef>
              <a:defRPr/>
            </a:pPr>
            <a:r>
              <a:rPr lang="fa-IR" sz="1100" dirty="0">
                <a:solidFill>
                  <a:prstClr val="black"/>
                </a:solidFill>
                <a:cs typeface="B Nazanin" pitchFamily="2" charset="-78"/>
              </a:rPr>
              <a:t>			1.14.9قیمت زمین			39</a:t>
            </a:r>
          </a:p>
          <a:p>
            <a:pPr marL="342900" lvl="0" indent="-342900" algn="r" rtl="1">
              <a:spcBef>
                <a:spcPct val="20000"/>
              </a:spcBef>
            </a:pPr>
            <a:r>
              <a:rPr lang="fa-IR" sz="1100" b="1" dirty="0">
                <a:solidFill>
                  <a:prstClr val="black"/>
                </a:solidFill>
                <a:cs typeface="B Nazanin" pitchFamily="2" charset="-78"/>
              </a:rPr>
              <a:t>		1.15 مبلمان شهری				40</a:t>
            </a:r>
          </a:p>
          <a:p>
            <a:pPr marL="342900" lvl="0" indent="-342900" algn="r" rtl="1">
              <a:spcBef>
                <a:spcPct val="20000"/>
              </a:spcBef>
            </a:pPr>
            <a:r>
              <a:rPr lang="fa-IR" sz="1100" b="1" dirty="0">
                <a:solidFill>
                  <a:prstClr val="black"/>
                </a:solidFill>
                <a:cs typeface="B Nazanin" pitchFamily="2" charset="-78"/>
              </a:rPr>
              <a:t>		1.16 دیدها				40</a:t>
            </a:r>
          </a:p>
          <a:p>
            <a:pPr marL="342900" lvl="0" indent="-342900" algn="r" rtl="1">
              <a:spcBef>
                <a:spcPct val="20000"/>
              </a:spcBef>
            </a:pPr>
            <a:r>
              <a:rPr lang="fa-IR" sz="1100" dirty="0">
                <a:solidFill>
                  <a:prstClr val="black"/>
                </a:solidFill>
                <a:cs typeface="B Nazanin" pitchFamily="2" charset="-78"/>
              </a:rPr>
              <a:t>			1.16.1 دید از ورودی ها 		41</a:t>
            </a:r>
          </a:p>
          <a:p>
            <a:pPr marL="342900" marR="0" lvl="0" indent="-342900" algn="r" rtl="1" fontAlgn="auto">
              <a:spcBef>
                <a:spcPct val="20000"/>
              </a:spcBef>
              <a:spcAft>
                <a:spcPts val="0"/>
              </a:spcAft>
              <a:buClrTx/>
              <a:buSzTx/>
              <a:tabLst/>
              <a:defRPr/>
            </a:pPr>
            <a:r>
              <a:rPr lang="fa-IR" sz="1100" dirty="0">
                <a:solidFill>
                  <a:prstClr val="black"/>
                </a:solidFill>
                <a:cs typeface="B Nazanin" pitchFamily="2" charset="-78"/>
              </a:rPr>
              <a:t>			1.16.2دید های پیاپی		42</a:t>
            </a:r>
          </a:p>
          <a:p>
            <a:pPr marL="342900" indent="-342900" algn="r" rtl="1">
              <a:spcBef>
                <a:spcPct val="20000"/>
              </a:spcBef>
              <a:defRPr/>
            </a:pPr>
            <a:r>
              <a:rPr lang="fa-IR" sz="1100" b="1" dirty="0">
                <a:solidFill>
                  <a:prstClr val="black"/>
                </a:solidFill>
                <a:cs typeface="B Nazanin" pitchFamily="2" charset="-78"/>
              </a:rPr>
              <a:t>		1.17 امکانات و محدودیت ها			44</a:t>
            </a:r>
          </a:p>
          <a:p>
            <a:pPr marL="342900" lvl="0" indent="-342900" algn="r" rtl="1">
              <a:spcBef>
                <a:spcPct val="20000"/>
              </a:spcBef>
              <a:defRPr/>
            </a:pPr>
            <a:r>
              <a:rPr lang="fa-IR" sz="1100" b="1" dirty="0">
                <a:solidFill>
                  <a:prstClr val="black"/>
                </a:solidFill>
                <a:cs typeface="B Nazanin" pitchFamily="2" charset="-78"/>
              </a:rPr>
              <a:t>		1.18 اهداف طراحی				47</a:t>
            </a:r>
          </a:p>
          <a:p>
            <a:pPr marL="342900" lvl="0" indent="-342900" algn="r" rtl="1">
              <a:spcBef>
                <a:spcPct val="20000"/>
              </a:spcBef>
              <a:defRPr/>
            </a:pPr>
            <a:endParaRPr lang="fa-IR" sz="1100" b="1" dirty="0">
              <a:solidFill>
                <a:prstClr val="black"/>
              </a:solidFill>
              <a:cs typeface="B Nazanin" pitchFamily="2" charset="-78"/>
            </a:endParaRPr>
          </a:p>
          <a:p>
            <a:pPr algn="r" rtl="1"/>
            <a:r>
              <a:rPr lang="fa-IR" sz="1200" b="1" dirty="0">
                <a:cs typeface="B Nazanin" pitchFamily="2" charset="-78"/>
              </a:rPr>
              <a:t>پروسه دوم (پروسه تجزیه و تحلیل)				48</a:t>
            </a:r>
          </a:p>
          <a:p>
            <a:pPr algn="r" rtl="1"/>
            <a:endParaRPr lang="fa-IR" sz="1200" b="1" dirty="0">
              <a:cs typeface="B Nazanin" pitchFamily="2" charset="-78"/>
            </a:endParaRPr>
          </a:p>
          <a:p>
            <a:pPr algn="r" rtl="1"/>
            <a:r>
              <a:rPr lang="fa-IR" sz="1200" dirty="0">
                <a:cs typeface="B Nazanin" pitchFamily="2" charset="-78"/>
              </a:rPr>
              <a:t>	2.1 تطبیق نقاط قوت و فرصت با نقاط ضعف و تهدید		49</a:t>
            </a:r>
          </a:p>
          <a:p>
            <a:pPr algn="r" rtl="1"/>
            <a:endParaRPr lang="fa-IR" sz="1200" b="1" dirty="0">
              <a:cs typeface="B Nazanin" pitchFamily="2" charset="-78"/>
            </a:endParaRPr>
          </a:p>
          <a:p>
            <a:pPr algn="r" rtl="1"/>
            <a:endParaRPr lang="fa-IR" sz="1200" b="1" dirty="0">
              <a:cs typeface="B Nazanin" pitchFamily="2" charset="-78"/>
            </a:endParaRPr>
          </a:p>
          <a:p>
            <a:pPr algn="r" rtl="1"/>
            <a:endParaRPr lang="fa-IR" sz="1200" b="1" dirty="0">
              <a:cs typeface="B Nazanin" pitchFamily="2" charset="-78"/>
            </a:endParaRPr>
          </a:p>
          <a:p>
            <a:pPr algn="r" rtl="1"/>
            <a:endParaRPr lang="fa-IR" sz="1200" b="1" dirty="0">
              <a:cs typeface="B Nazanin" pitchFamily="2" charset="-78"/>
            </a:endParaRPr>
          </a:p>
          <a:p>
            <a:pPr algn="r" rtl="1"/>
            <a:endParaRPr lang="fa-IR" sz="1200" b="1" dirty="0">
              <a:cs typeface="B Nazanin" pitchFamily="2" charset="-78"/>
            </a:endParaRPr>
          </a:p>
          <a:p>
            <a:pPr algn="r" rtl="1"/>
            <a:endParaRPr lang="fa-IR" sz="1200" b="1" dirty="0">
              <a:cs typeface="B Nazanin" pitchFamily="2" charset="-78"/>
            </a:endParaRPr>
          </a:p>
          <a:p>
            <a:pPr algn="r" rtl="1"/>
            <a:endParaRPr lang="fa-IR" sz="1200" b="1" dirty="0">
              <a:cs typeface="B Nazanin" pitchFamily="2" charset="-78"/>
            </a:endParaRPr>
          </a:p>
          <a:p>
            <a:pPr marL="342900" lvl="0" indent="-342900" algn="r" rtl="1">
              <a:spcBef>
                <a:spcPct val="20000"/>
              </a:spcBef>
              <a:defRPr/>
            </a:pPr>
            <a:endParaRPr lang="fa-IR" sz="1100" dirty="0">
              <a:solidFill>
                <a:prstClr val="black"/>
              </a:solidFill>
              <a:cs typeface="B Nazanin" pitchFamily="2" charset="-78"/>
            </a:endParaRPr>
          </a:p>
          <a:p>
            <a:pPr marL="342900" marR="0" lvl="0" indent="-342900" algn="r" rtl="1" fontAlgn="auto">
              <a:spcBef>
                <a:spcPct val="20000"/>
              </a:spcBef>
              <a:spcAft>
                <a:spcPts val="0"/>
              </a:spcAft>
              <a:buClrTx/>
              <a:buSzTx/>
              <a:tabLst/>
              <a:defRPr/>
            </a:pPr>
            <a:endParaRPr lang="fa-IR" sz="1100" dirty="0">
              <a:cs typeface="B Nazanin" pitchFamily="2" charset="-78"/>
            </a:endParaRPr>
          </a:p>
          <a:p>
            <a:pPr algn="r" rtl="1">
              <a:buNone/>
            </a:pPr>
            <a:endParaRPr lang="fa-IR" sz="1200" dirty="0">
              <a:solidFill>
                <a:prstClr val="black"/>
              </a:solidFill>
              <a:cs typeface="B Nazanin" pitchFamily="2" charset="-78"/>
            </a:endParaRPr>
          </a:p>
          <a:p>
            <a:pPr lvl="0" algn="r" rtl="1">
              <a:buNone/>
            </a:pPr>
            <a:endParaRPr lang="fa-IR" sz="1200" dirty="0">
              <a:cs typeface="B Nazanin" pitchFamily="2" charset="-78"/>
            </a:endParaRPr>
          </a:p>
          <a:p>
            <a:pPr algn="r" rtl="1">
              <a:buNone/>
            </a:pPr>
            <a:endParaRPr lang="fa-IR" sz="1200" dirty="0">
              <a:solidFill>
                <a:prstClr val="black"/>
              </a:solidFill>
              <a:cs typeface="B Nazanin" pitchFamily="2" charset="-78"/>
            </a:endParaRPr>
          </a:p>
          <a:p>
            <a:pPr algn="r" rtl="1"/>
            <a:endParaRPr lang="en-US" sz="1200" dirty="0"/>
          </a:p>
        </p:txBody>
      </p:sp>
      <p:sp>
        <p:nvSpPr>
          <p:cNvPr id="10" name="Slide Number Placeholder 9"/>
          <p:cNvSpPr>
            <a:spLocks noGrp="1"/>
          </p:cNvSpPr>
          <p:nvPr>
            <p:ph type="sldNum" sz="quarter" idx="12"/>
          </p:nvPr>
        </p:nvSpPr>
        <p:spPr/>
        <p:txBody>
          <a:bodyPr/>
          <a:lstStyle/>
          <a:p>
            <a:fld id="{FF86FEA7-80B1-4C74-85F3-91076A821A0B}" type="slidenum">
              <a:rPr lang="en-US" smtClean="0"/>
              <a:pPr/>
              <a:t>3</a:t>
            </a:fld>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Rectangle 7"/>
          <p:cNvSpPr/>
          <p:nvPr/>
        </p:nvSpPr>
        <p:spPr>
          <a:xfrm>
            <a:off x="1714500" y="-540811"/>
            <a:ext cx="3429000" cy="369332"/>
          </a:xfrm>
          <a:prstGeom prst="rect">
            <a:avLst/>
          </a:prstGeom>
        </p:spPr>
        <p:txBody>
          <a:bodyPr>
            <a:spAutoFit/>
          </a:bodyPr>
          <a:lstStyle/>
          <a:p>
            <a:pPr algn="just" rtl="1"/>
            <a:endParaRPr lang="fa-IR" dirty="0"/>
          </a:p>
        </p:txBody>
      </p:sp>
      <p:sp>
        <p:nvSpPr>
          <p:cNvPr id="14" name="Title 1"/>
          <p:cNvSpPr txBox="1">
            <a:spLocks/>
          </p:cNvSpPr>
          <p:nvPr/>
        </p:nvSpPr>
        <p:spPr>
          <a:xfrm>
            <a:off x="1071546" y="1381100"/>
            <a:ext cx="4857784" cy="447644"/>
          </a:xfrm>
          <a:prstGeom prst="rect">
            <a:avLst/>
          </a:prstGeom>
        </p:spPr>
        <p:txBody>
          <a:bodyPr vert="horz" lIns="91440" tIns="45720" rIns="91440" bIns="45720" rtlCol="0" anchor="ctr">
            <a:normAutofit fontScale="92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a-IR" sz="1300" b="1" dirty="0">
                <a:latin typeface="+mj-lt"/>
                <a:ea typeface="+mj-ea"/>
                <a:cs typeface="B Nazanin" pitchFamily="2" charset="-78"/>
              </a:rPr>
              <a:t>عدم</a:t>
            </a:r>
            <a:r>
              <a:rPr kumimoji="0" lang="fa-IR" sz="1300" b="1" i="0" u="none" strike="noStrike" kern="1200" cap="none" spc="0" normalizeH="0" baseline="0" noProof="0" dirty="0">
                <a:ln>
                  <a:noFill/>
                </a:ln>
                <a:solidFill>
                  <a:schemeClr val="tx1"/>
                </a:solidFill>
                <a:effectLst/>
                <a:uLnTx/>
                <a:uFillTx/>
                <a:latin typeface="+mj-lt"/>
                <a:ea typeface="+mj-ea"/>
                <a:cs typeface="B Nazanin" pitchFamily="2" charset="-78"/>
              </a:rPr>
              <a:t> تناسب</a:t>
            </a:r>
            <a:r>
              <a:rPr kumimoji="0" lang="fa-IR" sz="1300" b="1" i="0" u="none" strike="noStrike" kern="1200" cap="none" spc="0" normalizeH="0" noProof="0" dirty="0">
                <a:ln>
                  <a:noFill/>
                </a:ln>
                <a:solidFill>
                  <a:schemeClr val="tx1"/>
                </a:solidFill>
                <a:effectLst/>
                <a:uLnTx/>
                <a:uFillTx/>
                <a:latin typeface="+mj-lt"/>
                <a:ea typeface="+mj-ea"/>
                <a:cs typeface="B Nazanin" pitchFamily="2" charset="-78"/>
              </a:rPr>
              <a:t> میان ریتم های افقی و عمودی و قالب بودن ریتم افقی باعث از بین رفتن تناسبات بصری در نما شده است. </a:t>
            </a:r>
            <a:endParaRPr kumimoji="0" lang="en-US" sz="1300" b="1" i="0" u="none" strike="noStrike" kern="1200" cap="none" spc="0" normalizeH="0" baseline="0" noProof="0" dirty="0">
              <a:ln>
                <a:noFill/>
              </a:ln>
              <a:solidFill>
                <a:schemeClr val="tx1"/>
              </a:solidFill>
              <a:effectLst/>
              <a:uLnTx/>
              <a:uFillTx/>
              <a:latin typeface="+mj-lt"/>
              <a:ea typeface="+mj-ea"/>
              <a:cs typeface="B Nazanin" pitchFamily="2" charset="-78"/>
            </a:endParaRPr>
          </a:p>
        </p:txBody>
      </p:sp>
      <p:sp>
        <p:nvSpPr>
          <p:cNvPr id="12" name="Title 1"/>
          <p:cNvSpPr>
            <a:spLocks noGrp="1"/>
          </p:cNvSpPr>
          <p:nvPr>
            <p:ph type="title"/>
          </p:nvPr>
        </p:nvSpPr>
        <p:spPr>
          <a:xfrm>
            <a:off x="2643182" y="4667248"/>
            <a:ext cx="1500198" cy="447644"/>
          </a:xfrm>
        </p:spPr>
        <p:txBody>
          <a:bodyPr>
            <a:normAutofit/>
          </a:bodyPr>
          <a:lstStyle/>
          <a:p>
            <a:pPr algn="r"/>
            <a:r>
              <a:rPr lang="fa-IR" sz="1400" b="1" dirty="0">
                <a:cs typeface="B Nazanin" pitchFamily="2" charset="-78"/>
              </a:rPr>
              <a:t>جداره شرقی میدان</a:t>
            </a:r>
            <a:endParaRPr lang="en-US" sz="1400" b="1" dirty="0">
              <a:cs typeface="B Nazanin" pitchFamily="2" charset="-78"/>
            </a:endParaRPr>
          </a:p>
        </p:txBody>
      </p:sp>
      <p:pic>
        <p:nvPicPr>
          <p:cNvPr id="13" name="Picture 2" descr="C:\Users\Elham\Desktop\kargah tarahi shahri\ax meydan\jedare1\22.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8604" y="3238488"/>
            <a:ext cx="6102563" cy="1504944"/>
          </a:xfrm>
          <a:prstGeom prst="rect">
            <a:avLst/>
          </a:prstGeom>
          <a:noFill/>
        </p:spPr>
      </p:pic>
      <p:pic>
        <p:nvPicPr>
          <p:cNvPr id="19" name="Picture 3" descr="C:\Users\Elham\Desktop\kargah tarahi shahri\ax meydan\jedareh3\no3 copy.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7166" y="8201060"/>
            <a:ext cx="6223644" cy="1181096"/>
          </a:xfrm>
          <a:prstGeom prst="rect">
            <a:avLst/>
          </a:prstGeom>
          <a:noFill/>
        </p:spPr>
      </p:pic>
      <p:sp>
        <p:nvSpPr>
          <p:cNvPr id="20" name="Title 1"/>
          <p:cNvSpPr txBox="1">
            <a:spLocks/>
          </p:cNvSpPr>
          <p:nvPr/>
        </p:nvSpPr>
        <p:spPr>
          <a:xfrm>
            <a:off x="2786058" y="9291702"/>
            <a:ext cx="1500198" cy="44764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fa-IR" sz="1400" b="1" i="0" u="none" strike="noStrike" kern="1200" cap="none" spc="0" normalizeH="0" baseline="0" noProof="0" dirty="0">
                <a:ln>
                  <a:noFill/>
                </a:ln>
                <a:solidFill>
                  <a:schemeClr val="tx1"/>
                </a:solidFill>
                <a:effectLst/>
                <a:uLnTx/>
                <a:uFillTx/>
                <a:latin typeface="+mj-lt"/>
                <a:ea typeface="+mj-ea"/>
                <a:cs typeface="B Nazanin" pitchFamily="2" charset="-78"/>
              </a:rPr>
              <a:t>جداره غربی میدان</a:t>
            </a:r>
            <a:endParaRPr kumimoji="0" lang="en-US" sz="1400" b="1" i="0" u="none" strike="noStrike" kern="1200" cap="none" spc="0" normalizeH="0" baseline="0" noProof="0" dirty="0">
              <a:ln>
                <a:noFill/>
              </a:ln>
              <a:solidFill>
                <a:schemeClr val="tx1"/>
              </a:solidFill>
              <a:effectLst/>
              <a:uLnTx/>
              <a:uFillTx/>
              <a:latin typeface="+mj-lt"/>
              <a:ea typeface="+mj-ea"/>
              <a:cs typeface="B Nazanin" pitchFamily="2" charset="-78"/>
            </a:endParaRPr>
          </a:p>
        </p:txBody>
      </p:sp>
      <p:pic>
        <p:nvPicPr>
          <p:cNvPr id="7170" name="Picture 2" descr="G:\University\کارگاه گروهی\pic naghshe\ritm\sharghi (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28604" y="1952604"/>
            <a:ext cx="5857916" cy="1285884"/>
          </a:xfrm>
          <a:prstGeom prst="rect">
            <a:avLst/>
          </a:prstGeom>
          <a:noFill/>
        </p:spPr>
      </p:pic>
      <p:pic>
        <p:nvPicPr>
          <p:cNvPr id="7171" name="Picture 3" descr="G:\University\کارگاه گروهی\pic naghshe\ritm\gharbil (1).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71546" y="6786015"/>
            <a:ext cx="4786346" cy="1238819"/>
          </a:xfrm>
          <a:prstGeom prst="rect">
            <a:avLst/>
          </a:prstGeom>
          <a:noFill/>
        </p:spPr>
      </p:pic>
      <p:sp>
        <p:nvSpPr>
          <p:cNvPr id="18" name="Freeform 17"/>
          <p:cNvSpPr/>
          <p:nvPr/>
        </p:nvSpPr>
        <p:spPr>
          <a:xfrm>
            <a:off x="3429000" y="1809728"/>
            <a:ext cx="229517" cy="418641"/>
          </a:xfrm>
          <a:custGeom>
            <a:avLst/>
            <a:gdLst>
              <a:gd name="connsiteX0" fmla="*/ 108332 w 229517"/>
              <a:gd name="connsiteY0" fmla="*/ 418641 h 418641"/>
              <a:gd name="connsiteX1" fmla="*/ 20197 w 229517"/>
              <a:gd name="connsiteY1" fmla="*/ 132202 h 418641"/>
              <a:gd name="connsiteX2" fmla="*/ 229517 w 229517"/>
              <a:gd name="connsiteY2" fmla="*/ 0 h 418641"/>
            </a:gdLst>
            <a:ahLst/>
            <a:cxnLst>
              <a:cxn ang="0">
                <a:pos x="connsiteX0" y="connsiteY0"/>
              </a:cxn>
              <a:cxn ang="0">
                <a:pos x="connsiteX1" y="connsiteY1"/>
              </a:cxn>
              <a:cxn ang="0">
                <a:pos x="connsiteX2" y="connsiteY2"/>
              </a:cxn>
            </a:cxnLst>
            <a:rect l="l" t="t" r="r" b="b"/>
            <a:pathLst>
              <a:path w="229517" h="418641">
                <a:moveTo>
                  <a:pt x="108332" y="418641"/>
                </a:moveTo>
                <a:cubicBezTo>
                  <a:pt x="54166" y="310308"/>
                  <a:pt x="0" y="201975"/>
                  <a:pt x="20197" y="132202"/>
                </a:cubicBezTo>
                <a:cubicBezTo>
                  <a:pt x="40394" y="62429"/>
                  <a:pt x="167088" y="27542"/>
                  <a:pt x="229517" y="0"/>
                </a:cubicBezTo>
              </a:path>
            </a:pathLst>
          </a:cu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21" name="Freeform 20"/>
          <p:cNvSpPr/>
          <p:nvPr/>
        </p:nvSpPr>
        <p:spPr>
          <a:xfrm>
            <a:off x="3581400" y="6524636"/>
            <a:ext cx="229517" cy="418641"/>
          </a:xfrm>
          <a:custGeom>
            <a:avLst/>
            <a:gdLst>
              <a:gd name="connsiteX0" fmla="*/ 108332 w 229517"/>
              <a:gd name="connsiteY0" fmla="*/ 418641 h 418641"/>
              <a:gd name="connsiteX1" fmla="*/ 20197 w 229517"/>
              <a:gd name="connsiteY1" fmla="*/ 132202 h 418641"/>
              <a:gd name="connsiteX2" fmla="*/ 229517 w 229517"/>
              <a:gd name="connsiteY2" fmla="*/ 0 h 418641"/>
            </a:gdLst>
            <a:ahLst/>
            <a:cxnLst>
              <a:cxn ang="0">
                <a:pos x="connsiteX0" y="connsiteY0"/>
              </a:cxn>
              <a:cxn ang="0">
                <a:pos x="connsiteX1" y="connsiteY1"/>
              </a:cxn>
              <a:cxn ang="0">
                <a:pos x="connsiteX2" y="connsiteY2"/>
              </a:cxn>
            </a:cxnLst>
            <a:rect l="l" t="t" r="r" b="b"/>
            <a:pathLst>
              <a:path w="229517" h="418641">
                <a:moveTo>
                  <a:pt x="108332" y="418641"/>
                </a:moveTo>
                <a:cubicBezTo>
                  <a:pt x="54166" y="310308"/>
                  <a:pt x="0" y="201975"/>
                  <a:pt x="20197" y="132202"/>
                </a:cubicBezTo>
                <a:cubicBezTo>
                  <a:pt x="40394" y="62429"/>
                  <a:pt x="167088" y="27542"/>
                  <a:pt x="229517" y="0"/>
                </a:cubicBezTo>
              </a:path>
            </a:pathLst>
          </a:cu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22" name="Title 1"/>
          <p:cNvSpPr txBox="1">
            <a:spLocks/>
          </p:cNvSpPr>
          <p:nvPr/>
        </p:nvSpPr>
        <p:spPr>
          <a:xfrm>
            <a:off x="1071546" y="6148430"/>
            <a:ext cx="4857784" cy="447644"/>
          </a:xfrm>
          <a:prstGeom prst="rect">
            <a:avLst/>
          </a:prstGeom>
        </p:spPr>
        <p:txBody>
          <a:bodyPr vert="horz" lIns="91440" tIns="45720" rIns="91440" bIns="45720" rtlCol="0" anchor="ctr">
            <a:normAutofit fontScale="92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a-IR" sz="1300" b="1" dirty="0">
                <a:latin typeface="+mj-lt"/>
                <a:ea typeface="+mj-ea"/>
                <a:cs typeface="B Nazanin" pitchFamily="2" charset="-78"/>
              </a:rPr>
              <a:t>عدم</a:t>
            </a:r>
            <a:r>
              <a:rPr kumimoji="0" lang="fa-IR" sz="1300" b="1" i="0" u="none" strike="noStrike" kern="1200" cap="none" spc="0" normalizeH="0" baseline="0" noProof="0" dirty="0">
                <a:ln>
                  <a:noFill/>
                </a:ln>
                <a:solidFill>
                  <a:schemeClr val="tx1"/>
                </a:solidFill>
                <a:effectLst/>
                <a:uLnTx/>
                <a:uFillTx/>
                <a:latin typeface="+mj-lt"/>
                <a:ea typeface="+mj-ea"/>
                <a:cs typeface="B Nazanin" pitchFamily="2" charset="-78"/>
              </a:rPr>
              <a:t> تناسب</a:t>
            </a:r>
            <a:r>
              <a:rPr kumimoji="0" lang="fa-IR" sz="1300" b="1" i="0" u="none" strike="noStrike" kern="1200" cap="none" spc="0" normalizeH="0" noProof="0" dirty="0">
                <a:ln>
                  <a:noFill/>
                </a:ln>
                <a:solidFill>
                  <a:schemeClr val="tx1"/>
                </a:solidFill>
                <a:effectLst/>
                <a:uLnTx/>
                <a:uFillTx/>
                <a:latin typeface="+mj-lt"/>
                <a:ea typeface="+mj-ea"/>
                <a:cs typeface="B Nazanin" pitchFamily="2" charset="-78"/>
              </a:rPr>
              <a:t> میان ریتم های افقی و عمودی باعث از بین رفتن تعادل و تناسبات بصری در نما شده است. </a:t>
            </a:r>
            <a:endParaRPr kumimoji="0" lang="en-US" sz="1300" b="1" i="0" u="none" strike="noStrike" kern="1200" cap="none" spc="0" normalizeH="0" baseline="0" noProof="0" dirty="0">
              <a:ln>
                <a:noFill/>
              </a:ln>
              <a:solidFill>
                <a:schemeClr val="tx1"/>
              </a:solidFill>
              <a:effectLst/>
              <a:uLnTx/>
              <a:uFillTx/>
              <a:latin typeface="+mj-lt"/>
              <a:ea typeface="+mj-ea"/>
              <a:cs typeface="B Nazanin" pitchFamily="2" charset="-78"/>
            </a:endParaRPr>
          </a:p>
        </p:txBody>
      </p:sp>
      <p:sp>
        <p:nvSpPr>
          <p:cNvPr id="17" name="Slide Number Placeholder 16"/>
          <p:cNvSpPr>
            <a:spLocks noGrp="1"/>
          </p:cNvSpPr>
          <p:nvPr>
            <p:ph type="sldNum" sz="quarter" idx="12"/>
          </p:nvPr>
        </p:nvSpPr>
        <p:spPr/>
        <p:txBody>
          <a:bodyPr/>
          <a:lstStyle/>
          <a:p>
            <a:fld id="{FF86FEA7-80B1-4C74-85F3-91076A821A0B}" type="slidenum">
              <a:rPr lang="en-US" smtClean="0"/>
              <a:pPr/>
              <a:t>30</a:t>
            </a:fld>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Rectangle 7"/>
          <p:cNvSpPr/>
          <p:nvPr/>
        </p:nvSpPr>
        <p:spPr>
          <a:xfrm>
            <a:off x="1714500" y="-540811"/>
            <a:ext cx="3429000" cy="369332"/>
          </a:xfrm>
          <a:prstGeom prst="rect">
            <a:avLst/>
          </a:prstGeom>
        </p:spPr>
        <p:txBody>
          <a:bodyPr>
            <a:spAutoFit/>
          </a:bodyPr>
          <a:lstStyle/>
          <a:p>
            <a:pPr algn="just" rtl="1"/>
            <a:endParaRPr lang="fa-IR" dirty="0"/>
          </a:p>
        </p:txBody>
      </p:sp>
      <p:pic>
        <p:nvPicPr>
          <p:cNvPr id="18" name="Picture 3" descr="C:\Users\Elham\Desktop\kargah tarahi shahri\ax meydan\jedare2\final copy.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5752" y="5148298"/>
            <a:ext cx="6286520" cy="802663"/>
          </a:xfrm>
          <a:prstGeom prst="rect">
            <a:avLst/>
          </a:prstGeom>
          <a:noFill/>
        </p:spPr>
      </p:pic>
      <p:sp>
        <p:nvSpPr>
          <p:cNvPr id="19" name="Title 1"/>
          <p:cNvSpPr>
            <a:spLocks noGrp="1"/>
          </p:cNvSpPr>
          <p:nvPr>
            <p:ph type="title"/>
          </p:nvPr>
        </p:nvSpPr>
        <p:spPr>
          <a:xfrm>
            <a:off x="2714620" y="6005554"/>
            <a:ext cx="1500198" cy="447644"/>
          </a:xfrm>
        </p:spPr>
        <p:txBody>
          <a:bodyPr>
            <a:normAutofit/>
          </a:bodyPr>
          <a:lstStyle/>
          <a:p>
            <a:pPr algn="r"/>
            <a:r>
              <a:rPr lang="fa-IR" sz="1400" b="1" dirty="0">
                <a:cs typeface="B Nazanin" pitchFamily="2" charset="-78"/>
              </a:rPr>
              <a:t>جداره شمالی میدان</a:t>
            </a:r>
            <a:endParaRPr lang="en-US" sz="1400" b="1" dirty="0">
              <a:cs typeface="B Nazanin" pitchFamily="2" charset="-78"/>
            </a:endParaRPr>
          </a:p>
        </p:txBody>
      </p:sp>
      <p:sp>
        <p:nvSpPr>
          <p:cNvPr id="25" name="Title 1"/>
          <p:cNvSpPr txBox="1">
            <a:spLocks/>
          </p:cNvSpPr>
          <p:nvPr/>
        </p:nvSpPr>
        <p:spPr>
          <a:xfrm>
            <a:off x="2714620" y="8882090"/>
            <a:ext cx="1500198" cy="44764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fa-IR" sz="1400" b="1" i="0" u="none" strike="noStrike" kern="1200" cap="none" spc="0" normalizeH="0" baseline="0" noProof="0">
                <a:ln>
                  <a:noFill/>
                </a:ln>
                <a:solidFill>
                  <a:schemeClr val="tx1"/>
                </a:solidFill>
                <a:effectLst/>
                <a:uLnTx/>
                <a:uFillTx/>
                <a:latin typeface="+mj-lt"/>
                <a:ea typeface="+mj-ea"/>
                <a:cs typeface="B Nazanin" pitchFamily="2" charset="-78"/>
              </a:rPr>
              <a:t>جداره شرقی میدان</a:t>
            </a:r>
            <a:endParaRPr kumimoji="0" lang="en-US" sz="1400" b="1" i="0" u="none" strike="noStrike" kern="1200" cap="none" spc="0" normalizeH="0" baseline="0" noProof="0" dirty="0">
              <a:ln>
                <a:noFill/>
              </a:ln>
              <a:solidFill>
                <a:schemeClr val="tx1"/>
              </a:solidFill>
              <a:effectLst/>
              <a:uLnTx/>
              <a:uFillTx/>
              <a:latin typeface="+mj-lt"/>
              <a:ea typeface="+mj-ea"/>
              <a:cs typeface="B Nazanin" pitchFamily="2" charset="-78"/>
            </a:endParaRPr>
          </a:p>
        </p:txBody>
      </p:sp>
      <p:pic>
        <p:nvPicPr>
          <p:cNvPr id="26" name="Picture 2" descr="C:\Users\Elham\Desktop\kargah tarahi shahri\ax meydan\jedare1\2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0042" y="7453330"/>
            <a:ext cx="6102563" cy="1504944"/>
          </a:xfrm>
          <a:prstGeom prst="rect">
            <a:avLst/>
          </a:prstGeom>
          <a:noFill/>
        </p:spPr>
      </p:pic>
      <p:sp>
        <p:nvSpPr>
          <p:cNvPr id="27" name="Title 1"/>
          <p:cNvSpPr txBox="1">
            <a:spLocks/>
          </p:cNvSpPr>
          <p:nvPr/>
        </p:nvSpPr>
        <p:spPr>
          <a:xfrm>
            <a:off x="1500174" y="4452934"/>
            <a:ext cx="3857652" cy="447644"/>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a-IR" sz="1400" b="1" dirty="0">
                <a:latin typeface="+mj-lt"/>
                <a:ea typeface="+mj-ea"/>
                <a:cs typeface="B Nazanin" pitchFamily="2" charset="-78"/>
              </a:rPr>
              <a:t>جنس مصالح غالب در این بدنه آجر و سنگ می باشد .</a:t>
            </a:r>
            <a:endParaRPr kumimoji="0" lang="en-US" sz="1400" b="1" i="0" u="none" strike="noStrike" kern="1200" cap="none" spc="0" normalizeH="0" baseline="0" noProof="0" dirty="0">
              <a:ln>
                <a:noFill/>
              </a:ln>
              <a:solidFill>
                <a:schemeClr val="tx1"/>
              </a:solidFill>
              <a:effectLst/>
              <a:uLnTx/>
              <a:uFillTx/>
              <a:latin typeface="+mj-lt"/>
              <a:ea typeface="+mj-ea"/>
              <a:cs typeface="B Nazanin" pitchFamily="2" charset="-78"/>
            </a:endParaRPr>
          </a:p>
        </p:txBody>
      </p:sp>
      <p:sp>
        <p:nvSpPr>
          <p:cNvPr id="28" name="Freeform 27"/>
          <p:cNvSpPr/>
          <p:nvPr/>
        </p:nvSpPr>
        <p:spPr>
          <a:xfrm>
            <a:off x="3643314" y="7239017"/>
            <a:ext cx="428628" cy="785818"/>
          </a:xfrm>
          <a:custGeom>
            <a:avLst/>
            <a:gdLst>
              <a:gd name="connsiteX0" fmla="*/ 108332 w 229517"/>
              <a:gd name="connsiteY0" fmla="*/ 418641 h 418641"/>
              <a:gd name="connsiteX1" fmla="*/ 20197 w 229517"/>
              <a:gd name="connsiteY1" fmla="*/ 132202 h 418641"/>
              <a:gd name="connsiteX2" fmla="*/ 229517 w 229517"/>
              <a:gd name="connsiteY2" fmla="*/ 0 h 418641"/>
            </a:gdLst>
            <a:ahLst/>
            <a:cxnLst>
              <a:cxn ang="0">
                <a:pos x="connsiteX0" y="connsiteY0"/>
              </a:cxn>
              <a:cxn ang="0">
                <a:pos x="connsiteX1" y="connsiteY1"/>
              </a:cxn>
              <a:cxn ang="0">
                <a:pos x="connsiteX2" y="connsiteY2"/>
              </a:cxn>
            </a:cxnLst>
            <a:rect l="l" t="t" r="r" b="b"/>
            <a:pathLst>
              <a:path w="229517" h="418641">
                <a:moveTo>
                  <a:pt x="108332" y="418641"/>
                </a:moveTo>
                <a:cubicBezTo>
                  <a:pt x="54166" y="310308"/>
                  <a:pt x="0" y="201975"/>
                  <a:pt x="20197" y="132202"/>
                </a:cubicBezTo>
                <a:cubicBezTo>
                  <a:pt x="40394" y="62429"/>
                  <a:pt x="167088" y="27542"/>
                  <a:pt x="229517" y="0"/>
                </a:cubicBezTo>
              </a:path>
            </a:pathLst>
          </a:cu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29" name="Freeform 28"/>
          <p:cNvSpPr/>
          <p:nvPr/>
        </p:nvSpPr>
        <p:spPr>
          <a:xfrm>
            <a:off x="3571876" y="4881562"/>
            <a:ext cx="229517" cy="418641"/>
          </a:xfrm>
          <a:custGeom>
            <a:avLst/>
            <a:gdLst>
              <a:gd name="connsiteX0" fmla="*/ 108332 w 229517"/>
              <a:gd name="connsiteY0" fmla="*/ 418641 h 418641"/>
              <a:gd name="connsiteX1" fmla="*/ 20197 w 229517"/>
              <a:gd name="connsiteY1" fmla="*/ 132202 h 418641"/>
              <a:gd name="connsiteX2" fmla="*/ 229517 w 229517"/>
              <a:gd name="connsiteY2" fmla="*/ 0 h 418641"/>
            </a:gdLst>
            <a:ahLst/>
            <a:cxnLst>
              <a:cxn ang="0">
                <a:pos x="connsiteX0" y="connsiteY0"/>
              </a:cxn>
              <a:cxn ang="0">
                <a:pos x="connsiteX1" y="connsiteY1"/>
              </a:cxn>
              <a:cxn ang="0">
                <a:pos x="connsiteX2" y="connsiteY2"/>
              </a:cxn>
            </a:cxnLst>
            <a:rect l="l" t="t" r="r" b="b"/>
            <a:pathLst>
              <a:path w="229517" h="418641">
                <a:moveTo>
                  <a:pt x="108332" y="418641"/>
                </a:moveTo>
                <a:cubicBezTo>
                  <a:pt x="54166" y="310308"/>
                  <a:pt x="0" y="201975"/>
                  <a:pt x="20197" y="132202"/>
                </a:cubicBezTo>
                <a:cubicBezTo>
                  <a:pt x="40394" y="62429"/>
                  <a:pt x="167088" y="27542"/>
                  <a:pt x="229517" y="0"/>
                </a:cubicBezTo>
              </a:path>
            </a:pathLst>
          </a:cu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30" name="Title 1"/>
          <p:cNvSpPr txBox="1">
            <a:spLocks/>
          </p:cNvSpPr>
          <p:nvPr/>
        </p:nvSpPr>
        <p:spPr>
          <a:xfrm>
            <a:off x="1500174" y="6738950"/>
            <a:ext cx="3857652" cy="447644"/>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a-IR" sz="1400" b="1" dirty="0">
                <a:latin typeface="+mj-lt"/>
                <a:ea typeface="+mj-ea"/>
                <a:cs typeface="B Nazanin" pitchFamily="2" charset="-78"/>
              </a:rPr>
              <a:t>جنس مصالح غالب در این بدنه آجر  می باشد .</a:t>
            </a:r>
            <a:endParaRPr kumimoji="0" lang="en-US" sz="1400" b="1" i="0" u="none" strike="noStrike" kern="1200" cap="none" spc="0" normalizeH="0" baseline="0" noProof="0" dirty="0">
              <a:ln>
                <a:noFill/>
              </a:ln>
              <a:solidFill>
                <a:schemeClr val="tx1"/>
              </a:solidFill>
              <a:effectLst/>
              <a:uLnTx/>
              <a:uFillTx/>
              <a:latin typeface="+mj-lt"/>
              <a:ea typeface="+mj-ea"/>
              <a:cs typeface="B Nazanin" pitchFamily="2" charset="-78"/>
            </a:endParaRPr>
          </a:p>
        </p:txBody>
      </p:sp>
      <p:sp>
        <p:nvSpPr>
          <p:cNvPr id="15" name="Rectangle 14"/>
          <p:cNvSpPr/>
          <p:nvPr/>
        </p:nvSpPr>
        <p:spPr>
          <a:xfrm>
            <a:off x="642918" y="1112571"/>
            <a:ext cx="5643578" cy="2554545"/>
          </a:xfrm>
          <a:prstGeom prst="rect">
            <a:avLst/>
          </a:prstGeom>
        </p:spPr>
        <p:txBody>
          <a:bodyPr wrap="square">
            <a:spAutoFit/>
          </a:bodyPr>
          <a:lstStyle/>
          <a:p>
            <a:pPr algn="just" rtl="1"/>
            <a:r>
              <a:rPr lang="fa-IR" sz="1400" b="1" dirty="0">
                <a:cs typeface="B Nazanin" pitchFamily="2" charset="-78"/>
              </a:rPr>
              <a:t>1.10.3جنس نما</a:t>
            </a:r>
          </a:p>
          <a:p>
            <a:pPr algn="just" rtl="1"/>
            <a:endParaRPr lang="fa-IR" sz="2000" b="1" dirty="0">
              <a:cs typeface="B Nazanin" pitchFamily="2" charset="-78"/>
            </a:endParaRPr>
          </a:p>
          <a:p>
            <a:pPr algn="just" rtl="1"/>
            <a:r>
              <a:rPr lang="fa-IR" sz="1200" dirty="0">
                <a:cs typeface="B Nazanin" pitchFamily="2" charset="-78"/>
              </a:rPr>
              <a:t>هر بدنه متشکل است از سطوحی که هر یک با مصالحی خاص در بدنه جلوه گر شده اند.  در بررسی ویژگی های مصالح، هر سطح نمایانگر استفاده از یک نوع مصالح یا یک ترکیب مشخص از مصالح متفاوت می باشد.</a:t>
            </a:r>
          </a:p>
          <a:p>
            <a:pPr algn="just" rtl="1"/>
            <a:r>
              <a:rPr lang="fa-IR" sz="1200" dirty="0">
                <a:cs typeface="B Nazanin" pitchFamily="2" charset="-78"/>
              </a:rPr>
              <a:t>مصالح به کار رفته در نما دارای ویژگی های زیر می باشد :</a:t>
            </a:r>
          </a:p>
          <a:p>
            <a:pPr algn="just" rtl="1"/>
            <a:endParaRPr lang="fa-IR" sz="1200" dirty="0">
              <a:cs typeface="B Nazanin" pitchFamily="2" charset="-78"/>
            </a:endParaRPr>
          </a:p>
          <a:p>
            <a:pPr algn="just" rtl="1">
              <a:buFont typeface="Wingdings" pitchFamily="2" charset="2"/>
              <a:buChar char="Ø"/>
            </a:pPr>
            <a:r>
              <a:rPr lang="fa-IR" sz="1200" u="sng" dirty="0">
                <a:effectLst>
                  <a:outerShdw blurRad="38100" dist="38100" dir="2700000" algn="tl">
                    <a:srgbClr val="000000">
                      <a:alpha val="43137"/>
                    </a:srgbClr>
                  </a:outerShdw>
                </a:effectLst>
                <a:cs typeface="B Nazanin" pitchFamily="2" charset="-78"/>
              </a:rPr>
              <a:t>جنس مصالح</a:t>
            </a:r>
          </a:p>
          <a:p>
            <a:pPr algn="just" rtl="1">
              <a:buFont typeface="Wingdings" pitchFamily="2" charset="2"/>
              <a:buChar char="Ø"/>
            </a:pPr>
            <a:r>
              <a:rPr lang="fa-IR" sz="1200" u="sng" dirty="0">
                <a:effectLst>
                  <a:outerShdw blurRad="38100" dist="38100" dir="2700000" algn="tl">
                    <a:srgbClr val="000000">
                      <a:alpha val="43137"/>
                    </a:srgbClr>
                  </a:outerShdw>
                </a:effectLst>
                <a:cs typeface="B Nazanin" pitchFamily="2" charset="-78"/>
              </a:rPr>
              <a:t>رنگ مصالح</a:t>
            </a:r>
          </a:p>
          <a:p>
            <a:pPr algn="just" rtl="1">
              <a:buFont typeface="Wingdings" pitchFamily="2" charset="2"/>
              <a:buChar char="Ø"/>
            </a:pPr>
            <a:r>
              <a:rPr lang="fa-IR" sz="1200" u="sng" dirty="0">
                <a:effectLst>
                  <a:outerShdw blurRad="38100" dist="38100" dir="2700000" algn="tl">
                    <a:srgbClr val="000000">
                      <a:alpha val="43137"/>
                    </a:srgbClr>
                  </a:outerShdw>
                </a:effectLst>
                <a:cs typeface="B Nazanin" pitchFamily="2" charset="-78"/>
              </a:rPr>
              <a:t>بافت مصالح</a:t>
            </a:r>
          </a:p>
          <a:p>
            <a:pPr algn="just" rtl="1"/>
            <a:endParaRPr lang="fa-IR" sz="1200" dirty="0">
              <a:cs typeface="B Nazanin" pitchFamily="2" charset="-78"/>
            </a:endParaRPr>
          </a:p>
          <a:p>
            <a:pPr algn="just" rtl="1"/>
            <a:r>
              <a:rPr lang="fa-IR" sz="1200" dirty="0">
                <a:cs typeface="B Nazanin" pitchFamily="2" charset="-78"/>
              </a:rPr>
              <a:t>که در این بررسی به جنس مصالح به کار رفته در نما بسنده می کنیم.</a:t>
            </a:r>
          </a:p>
          <a:p>
            <a:pPr algn="just"/>
            <a:r>
              <a:rPr lang="fa-IR" dirty="0">
                <a:cs typeface="B Nazanin" pitchFamily="2" charset="-78"/>
              </a:rPr>
              <a:t> </a:t>
            </a:r>
          </a:p>
        </p:txBody>
      </p:sp>
      <p:sp>
        <p:nvSpPr>
          <p:cNvPr id="16" name="Slide Number Placeholder 15"/>
          <p:cNvSpPr>
            <a:spLocks noGrp="1"/>
          </p:cNvSpPr>
          <p:nvPr>
            <p:ph type="sldNum" sz="quarter" idx="12"/>
          </p:nvPr>
        </p:nvSpPr>
        <p:spPr/>
        <p:txBody>
          <a:bodyPr/>
          <a:lstStyle/>
          <a:p>
            <a:fld id="{FF86FEA7-80B1-4C74-85F3-91076A821A0B}" type="slidenum">
              <a:rPr lang="en-US" smtClean="0"/>
              <a:pPr/>
              <a:t>31</a:t>
            </a:fld>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Rectangle 7"/>
          <p:cNvSpPr/>
          <p:nvPr/>
        </p:nvSpPr>
        <p:spPr>
          <a:xfrm>
            <a:off x="1714500" y="-540811"/>
            <a:ext cx="3429000" cy="369332"/>
          </a:xfrm>
          <a:prstGeom prst="rect">
            <a:avLst/>
          </a:prstGeom>
        </p:spPr>
        <p:txBody>
          <a:bodyPr>
            <a:spAutoFit/>
          </a:bodyPr>
          <a:lstStyle/>
          <a:p>
            <a:pPr algn="just" rtl="1"/>
            <a:endParaRPr lang="fa-IR" dirty="0"/>
          </a:p>
        </p:txBody>
      </p:sp>
      <p:sp>
        <p:nvSpPr>
          <p:cNvPr id="17" name="Title 1"/>
          <p:cNvSpPr txBox="1">
            <a:spLocks/>
          </p:cNvSpPr>
          <p:nvPr/>
        </p:nvSpPr>
        <p:spPr>
          <a:xfrm>
            <a:off x="1500174" y="6505620"/>
            <a:ext cx="3857652" cy="447644"/>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a-IR" sz="1400" b="1" dirty="0">
                <a:latin typeface="+mj-lt"/>
                <a:ea typeface="+mj-ea"/>
                <a:cs typeface="B Nazanin" pitchFamily="2" charset="-78"/>
              </a:rPr>
              <a:t>جنس مصالح غالب در این سنگ می باشد .</a:t>
            </a:r>
            <a:endParaRPr kumimoji="0" lang="en-US" sz="1400" b="1" i="0" u="none" strike="noStrike" kern="1200" cap="none" spc="0" normalizeH="0" baseline="0" noProof="0" dirty="0">
              <a:ln>
                <a:noFill/>
              </a:ln>
              <a:solidFill>
                <a:schemeClr val="tx1"/>
              </a:solidFill>
              <a:effectLst/>
              <a:uLnTx/>
              <a:uFillTx/>
              <a:latin typeface="+mj-lt"/>
              <a:ea typeface="+mj-ea"/>
              <a:cs typeface="B Nazanin" pitchFamily="2" charset="-78"/>
            </a:endParaRPr>
          </a:p>
        </p:txBody>
      </p:sp>
      <p:pic>
        <p:nvPicPr>
          <p:cNvPr id="20" name="Picture 2" descr="C:\Users\Elham\Desktop\kargah tarahi shahri\ax meydan\jedareh4\perspective.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00240" y="2666984"/>
            <a:ext cx="3000396" cy="2250298"/>
          </a:xfrm>
          <a:prstGeom prst="rect">
            <a:avLst/>
          </a:prstGeom>
          <a:noFill/>
        </p:spPr>
      </p:pic>
      <p:sp>
        <p:nvSpPr>
          <p:cNvPr id="21" name="Title 1"/>
          <p:cNvSpPr>
            <a:spLocks noGrp="1"/>
          </p:cNvSpPr>
          <p:nvPr>
            <p:ph type="title"/>
          </p:nvPr>
        </p:nvSpPr>
        <p:spPr>
          <a:xfrm>
            <a:off x="2786058" y="4881562"/>
            <a:ext cx="1500198" cy="447644"/>
          </a:xfrm>
        </p:spPr>
        <p:txBody>
          <a:bodyPr>
            <a:normAutofit/>
          </a:bodyPr>
          <a:lstStyle/>
          <a:p>
            <a:pPr algn="r"/>
            <a:r>
              <a:rPr lang="fa-IR" sz="1400" b="1" dirty="0">
                <a:cs typeface="B Nazanin" pitchFamily="2" charset="-78"/>
              </a:rPr>
              <a:t>جداره جنوبی میدان</a:t>
            </a:r>
            <a:endParaRPr lang="en-US" sz="1400" b="1" dirty="0">
              <a:cs typeface="B Nazanin" pitchFamily="2" charset="-78"/>
            </a:endParaRPr>
          </a:p>
        </p:txBody>
      </p:sp>
      <p:sp>
        <p:nvSpPr>
          <p:cNvPr id="22" name="Freeform 21"/>
          <p:cNvSpPr/>
          <p:nvPr/>
        </p:nvSpPr>
        <p:spPr>
          <a:xfrm>
            <a:off x="3143248" y="2381232"/>
            <a:ext cx="785818" cy="775831"/>
          </a:xfrm>
          <a:custGeom>
            <a:avLst/>
            <a:gdLst>
              <a:gd name="connsiteX0" fmla="*/ 108332 w 229517"/>
              <a:gd name="connsiteY0" fmla="*/ 418641 h 418641"/>
              <a:gd name="connsiteX1" fmla="*/ 20197 w 229517"/>
              <a:gd name="connsiteY1" fmla="*/ 132202 h 418641"/>
              <a:gd name="connsiteX2" fmla="*/ 229517 w 229517"/>
              <a:gd name="connsiteY2" fmla="*/ 0 h 418641"/>
            </a:gdLst>
            <a:ahLst/>
            <a:cxnLst>
              <a:cxn ang="0">
                <a:pos x="connsiteX0" y="connsiteY0"/>
              </a:cxn>
              <a:cxn ang="0">
                <a:pos x="connsiteX1" y="connsiteY1"/>
              </a:cxn>
              <a:cxn ang="0">
                <a:pos x="connsiteX2" y="connsiteY2"/>
              </a:cxn>
            </a:cxnLst>
            <a:rect l="l" t="t" r="r" b="b"/>
            <a:pathLst>
              <a:path w="229517" h="418641">
                <a:moveTo>
                  <a:pt x="108332" y="418641"/>
                </a:moveTo>
                <a:cubicBezTo>
                  <a:pt x="54166" y="310308"/>
                  <a:pt x="0" y="201975"/>
                  <a:pt x="20197" y="132202"/>
                </a:cubicBezTo>
                <a:cubicBezTo>
                  <a:pt x="40394" y="62429"/>
                  <a:pt x="167088" y="27542"/>
                  <a:pt x="229517" y="0"/>
                </a:cubicBezTo>
              </a:path>
            </a:pathLst>
          </a:cu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pic>
        <p:nvPicPr>
          <p:cNvPr id="23" name="Picture 3" descr="C:\Users\Elham\Desktop\kargah tarahi shahri\ax meydan\jedareh3\no3 copy.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5728" y="7310454"/>
            <a:ext cx="6223644" cy="1181096"/>
          </a:xfrm>
          <a:prstGeom prst="rect">
            <a:avLst/>
          </a:prstGeom>
          <a:noFill/>
        </p:spPr>
      </p:pic>
      <p:sp>
        <p:nvSpPr>
          <p:cNvPr id="24" name="Title 1"/>
          <p:cNvSpPr txBox="1">
            <a:spLocks/>
          </p:cNvSpPr>
          <p:nvPr/>
        </p:nvSpPr>
        <p:spPr>
          <a:xfrm>
            <a:off x="2786058" y="8401096"/>
            <a:ext cx="1500198" cy="44764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fa-IR" sz="1400" b="1" i="0" u="none" strike="noStrike" kern="1200" cap="none" spc="0" normalizeH="0" baseline="0" noProof="0" dirty="0">
                <a:ln>
                  <a:noFill/>
                </a:ln>
                <a:solidFill>
                  <a:schemeClr val="tx1"/>
                </a:solidFill>
                <a:effectLst/>
                <a:uLnTx/>
                <a:uFillTx/>
                <a:latin typeface="+mj-lt"/>
                <a:ea typeface="+mj-ea"/>
                <a:cs typeface="B Nazanin" pitchFamily="2" charset="-78"/>
              </a:rPr>
              <a:t>جداره غربی میدان</a:t>
            </a:r>
            <a:endParaRPr kumimoji="0" lang="en-US" sz="1400" b="1" i="0" u="none" strike="noStrike" kern="1200" cap="none" spc="0" normalizeH="0" baseline="0" noProof="0" dirty="0">
              <a:ln>
                <a:noFill/>
              </a:ln>
              <a:solidFill>
                <a:schemeClr val="tx1"/>
              </a:solidFill>
              <a:effectLst/>
              <a:uLnTx/>
              <a:uFillTx/>
              <a:latin typeface="+mj-lt"/>
              <a:ea typeface="+mj-ea"/>
              <a:cs typeface="B Nazanin" pitchFamily="2" charset="-78"/>
            </a:endParaRPr>
          </a:p>
        </p:txBody>
      </p:sp>
      <p:sp>
        <p:nvSpPr>
          <p:cNvPr id="14" name="Freeform 13"/>
          <p:cNvSpPr/>
          <p:nvPr/>
        </p:nvSpPr>
        <p:spPr>
          <a:xfrm>
            <a:off x="3429000" y="7024702"/>
            <a:ext cx="229517" cy="418641"/>
          </a:xfrm>
          <a:custGeom>
            <a:avLst/>
            <a:gdLst>
              <a:gd name="connsiteX0" fmla="*/ 108332 w 229517"/>
              <a:gd name="connsiteY0" fmla="*/ 418641 h 418641"/>
              <a:gd name="connsiteX1" fmla="*/ 20197 w 229517"/>
              <a:gd name="connsiteY1" fmla="*/ 132202 h 418641"/>
              <a:gd name="connsiteX2" fmla="*/ 229517 w 229517"/>
              <a:gd name="connsiteY2" fmla="*/ 0 h 418641"/>
            </a:gdLst>
            <a:ahLst/>
            <a:cxnLst>
              <a:cxn ang="0">
                <a:pos x="connsiteX0" y="connsiteY0"/>
              </a:cxn>
              <a:cxn ang="0">
                <a:pos x="connsiteX1" y="connsiteY1"/>
              </a:cxn>
              <a:cxn ang="0">
                <a:pos x="connsiteX2" y="connsiteY2"/>
              </a:cxn>
            </a:cxnLst>
            <a:rect l="l" t="t" r="r" b="b"/>
            <a:pathLst>
              <a:path w="229517" h="418641">
                <a:moveTo>
                  <a:pt x="108332" y="418641"/>
                </a:moveTo>
                <a:cubicBezTo>
                  <a:pt x="54166" y="310308"/>
                  <a:pt x="0" y="201975"/>
                  <a:pt x="20197" y="132202"/>
                </a:cubicBezTo>
                <a:cubicBezTo>
                  <a:pt x="40394" y="62429"/>
                  <a:pt x="167088" y="27542"/>
                  <a:pt x="229517" y="0"/>
                </a:cubicBezTo>
              </a:path>
            </a:pathLst>
          </a:cu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15" name="Title 1"/>
          <p:cNvSpPr txBox="1">
            <a:spLocks/>
          </p:cNvSpPr>
          <p:nvPr/>
        </p:nvSpPr>
        <p:spPr>
          <a:xfrm>
            <a:off x="785794" y="1881166"/>
            <a:ext cx="5143536" cy="447644"/>
          </a:xfrm>
          <a:prstGeom prst="rect">
            <a:avLst/>
          </a:prstGeom>
        </p:spPr>
        <p:txBody>
          <a:bodyPr vert="horz" lIns="91440" tIns="45720" rIns="91440" bIns="45720" rtlCol="0" anchor="ctr">
            <a:normAutofit fontScale="92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a-IR" sz="1400" b="1" dirty="0">
                <a:latin typeface="+mj-lt"/>
                <a:ea typeface="+mj-ea"/>
                <a:cs typeface="B Nazanin" pitchFamily="2" charset="-78"/>
              </a:rPr>
              <a:t>جنس مصالح غالب در این بدنه شیشه می باشد  و با سایر بدنه های موجود در تضاد است.</a:t>
            </a:r>
            <a:endParaRPr kumimoji="0" lang="en-US" sz="1400" b="1" i="0" u="none" strike="noStrike" kern="1200" cap="none" spc="0" normalizeH="0" baseline="0" noProof="0" dirty="0">
              <a:ln>
                <a:noFill/>
              </a:ln>
              <a:solidFill>
                <a:schemeClr val="tx1"/>
              </a:solidFill>
              <a:effectLst/>
              <a:uLnTx/>
              <a:uFillTx/>
              <a:latin typeface="+mj-lt"/>
              <a:ea typeface="+mj-ea"/>
              <a:cs typeface="B Nazanin" pitchFamily="2" charset="-78"/>
            </a:endParaRPr>
          </a:p>
        </p:txBody>
      </p:sp>
      <p:sp>
        <p:nvSpPr>
          <p:cNvPr id="16" name="Slide Number Placeholder 15"/>
          <p:cNvSpPr>
            <a:spLocks noGrp="1"/>
          </p:cNvSpPr>
          <p:nvPr>
            <p:ph type="sldNum" sz="quarter" idx="12"/>
          </p:nvPr>
        </p:nvSpPr>
        <p:spPr/>
        <p:txBody>
          <a:bodyPr/>
          <a:lstStyle/>
          <a:p>
            <a:fld id="{FF86FEA7-80B1-4C74-85F3-91076A821A0B}" type="slidenum">
              <a:rPr lang="en-US" smtClean="0"/>
              <a:pPr/>
              <a:t>32</a:t>
            </a:fld>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TextBox 7"/>
          <p:cNvSpPr txBox="1"/>
          <p:nvPr/>
        </p:nvSpPr>
        <p:spPr>
          <a:xfrm>
            <a:off x="571480" y="1095348"/>
            <a:ext cx="5715040" cy="3431709"/>
          </a:xfrm>
          <a:prstGeom prst="rect">
            <a:avLst/>
          </a:prstGeom>
          <a:noFill/>
        </p:spPr>
        <p:txBody>
          <a:bodyPr wrap="square" rtlCol="0">
            <a:spAutoFit/>
          </a:bodyPr>
          <a:lstStyle/>
          <a:p>
            <a:pPr algn="just" rtl="1"/>
            <a:r>
              <a:rPr lang="fa-IR" sz="1200">
                <a:cs typeface="B Nazanin" pitchFamily="2" charset="-78"/>
              </a:rPr>
              <a:t> </a:t>
            </a:r>
            <a:r>
              <a:rPr lang="fa-IR" sz="1400" b="1">
                <a:cs typeface="B Nazanin" pitchFamily="2" charset="-78"/>
              </a:rPr>
              <a:t>1.10.4نظم </a:t>
            </a:r>
            <a:r>
              <a:rPr lang="fa-IR" sz="1400" b="1" dirty="0">
                <a:cs typeface="B Nazanin" pitchFamily="2" charset="-78"/>
              </a:rPr>
              <a:t>و تابلو</a:t>
            </a:r>
          </a:p>
          <a:p>
            <a:pPr algn="just" rtl="1"/>
            <a:endParaRPr lang="fa-IR" sz="1200" b="1" dirty="0">
              <a:cs typeface="B Nazanin" pitchFamily="2" charset="-78"/>
            </a:endParaRPr>
          </a:p>
          <a:p>
            <a:pPr algn="just" rtl="1"/>
            <a:r>
              <a:rPr lang="fa-IR" sz="1200" dirty="0">
                <a:cs typeface="B Nazanin" pitchFamily="2" charset="-78"/>
              </a:rPr>
              <a:t>با توجه به اینکه علائم و تابلوها از یک طرف عامل مهمی در شکل گیری سیما و نماهای شهری بوده و از طرف دیگر نقش تعیین کننده ای در انتقال اطلاعات و بنابراین عملکرد شهر دارند، بنابراین تصمیم گیری در مورد آنها حائز اهمیت می باشد. در این راه باید تلاش نمود یک نظام اطلاعاتی منسجم و منطبق با فرهنگ جامعه تدوین و به مورد اجرا گذاشته شود. از تراکم بیش از حد علائم و ایجاد اغتشاش، استفاده بی رویه از آنها، عدم توجه به مکان و سایر خصوصیات آنها باید جلوگیری به عمل آید. قانونمند کردن استفاده از علائم و تابلوها و در نظر گرفتن آنها به عنوان جزئی از معماری بنا یا فضا می تواند در رفع مشکلات و نارسائی های موجود مؤثر باشد. از آنجائی که بخش اعظم فعالیت ها و فضاهای شهری امروز از طریق اتومبیل مورد استفاده قرار می گیرد، لذا باید سعی شود تابلوها و علائم مربوطه از نظر اندازه، رنگ، جهت، مکان، تعداد، نور و قابلیت رؤیت متتناسب با خصوصیات اتومبیل طراحی و نصب گردد. </a:t>
            </a:r>
          </a:p>
          <a:p>
            <a:pPr algn="just" rtl="1"/>
            <a:endParaRPr lang="fa-IR" sz="1200" dirty="0">
              <a:cs typeface="B Nazanin" pitchFamily="2" charset="-78"/>
            </a:endParaRPr>
          </a:p>
          <a:p>
            <a:pPr algn="just" rtl="1"/>
            <a:r>
              <a:rPr lang="fa-IR" sz="1200" dirty="0">
                <a:cs typeface="B Nazanin" pitchFamily="2" charset="-78"/>
              </a:rPr>
              <a:t>تابلوها یکی از عناصر الحاقی نما هستند که موقعیت آنها، نوع آنها، میزان سازگاری با بدنه و ایجاد کیفیت های مطلوب یا نامطلوب مواردی است که باعث ارائه ضابطه برای به کار گیری این دسته عناصر می گردد.</a:t>
            </a:r>
          </a:p>
          <a:p>
            <a:pPr algn="just"/>
            <a:endParaRPr lang="fa-IR" sz="1200" dirty="0">
              <a:cs typeface="B Nazanin" pitchFamily="2" charset="-78"/>
            </a:endParaRPr>
          </a:p>
          <a:p>
            <a:pPr algn="just"/>
            <a:r>
              <a:rPr lang="fa-IR" sz="1200" dirty="0">
                <a:cs typeface="B Nazanin" pitchFamily="2" charset="-78"/>
              </a:rPr>
              <a:t> </a:t>
            </a:r>
          </a:p>
          <a:p>
            <a:pPr algn="just"/>
            <a:endParaRPr lang="fa-IR" sz="1200" dirty="0">
              <a:cs typeface="B Nazanin" pitchFamily="2" charset="-78"/>
            </a:endParaRPr>
          </a:p>
          <a:p>
            <a:pPr algn="just"/>
            <a:endParaRPr lang="fa-IR" sz="1200" dirty="0">
              <a:cs typeface="B Nazanin" pitchFamily="2" charset="-78"/>
            </a:endParaRPr>
          </a:p>
          <a:p>
            <a:pPr algn="just"/>
            <a:endParaRPr lang="en-US" sz="1100" dirty="0">
              <a:cs typeface="B Nazanin" pitchFamily="2" charset="-78"/>
            </a:endParaRPr>
          </a:p>
        </p:txBody>
      </p:sp>
      <p:sp>
        <p:nvSpPr>
          <p:cNvPr id="10" name="Slide Number Placeholder 9"/>
          <p:cNvSpPr>
            <a:spLocks noGrp="1"/>
          </p:cNvSpPr>
          <p:nvPr>
            <p:ph type="sldNum" sz="quarter" idx="12"/>
          </p:nvPr>
        </p:nvSpPr>
        <p:spPr/>
        <p:txBody>
          <a:bodyPr/>
          <a:lstStyle/>
          <a:p>
            <a:fld id="{FF86FEA7-80B1-4C74-85F3-91076A821A0B}" type="slidenum">
              <a:rPr lang="en-US" smtClean="0"/>
              <a:pPr/>
              <a:t>33</a:t>
            </a:fld>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TextBox 7"/>
          <p:cNvSpPr txBox="1"/>
          <p:nvPr/>
        </p:nvSpPr>
        <p:spPr>
          <a:xfrm>
            <a:off x="571480" y="1095348"/>
            <a:ext cx="5715040" cy="2046714"/>
          </a:xfrm>
          <a:prstGeom prst="rect">
            <a:avLst/>
          </a:prstGeom>
          <a:noFill/>
        </p:spPr>
        <p:txBody>
          <a:bodyPr wrap="square" rtlCol="0">
            <a:spAutoFit/>
          </a:bodyPr>
          <a:lstStyle/>
          <a:p>
            <a:pPr algn="just" rtl="1">
              <a:buNone/>
            </a:pPr>
            <a:r>
              <a:rPr lang="fa-IR" sz="1600" b="1" dirty="0">
                <a:cs typeface="B Nazanin" pitchFamily="2" charset="-78"/>
              </a:rPr>
              <a:t>1.11 روحیه شهر</a:t>
            </a:r>
          </a:p>
          <a:p>
            <a:pPr algn="just">
              <a:buNone/>
            </a:pPr>
            <a:endParaRPr lang="fa-IR" sz="1600" b="1" dirty="0">
              <a:cs typeface="B Nazanin" pitchFamily="2" charset="-78"/>
            </a:endParaRPr>
          </a:p>
          <a:p>
            <a:pPr algn="just" rtl="1"/>
            <a:r>
              <a:rPr lang="fa-IR" sz="1200" dirty="0">
                <a:cs typeface="B Nazanin" pitchFamily="2" charset="-78"/>
              </a:rPr>
              <a:t>با درک بیشتر جزئیات و قرارگیری انسان در فضای شهری، احساسات خاصی نسبت به فضای شهری در ذهن انسان به وجود می آید که از آن می توان به روحیه شهر تعبیر کرد. </a:t>
            </a:r>
          </a:p>
          <a:p>
            <a:pPr algn="just" rtl="1"/>
            <a:endParaRPr lang="fa-IR" sz="1200" i="1" dirty="0">
              <a:effectLst>
                <a:outerShdw blurRad="38100" dist="38100" dir="2700000" algn="tl">
                  <a:srgbClr val="000000">
                    <a:alpha val="43137"/>
                  </a:srgbClr>
                </a:outerShdw>
              </a:effectLst>
              <a:latin typeface="IPT.Koodak" pitchFamily="2" charset="2"/>
              <a:cs typeface="B Nazanin" pitchFamily="2" charset="-78"/>
            </a:endParaRPr>
          </a:p>
          <a:p>
            <a:pPr algn="just"/>
            <a:endParaRPr lang="fa-IR" sz="1200" dirty="0">
              <a:cs typeface="B Nazanin" pitchFamily="2" charset="-78"/>
            </a:endParaRPr>
          </a:p>
          <a:p>
            <a:pPr algn="just"/>
            <a:r>
              <a:rPr lang="fa-IR" sz="1200" dirty="0">
                <a:cs typeface="B Nazanin" pitchFamily="2" charset="-78"/>
              </a:rPr>
              <a:t> </a:t>
            </a:r>
          </a:p>
          <a:p>
            <a:pPr algn="just"/>
            <a:endParaRPr lang="fa-IR" sz="1200" dirty="0">
              <a:cs typeface="B Nazanin" pitchFamily="2" charset="-78"/>
            </a:endParaRPr>
          </a:p>
          <a:p>
            <a:pPr algn="just"/>
            <a:endParaRPr lang="fa-IR" sz="1200" dirty="0">
              <a:cs typeface="B Nazanin" pitchFamily="2" charset="-78"/>
            </a:endParaRPr>
          </a:p>
          <a:p>
            <a:pPr algn="just"/>
            <a:endParaRPr lang="en-US" sz="1100" dirty="0">
              <a:cs typeface="B Nazanin" pitchFamily="2" charset="-78"/>
            </a:endParaRPr>
          </a:p>
        </p:txBody>
      </p:sp>
      <p:pic>
        <p:nvPicPr>
          <p:cNvPr id="10" name="Picture 2" descr="C:\Users\Elham\Desktop\kargah tarahi shahri\chehre\final1.jpg"/>
          <p:cNvPicPr>
            <a:picLocks noChangeAspect="1" noChangeArrowheads="1"/>
          </p:cNvPicPr>
          <p:nvPr/>
        </p:nvPicPr>
        <p:blipFill>
          <a:blip r:embed="rId3" cstate="screen">
            <a:clrChange>
              <a:clrFrom>
                <a:srgbClr val="F3F8FB"/>
              </a:clrFrom>
              <a:clrTo>
                <a:srgbClr val="F3F8FB">
                  <a:alpha val="0"/>
                </a:srgbClr>
              </a:clrTo>
            </a:clrChange>
            <a:extLst>
              <a:ext uri="{28A0092B-C50C-407E-A947-70E740481C1C}">
                <a14:useLocalDpi xmlns:a14="http://schemas.microsoft.com/office/drawing/2010/main"/>
              </a:ext>
            </a:extLst>
          </a:blip>
          <a:srcRect/>
          <a:stretch>
            <a:fillRect/>
          </a:stretch>
        </p:blipFill>
        <p:spPr bwMode="auto">
          <a:xfrm>
            <a:off x="1063910" y="1952604"/>
            <a:ext cx="4676400" cy="2370852"/>
          </a:xfrm>
          <a:prstGeom prst="rect">
            <a:avLst/>
          </a:prstGeom>
          <a:noFill/>
        </p:spPr>
      </p:pic>
      <p:pic>
        <p:nvPicPr>
          <p:cNvPr id="11" name="Picture 2" descr="C:\Users\Elham\Desktop\kargah tarahi shahri\chehre\final2.jpg"/>
          <p:cNvPicPr>
            <a:picLocks noChangeAspect="1" noChangeArrowheads="1"/>
          </p:cNvPicPr>
          <p:nvPr/>
        </p:nvPicPr>
        <p:blipFill>
          <a:blip r:embed="rId4" cstate="screen">
            <a:clrChange>
              <a:clrFrom>
                <a:srgbClr val="F6FFFA"/>
              </a:clrFrom>
              <a:clrTo>
                <a:srgbClr val="F6FFFA">
                  <a:alpha val="0"/>
                </a:srgbClr>
              </a:clrTo>
            </a:clrChange>
            <a:extLst>
              <a:ext uri="{28A0092B-C50C-407E-A947-70E740481C1C}">
                <a14:useLocalDpi xmlns:a14="http://schemas.microsoft.com/office/drawing/2010/main"/>
              </a:ext>
            </a:extLst>
          </a:blip>
          <a:srcRect/>
          <a:stretch>
            <a:fillRect/>
          </a:stretch>
        </p:blipFill>
        <p:spPr bwMode="auto">
          <a:xfrm>
            <a:off x="1016045" y="6953264"/>
            <a:ext cx="5006845" cy="2818038"/>
          </a:xfrm>
          <a:prstGeom prst="rect">
            <a:avLst/>
          </a:prstGeom>
          <a:noFill/>
        </p:spPr>
      </p:pic>
      <p:grpSp>
        <p:nvGrpSpPr>
          <p:cNvPr id="28" name="Group 27"/>
          <p:cNvGrpSpPr/>
          <p:nvPr/>
        </p:nvGrpSpPr>
        <p:grpSpPr>
          <a:xfrm>
            <a:off x="1028844" y="4024305"/>
            <a:ext cx="5186238" cy="3133199"/>
            <a:chOff x="1285860" y="4024305"/>
            <a:chExt cx="5000660" cy="3021084"/>
          </a:xfrm>
        </p:grpSpPr>
        <p:pic>
          <p:nvPicPr>
            <p:cNvPr id="13" name="Picture 2" descr="C:\Users\Elham\Desktop\kargah tarahi shahri\roohie.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5400000">
              <a:off x="2463127" y="3169296"/>
              <a:ext cx="2825507" cy="4535526"/>
            </a:xfrm>
            <a:prstGeom prst="rect">
              <a:avLst/>
            </a:prstGeom>
            <a:noFill/>
          </p:spPr>
        </p:pic>
        <p:sp>
          <p:nvSpPr>
            <p:cNvPr id="14" name="Freeform 13"/>
            <p:cNvSpPr/>
            <p:nvPr/>
          </p:nvSpPr>
          <p:spPr>
            <a:xfrm>
              <a:off x="5182736" y="5056686"/>
              <a:ext cx="333538" cy="382409"/>
            </a:xfrm>
            <a:custGeom>
              <a:avLst/>
              <a:gdLst>
                <a:gd name="connsiteX0" fmla="*/ 0 w 600075"/>
                <a:gd name="connsiteY0" fmla="*/ 130969 h 745332"/>
                <a:gd name="connsiteX1" fmla="*/ 414337 w 600075"/>
                <a:gd name="connsiteY1" fmla="*/ 102394 h 745332"/>
                <a:gd name="connsiteX2" fmla="*/ 600075 w 600075"/>
                <a:gd name="connsiteY2" fmla="*/ 745332 h 745332"/>
              </a:gdLst>
              <a:ahLst/>
              <a:cxnLst>
                <a:cxn ang="0">
                  <a:pos x="connsiteX0" y="connsiteY0"/>
                </a:cxn>
                <a:cxn ang="0">
                  <a:pos x="connsiteX1" y="connsiteY1"/>
                </a:cxn>
                <a:cxn ang="0">
                  <a:pos x="connsiteX2" y="connsiteY2"/>
                </a:cxn>
              </a:cxnLst>
              <a:rect l="l" t="t" r="r" b="b"/>
              <a:pathLst>
                <a:path w="600075" h="745332">
                  <a:moveTo>
                    <a:pt x="0" y="130969"/>
                  </a:moveTo>
                  <a:cubicBezTo>
                    <a:pt x="157162" y="65484"/>
                    <a:pt x="314325" y="0"/>
                    <a:pt x="414337" y="102394"/>
                  </a:cubicBezTo>
                  <a:cubicBezTo>
                    <a:pt x="514350" y="204788"/>
                    <a:pt x="557212" y="475060"/>
                    <a:pt x="600075" y="745332"/>
                  </a:cubicBezTo>
                </a:path>
              </a:pathLst>
            </a:cu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5" name="TextBox 14"/>
            <p:cNvSpPr txBox="1"/>
            <p:nvPr/>
          </p:nvSpPr>
          <p:spPr>
            <a:xfrm>
              <a:off x="5169499" y="5453066"/>
              <a:ext cx="1117021" cy="461665"/>
            </a:xfrm>
            <a:prstGeom prst="rect">
              <a:avLst/>
            </a:prstGeom>
            <a:noFill/>
          </p:spPr>
          <p:txBody>
            <a:bodyPr wrap="square" rtlCol="0">
              <a:spAutoFit/>
            </a:bodyPr>
            <a:lstStyle/>
            <a:p>
              <a:pPr algn="ctr"/>
              <a:r>
                <a:rPr lang="fa-IR" sz="1200" dirty="0">
                  <a:cs typeface="B Nazanin" pitchFamily="2" charset="-78"/>
                </a:rPr>
                <a:t>بازگشت به گذشته، خاطره انگیزی</a:t>
              </a:r>
              <a:endParaRPr lang="en-US" sz="1200" dirty="0">
                <a:cs typeface="B Nazanin" pitchFamily="2" charset="-78"/>
              </a:endParaRPr>
            </a:p>
          </p:txBody>
        </p:sp>
        <p:sp>
          <p:nvSpPr>
            <p:cNvPr id="16" name="Freeform 15"/>
            <p:cNvSpPr/>
            <p:nvPr/>
          </p:nvSpPr>
          <p:spPr>
            <a:xfrm>
              <a:off x="2466779" y="4271101"/>
              <a:ext cx="622076" cy="163715"/>
            </a:xfrm>
            <a:custGeom>
              <a:avLst/>
              <a:gdLst>
                <a:gd name="connsiteX0" fmla="*/ 1071562 w 1119188"/>
                <a:gd name="connsiteY0" fmla="*/ 319087 h 319087"/>
                <a:gd name="connsiteX1" fmla="*/ 1057275 w 1119188"/>
                <a:gd name="connsiteY1" fmla="*/ 261937 h 319087"/>
                <a:gd name="connsiteX2" fmla="*/ 700087 w 1119188"/>
                <a:gd name="connsiteY2" fmla="*/ 33337 h 319087"/>
                <a:gd name="connsiteX3" fmla="*/ 0 w 1119188"/>
                <a:gd name="connsiteY3" fmla="*/ 61912 h 319087"/>
              </a:gdLst>
              <a:ahLst/>
              <a:cxnLst>
                <a:cxn ang="0">
                  <a:pos x="connsiteX0" y="connsiteY0"/>
                </a:cxn>
                <a:cxn ang="0">
                  <a:pos x="connsiteX1" y="connsiteY1"/>
                </a:cxn>
                <a:cxn ang="0">
                  <a:pos x="connsiteX2" y="connsiteY2"/>
                </a:cxn>
                <a:cxn ang="0">
                  <a:pos x="connsiteX3" y="connsiteY3"/>
                </a:cxn>
              </a:cxnLst>
              <a:rect l="l" t="t" r="r" b="b"/>
              <a:pathLst>
                <a:path w="1119188" h="319087">
                  <a:moveTo>
                    <a:pt x="1071562" y="319087"/>
                  </a:moveTo>
                  <a:cubicBezTo>
                    <a:pt x="1095375" y="314324"/>
                    <a:pt x="1119188" y="309562"/>
                    <a:pt x="1057275" y="261937"/>
                  </a:cubicBezTo>
                  <a:cubicBezTo>
                    <a:pt x="995362" y="214312"/>
                    <a:pt x="876299" y="66674"/>
                    <a:pt x="700087" y="33337"/>
                  </a:cubicBezTo>
                  <a:cubicBezTo>
                    <a:pt x="523875" y="0"/>
                    <a:pt x="261937" y="30956"/>
                    <a:pt x="0" y="61912"/>
                  </a:cubicBezTo>
                </a:path>
              </a:pathLst>
            </a:cu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TextBox 16"/>
            <p:cNvSpPr txBox="1"/>
            <p:nvPr/>
          </p:nvSpPr>
          <p:spPr>
            <a:xfrm>
              <a:off x="1285860" y="4205583"/>
              <a:ext cx="1357322" cy="461665"/>
            </a:xfrm>
            <a:prstGeom prst="rect">
              <a:avLst/>
            </a:prstGeom>
            <a:noFill/>
          </p:spPr>
          <p:txBody>
            <a:bodyPr wrap="square" rtlCol="0">
              <a:spAutoFit/>
            </a:bodyPr>
            <a:lstStyle/>
            <a:p>
              <a:pPr algn="ctr"/>
              <a:r>
                <a:rPr lang="fa-IR" sz="1200" dirty="0">
                  <a:cs typeface="B Nazanin" pitchFamily="2" charset="-78"/>
                </a:rPr>
                <a:t>دلزدگی ، نا منظم ، </a:t>
              </a:r>
            </a:p>
            <a:p>
              <a:pPr algn="ctr"/>
              <a:r>
                <a:rPr lang="fa-IR" sz="1200" dirty="0">
                  <a:cs typeface="B Nazanin" pitchFamily="2" charset="-78"/>
                </a:rPr>
                <a:t>نا متناسب</a:t>
              </a:r>
              <a:endParaRPr lang="en-US" sz="1200" dirty="0">
                <a:cs typeface="B Nazanin" pitchFamily="2" charset="-78"/>
              </a:endParaRPr>
            </a:p>
          </p:txBody>
        </p:sp>
        <p:sp>
          <p:nvSpPr>
            <p:cNvPr id="18" name="Freeform 17"/>
            <p:cNvSpPr/>
            <p:nvPr/>
          </p:nvSpPr>
          <p:spPr>
            <a:xfrm>
              <a:off x="4213885" y="6188030"/>
              <a:ext cx="476484" cy="182041"/>
            </a:xfrm>
            <a:custGeom>
              <a:avLst/>
              <a:gdLst>
                <a:gd name="connsiteX0" fmla="*/ 0 w 857250"/>
                <a:gd name="connsiteY0" fmla="*/ 111919 h 354806"/>
                <a:gd name="connsiteX1" fmla="*/ 457200 w 857250"/>
                <a:gd name="connsiteY1" fmla="*/ 40481 h 354806"/>
                <a:gd name="connsiteX2" fmla="*/ 857250 w 857250"/>
                <a:gd name="connsiteY2" fmla="*/ 354806 h 354806"/>
              </a:gdLst>
              <a:ahLst/>
              <a:cxnLst>
                <a:cxn ang="0">
                  <a:pos x="connsiteX0" y="connsiteY0"/>
                </a:cxn>
                <a:cxn ang="0">
                  <a:pos x="connsiteX1" y="connsiteY1"/>
                </a:cxn>
                <a:cxn ang="0">
                  <a:pos x="connsiteX2" y="connsiteY2"/>
                </a:cxn>
              </a:cxnLst>
              <a:rect l="l" t="t" r="r" b="b"/>
              <a:pathLst>
                <a:path w="857250" h="354806">
                  <a:moveTo>
                    <a:pt x="0" y="111919"/>
                  </a:moveTo>
                  <a:cubicBezTo>
                    <a:pt x="157162" y="55959"/>
                    <a:pt x="314325" y="0"/>
                    <a:pt x="457200" y="40481"/>
                  </a:cubicBezTo>
                  <a:cubicBezTo>
                    <a:pt x="600075" y="80962"/>
                    <a:pt x="728662" y="217884"/>
                    <a:pt x="857250" y="354806"/>
                  </a:cubicBezTo>
                </a:path>
              </a:pathLst>
            </a:cu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9" name="TextBox 18"/>
            <p:cNvSpPr txBox="1"/>
            <p:nvPr/>
          </p:nvSpPr>
          <p:spPr>
            <a:xfrm>
              <a:off x="4449479" y="6409168"/>
              <a:ext cx="931791" cy="434755"/>
            </a:xfrm>
            <a:prstGeom prst="rect">
              <a:avLst/>
            </a:prstGeom>
            <a:noFill/>
          </p:spPr>
          <p:txBody>
            <a:bodyPr wrap="square" rtlCol="0">
              <a:spAutoFit/>
            </a:bodyPr>
            <a:lstStyle/>
            <a:p>
              <a:pPr algn="ctr"/>
              <a:r>
                <a:rPr lang="fa-IR" sz="1200" dirty="0">
                  <a:cs typeface="B Nazanin" pitchFamily="2" charset="-78"/>
                </a:rPr>
                <a:t>تحقیر شدن، کوچک شدن</a:t>
              </a:r>
              <a:endParaRPr lang="en-US" sz="1200" dirty="0">
                <a:cs typeface="B Nazanin" pitchFamily="2" charset="-78"/>
              </a:endParaRPr>
            </a:p>
          </p:txBody>
        </p:sp>
        <p:sp>
          <p:nvSpPr>
            <p:cNvPr id="21" name="TextBox 20"/>
            <p:cNvSpPr txBox="1"/>
            <p:nvPr/>
          </p:nvSpPr>
          <p:spPr>
            <a:xfrm>
              <a:off x="2882377" y="5900919"/>
              <a:ext cx="1228268" cy="434755"/>
            </a:xfrm>
            <a:prstGeom prst="rect">
              <a:avLst/>
            </a:prstGeom>
            <a:noFill/>
          </p:spPr>
          <p:txBody>
            <a:bodyPr wrap="square" rtlCol="0">
              <a:spAutoFit/>
            </a:bodyPr>
            <a:lstStyle/>
            <a:p>
              <a:pPr algn="ctr"/>
              <a:r>
                <a:rPr lang="fa-IR" sz="1200" dirty="0">
                  <a:cs typeface="B Nazanin" pitchFamily="2" charset="-78"/>
                </a:rPr>
                <a:t>آرامش خاطر، سکون، آسودگی</a:t>
              </a:r>
            </a:p>
          </p:txBody>
        </p:sp>
        <p:sp>
          <p:nvSpPr>
            <p:cNvPr id="22" name="TextBox 21"/>
            <p:cNvSpPr txBox="1"/>
            <p:nvPr/>
          </p:nvSpPr>
          <p:spPr>
            <a:xfrm>
              <a:off x="1500174" y="5744533"/>
              <a:ext cx="1466911" cy="461665"/>
            </a:xfrm>
            <a:prstGeom prst="rect">
              <a:avLst/>
            </a:prstGeom>
            <a:noFill/>
          </p:spPr>
          <p:txBody>
            <a:bodyPr wrap="square" rtlCol="0">
              <a:spAutoFit/>
            </a:bodyPr>
            <a:lstStyle/>
            <a:p>
              <a:pPr algn="ctr"/>
              <a:r>
                <a:rPr lang="fa-IR" sz="1200" dirty="0">
                  <a:cs typeface="B Nazanin" pitchFamily="2" charset="-78"/>
                </a:rPr>
                <a:t>اضطراب ، عجله ، دقت ، ترس</a:t>
              </a:r>
            </a:p>
          </p:txBody>
        </p:sp>
        <p:sp>
          <p:nvSpPr>
            <p:cNvPr id="23" name="TextBox 22"/>
            <p:cNvSpPr txBox="1"/>
            <p:nvPr/>
          </p:nvSpPr>
          <p:spPr>
            <a:xfrm>
              <a:off x="2840024" y="5158093"/>
              <a:ext cx="1228268" cy="260853"/>
            </a:xfrm>
            <a:prstGeom prst="rect">
              <a:avLst/>
            </a:prstGeom>
            <a:noFill/>
          </p:spPr>
          <p:txBody>
            <a:bodyPr wrap="square" rtlCol="0">
              <a:spAutoFit/>
            </a:bodyPr>
            <a:lstStyle/>
            <a:p>
              <a:pPr algn="ctr"/>
              <a:r>
                <a:rPr lang="fa-IR" sz="1200" dirty="0">
                  <a:cs typeface="B Nazanin" pitchFamily="2" charset="-78"/>
                </a:rPr>
                <a:t>انتظار، سردرگمی، تماشا</a:t>
              </a:r>
            </a:p>
          </p:txBody>
        </p:sp>
        <p:sp>
          <p:nvSpPr>
            <p:cNvPr id="24" name="Freeform 23"/>
            <p:cNvSpPr/>
            <p:nvPr/>
          </p:nvSpPr>
          <p:spPr>
            <a:xfrm>
              <a:off x="2292069" y="5578375"/>
              <a:ext cx="270007" cy="175932"/>
            </a:xfrm>
            <a:custGeom>
              <a:avLst/>
              <a:gdLst>
                <a:gd name="connsiteX0" fmla="*/ 485775 w 485775"/>
                <a:gd name="connsiteY0" fmla="*/ 0 h 342900"/>
                <a:gd name="connsiteX1" fmla="*/ 128587 w 485775"/>
                <a:gd name="connsiteY1" fmla="*/ 71438 h 342900"/>
                <a:gd name="connsiteX2" fmla="*/ 0 w 485775"/>
                <a:gd name="connsiteY2" fmla="*/ 342900 h 342900"/>
              </a:gdLst>
              <a:ahLst/>
              <a:cxnLst>
                <a:cxn ang="0">
                  <a:pos x="connsiteX0" y="connsiteY0"/>
                </a:cxn>
                <a:cxn ang="0">
                  <a:pos x="connsiteX1" y="connsiteY1"/>
                </a:cxn>
                <a:cxn ang="0">
                  <a:pos x="connsiteX2" y="connsiteY2"/>
                </a:cxn>
              </a:cxnLst>
              <a:rect l="l" t="t" r="r" b="b"/>
              <a:pathLst>
                <a:path w="485775" h="342900">
                  <a:moveTo>
                    <a:pt x="485775" y="0"/>
                  </a:moveTo>
                  <a:cubicBezTo>
                    <a:pt x="347662" y="7144"/>
                    <a:pt x="209549" y="14288"/>
                    <a:pt x="128587" y="71438"/>
                  </a:cubicBezTo>
                  <a:cubicBezTo>
                    <a:pt x="47625" y="128588"/>
                    <a:pt x="23812" y="235744"/>
                    <a:pt x="0" y="342900"/>
                  </a:cubicBezTo>
                </a:path>
              </a:pathLst>
            </a:cu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5" name="Freeform 24"/>
            <p:cNvSpPr/>
            <p:nvPr/>
          </p:nvSpPr>
          <p:spPr>
            <a:xfrm>
              <a:off x="2855906" y="6333420"/>
              <a:ext cx="236918" cy="300551"/>
            </a:xfrm>
            <a:custGeom>
              <a:avLst/>
              <a:gdLst>
                <a:gd name="connsiteX0" fmla="*/ 0 w 426244"/>
                <a:gd name="connsiteY0" fmla="*/ 0 h 585787"/>
                <a:gd name="connsiteX1" fmla="*/ 357188 w 426244"/>
                <a:gd name="connsiteY1" fmla="*/ 171450 h 585787"/>
                <a:gd name="connsiteX2" fmla="*/ 414338 w 426244"/>
                <a:gd name="connsiteY2" fmla="*/ 585787 h 585787"/>
              </a:gdLst>
              <a:ahLst/>
              <a:cxnLst>
                <a:cxn ang="0">
                  <a:pos x="connsiteX0" y="connsiteY0"/>
                </a:cxn>
                <a:cxn ang="0">
                  <a:pos x="connsiteX1" y="connsiteY1"/>
                </a:cxn>
                <a:cxn ang="0">
                  <a:pos x="connsiteX2" y="connsiteY2"/>
                </a:cxn>
              </a:cxnLst>
              <a:rect l="l" t="t" r="r" b="b"/>
              <a:pathLst>
                <a:path w="426244" h="585787">
                  <a:moveTo>
                    <a:pt x="0" y="0"/>
                  </a:moveTo>
                  <a:cubicBezTo>
                    <a:pt x="144066" y="36909"/>
                    <a:pt x="288132" y="73819"/>
                    <a:pt x="357188" y="171450"/>
                  </a:cubicBezTo>
                  <a:cubicBezTo>
                    <a:pt x="426244" y="269081"/>
                    <a:pt x="420291" y="427434"/>
                    <a:pt x="414338" y="585787"/>
                  </a:cubicBezTo>
                </a:path>
              </a:pathLst>
            </a:cu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6" name="Freeform 25"/>
            <p:cNvSpPr/>
            <p:nvPr/>
          </p:nvSpPr>
          <p:spPr>
            <a:xfrm>
              <a:off x="3387981" y="5661454"/>
              <a:ext cx="206476" cy="254125"/>
            </a:xfrm>
            <a:custGeom>
              <a:avLst/>
              <a:gdLst>
                <a:gd name="connsiteX0" fmla="*/ 371475 w 371475"/>
                <a:gd name="connsiteY0" fmla="*/ 95250 h 495300"/>
                <a:gd name="connsiteX1" fmla="*/ 57150 w 371475"/>
                <a:gd name="connsiteY1" fmla="*/ 66675 h 495300"/>
                <a:gd name="connsiteX2" fmla="*/ 28575 w 371475"/>
                <a:gd name="connsiteY2" fmla="*/ 495300 h 495300"/>
              </a:gdLst>
              <a:ahLst/>
              <a:cxnLst>
                <a:cxn ang="0">
                  <a:pos x="connsiteX0" y="connsiteY0"/>
                </a:cxn>
                <a:cxn ang="0">
                  <a:pos x="connsiteX1" y="connsiteY1"/>
                </a:cxn>
                <a:cxn ang="0">
                  <a:pos x="connsiteX2" y="connsiteY2"/>
                </a:cxn>
              </a:cxnLst>
              <a:rect l="l" t="t" r="r" b="b"/>
              <a:pathLst>
                <a:path w="371475" h="495300">
                  <a:moveTo>
                    <a:pt x="371475" y="95250"/>
                  </a:moveTo>
                  <a:cubicBezTo>
                    <a:pt x="242887" y="47625"/>
                    <a:pt x="114300" y="0"/>
                    <a:pt x="57150" y="66675"/>
                  </a:cubicBezTo>
                  <a:cubicBezTo>
                    <a:pt x="0" y="133350"/>
                    <a:pt x="14287" y="314325"/>
                    <a:pt x="28575" y="495300"/>
                  </a:cubicBezTo>
                </a:path>
              </a:pathLst>
            </a:cu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7" name="Freeform 26"/>
            <p:cNvSpPr/>
            <p:nvPr/>
          </p:nvSpPr>
          <p:spPr>
            <a:xfrm>
              <a:off x="3218564" y="4968721"/>
              <a:ext cx="328244" cy="184484"/>
            </a:xfrm>
            <a:custGeom>
              <a:avLst/>
              <a:gdLst>
                <a:gd name="connsiteX0" fmla="*/ 590550 w 590550"/>
                <a:gd name="connsiteY0" fmla="*/ 2381 h 359568"/>
                <a:gd name="connsiteX1" fmla="*/ 90487 w 590550"/>
                <a:gd name="connsiteY1" fmla="*/ 59531 h 359568"/>
                <a:gd name="connsiteX2" fmla="*/ 47625 w 590550"/>
                <a:gd name="connsiteY2" fmla="*/ 359568 h 359568"/>
              </a:gdLst>
              <a:ahLst/>
              <a:cxnLst>
                <a:cxn ang="0">
                  <a:pos x="connsiteX0" y="connsiteY0"/>
                </a:cxn>
                <a:cxn ang="0">
                  <a:pos x="connsiteX1" y="connsiteY1"/>
                </a:cxn>
                <a:cxn ang="0">
                  <a:pos x="connsiteX2" y="connsiteY2"/>
                </a:cxn>
              </a:cxnLst>
              <a:rect l="l" t="t" r="r" b="b"/>
              <a:pathLst>
                <a:path w="590550" h="359568">
                  <a:moveTo>
                    <a:pt x="590550" y="2381"/>
                  </a:moveTo>
                  <a:cubicBezTo>
                    <a:pt x="385762" y="1190"/>
                    <a:pt x="180974" y="0"/>
                    <a:pt x="90487" y="59531"/>
                  </a:cubicBezTo>
                  <a:cubicBezTo>
                    <a:pt x="0" y="119062"/>
                    <a:pt x="23812" y="239315"/>
                    <a:pt x="47625" y="359568"/>
                  </a:cubicBezTo>
                </a:path>
              </a:pathLst>
            </a:cu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0" name="TextBox 19"/>
            <p:cNvSpPr txBox="1"/>
            <p:nvPr/>
          </p:nvSpPr>
          <p:spPr>
            <a:xfrm>
              <a:off x="2486484" y="6610634"/>
              <a:ext cx="1228268" cy="434755"/>
            </a:xfrm>
            <a:prstGeom prst="rect">
              <a:avLst/>
            </a:prstGeom>
            <a:noFill/>
          </p:spPr>
          <p:txBody>
            <a:bodyPr wrap="square" rtlCol="0">
              <a:spAutoFit/>
            </a:bodyPr>
            <a:lstStyle/>
            <a:p>
              <a:pPr algn="ctr"/>
              <a:r>
                <a:rPr lang="fa-IR" sz="1200" dirty="0">
                  <a:cs typeface="B Nazanin" pitchFamily="2" charset="-78"/>
                </a:rPr>
                <a:t>تجمع زیاد، احساس خفگی</a:t>
              </a:r>
              <a:endParaRPr lang="en-US" sz="1200" dirty="0">
                <a:cs typeface="B Nazanin" pitchFamily="2" charset="-78"/>
              </a:endParaRPr>
            </a:p>
          </p:txBody>
        </p:sp>
      </p:grpSp>
      <p:sp>
        <p:nvSpPr>
          <p:cNvPr id="29" name="Slide Number Placeholder 28"/>
          <p:cNvSpPr>
            <a:spLocks noGrp="1"/>
          </p:cNvSpPr>
          <p:nvPr>
            <p:ph type="sldNum" sz="quarter" idx="12"/>
          </p:nvPr>
        </p:nvSpPr>
        <p:spPr/>
        <p:txBody>
          <a:bodyPr/>
          <a:lstStyle/>
          <a:p>
            <a:fld id="{FF86FEA7-80B1-4C74-85F3-91076A821A0B}" type="slidenum">
              <a:rPr lang="en-US" smtClean="0"/>
              <a:pPr/>
              <a:t>34</a:t>
            </a:fld>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TextBox 7"/>
          <p:cNvSpPr txBox="1"/>
          <p:nvPr/>
        </p:nvSpPr>
        <p:spPr>
          <a:xfrm>
            <a:off x="571480" y="1095348"/>
            <a:ext cx="5715040" cy="3708708"/>
          </a:xfrm>
          <a:prstGeom prst="rect">
            <a:avLst/>
          </a:prstGeom>
          <a:noFill/>
        </p:spPr>
        <p:txBody>
          <a:bodyPr wrap="square" rtlCol="0">
            <a:spAutoFit/>
          </a:bodyPr>
          <a:lstStyle/>
          <a:p>
            <a:pPr algn="just" rtl="1">
              <a:buNone/>
            </a:pPr>
            <a:r>
              <a:rPr lang="fa-IR" sz="1600" b="1" dirty="0">
                <a:cs typeface="B Nazanin" pitchFamily="2" charset="-78"/>
              </a:rPr>
              <a:t>1.12 فضاهای پر و خالی</a:t>
            </a:r>
          </a:p>
          <a:p>
            <a:pPr algn="just">
              <a:buNone/>
            </a:pPr>
            <a:endParaRPr lang="fa-IR" sz="1600" b="1" dirty="0">
              <a:cs typeface="B Nazanin" pitchFamily="2" charset="-78"/>
            </a:endParaRPr>
          </a:p>
          <a:p>
            <a:pPr algn="just" rtl="1"/>
            <a:r>
              <a:rPr lang="fa-IR" sz="1200" dirty="0">
                <a:cs typeface="B Nazanin" pitchFamily="2" charset="-78"/>
              </a:rPr>
              <a:t>رابطه توده و فضا نشان دهنده فضاهای شهری مثبت و منفی و رها شده می باشد. با استفاده از نقشه توده وفضا می توان به کیفیت محیط پی برد بدین گونه که هر چه توده ها فشرده تر و متراکم تر باشند و فضاهای خالی کمتر باشد محیط از کیفیتی نامطلوب برخوردار است چون فضاهای باز در حکم مجاری تنفسی یک فضا هستند.تناسبات دانه ها از نظر طول و عرض و ارتفاع نیز از جهات مختلفی بر کیفیت محیط تاثیر می گذارد.هر چه تعداد ورودی های قابل استقرار در پیرامون لبه های فضاهای عمومی و راهها (نفوذپذیری )بیشتر باشد نظارت بالاتر، امنیت بیشتر،دسترسی آسان تر و حتی سرزندگی بیشتر خواهد بود که تمامی موارد بر کیفیت محیط تاثیرگذارند.</a:t>
            </a:r>
          </a:p>
          <a:p>
            <a:pPr algn="just" rtl="1"/>
            <a:endParaRPr lang="fa-IR" sz="1200" dirty="0">
              <a:cs typeface="B Nazanin" pitchFamily="2" charset="-78"/>
            </a:endParaRPr>
          </a:p>
          <a:p>
            <a:pPr algn="just" rtl="1"/>
            <a:r>
              <a:rPr lang="fa-IR" sz="1200" dirty="0">
                <a:cs typeface="B Nazanin" pitchFamily="2" charset="-78"/>
              </a:rPr>
              <a:t>تا پیش از تخریب ساختمان شهرداری در ضلع شمالی میدان، تناسبات میدان مانند تناسبات دوران صفوی و به نسبت یک به دو بوده است. پس از تخریب این ساختمان به وسعت فضا افزوده شده است و ساختمان های پیرامون میدان نیز نتوانسته اند محصوریت و تعین فضایی میدان را مانند الگوی گذشته ان حفظ کنند. در نتیجه در این میدان مشاهده می کنیم که فضا تعریف نشده است و به محیط اطرافش نفوذ پیدا کرده است.</a:t>
            </a:r>
          </a:p>
          <a:p>
            <a:pPr algn="just" rtl="1"/>
            <a:r>
              <a:rPr lang="fa-IR" sz="1200" dirty="0">
                <a:cs typeface="B Nazanin" pitchFamily="2" charset="-78"/>
              </a:rPr>
              <a:t> </a:t>
            </a:r>
          </a:p>
          <a:p>
            <a:pPr algn="just"/>
            <a:endParaRPr lang="fa-IR" sz="1200" dirty="0">
              <a:cs typeface="B Nazanin" pitchFamily="2" charset="-78"/>
            </a:endParaRPr>
          </a:p>
          <a:p>
            <a:pPr algn="just"/>
            <a:r>
              <a:rPr lang="fa-IR" sz="1200" dirty="0">
                <a:cs typeface="B Nazanin" pitchFamily="2" charset="-78"/>
              </a:rPr>
              <a:t> </a:t>
            </a:r>
          </a:p>
          <a:p>
            <a:pPr algn="just"/>
            <a:endParaRPr lang="fa-IR" sz="1200" dirty="0">
              <a:cs typeface="B Nazanin" pitchFamily="2" charset="-78"/>
            </a:endParaRPr>
          </a:p>
          <a:p>
            <a:pPr algn="just"/>
            <a:endParaRPr lang="fa-IR" sz="1200" dirty="0">
              <a:cs typeface="B Nazanin" pitchFamily="2" charset="-78"/>
            </a:endParaRPr>
          </a:p>
          <a:p>
            <a:pPr algn="just"/>
            <a:endParaRPr lang="en-US" sz="1100" dirty="0">
              <a:cs typeface="B Nazanin" pitchFamily="2" charset="-78"/>
            </a:endParaRPr>
          </a:p>
        </p:txBody>
      </p:sp>
      <p:pic>
        <p:nvPicPr>
          <p:cNvPr id="56321" name="Picture 1" descr="J:\poro khLI Model (1).jpg"/>
          <p:cNvPicPr>
            <a:picLocks noChangeAspect="1" noChangeArrowheads="1"/>
          </p:cNvPicPr>
          <p:nvPr/>
        </p:nvPicPr>
        <p:blipFill>
          <a:blip r:embed="rId3" cstate="screen">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1500174" y="3797923"/>
            <a:ext cx="3936972" cy="2869589"/>
          </a:xfrm>
          <a:prstGeom prst="rect">
            <a:avLst/>
          </a:prstGeom>
          <a:ln>
            <a:noFill/>
          </a:ln>
          <a:effectLst>
            <a:outerShdw blurRad="292100" dist="139700" dir="2700000" algn="tl" rotWithShape="0">
              <a:srgbClr val="333333">
                <a:alpha val="65000"/>
              </a:srgbClr>
            </a:outerShdw>
          </a:effectLst>
        </p:spPr>
      </p:pic>
      <p:pic>
        <p:nvPicPr>
          <p:cNvPr id="10" name="Picture 2" descr="C:\Users\Elham\Desktop\kargah tarahi shahri\tude-Layout1.jpg"/>
          <p:cNvPicPr>
            <a:picLocks noChangeAspect="1" noChangeArrowheads="1"/>
          </p:cNvPicPr>
          <p:nvPr/>
        </p:nvPicPr>
        <p:blipFill>
          <a:blip r:embed="rId4" cstate="screen">
            <a:clrChange>
              <a:clrFrom>
                <a:srgbClr val="FFFFFF"/>
              </a:clrFrom>
              <a:clrTo>
                <a:srgbClr val="FFFFFF">
                  <a:alpha val="0"/>
                </a:srgbClr>
              </a:clrTo>
            </a:clrChange>
            <a:grayscl/>
            <a:extLst>
              <a:ext uri="{28A0092B-C50C-407E-A947-70E740481C1C}">
                <a14:useLocalDpi xmlns:a14="http://schemas.microsoft.com/office/drawing/2010/main"/>
              </a:ext>
            </a:extLst>
          </a:blip>
          <a:srcRect/>
          <a:stretch>
            <a:fillRect/>
          </a:stretch>
        </p:blipFill>
        <p:spPr bwMode="auto">
          <a:xfrm>
            <a:off x="642918" y="6596074"/>
            <a:ext cx="5643602" cy="2786673"/>
          </a:xfrm>
          <a:prstGeom prst="rect">
            <a:avLst/>
          </a:prstGeom>
          <a:noFill/>
        </p:spPr>
      </p:pic>
      <p:sp>
        <p:nvSpPr>
          <p:cNvPr id="11" name="Slide Number Placeholder 10"/>
          <p:cNvSpPr>
            <a:spLocks noGrp="1"/>
          </p:cNvSpPr>
          <p:nvPr>
            <p:ph type="sldNum" sz="quarter" idx="12"/>
          </p:nvPr>
        </p:nvSpPr>
        <p:spPr/>
        <p:txBody>
          <a:bodyPr/>
          <a:lstStyle/>
          <a:p>
            <a:fld id="{FF86FEA7-80B1-4C74-85F3-91076A821A0B}" type="slidenum">
              <a:rPr lang="en-US" smtClean="0"/>
              <a:pPr/>
              <a:t>35</a:t>
            </a:fld>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TextBox 7"/>
          <p:cNvSpPr txBox="1"/>
          <p:nvPr/>
        </p:nvSpPr>
        <p:spPr>
          <a:xfrm>
            <a:off x="571480" y="1095348"/>
            <a:ext cx="5715040" cy="2970044"/>
          </a:xfrm>
          <a:prstGeom prst="rect">
            <a:avLst/>
          </a:prstGeom>
          <a:noFill/>
        </p:spPr>
        <p:txBody>
          <a:bodyPr wrap="square" rtlCol="0">
            <a:spAutoFit/>
          </a:bodyPr>
          <a:lstStyle/>
          <a:p>
            <a:pPr lvl="0" algn="r" rtl="1">
              <a:buNone/>
            </a:pPr>
            <a:r>
              <a:rPr lang="fa-IR" sz="1600" b="1" dirty="0">
                <a:solidFill>
                  <a:prstClr val="black"/>
                </a:solidFill>
                <a:cs typeface="B Nazanin" pitchFamily="2" charset="-78"/>
              </a:rPr>
              <a:t>1.13 دفع آب های سطحی</a:t>
            </a:r>
          </a:p>
          <a:p>
            <a:pPr algn="just">
              <a:buNone/>
            </a:pPr>
            <a:endParaRPr lang="fa-IR" sz="1600" b="1" dirty="0">
              <a:cs typeface="B Nazanin" pitchFamily="2" charset="-78"/>
            </a:endParaRPr>
          </a:p>
          <a:p>
            <a:pPr algn="just" rtl="1"/>
            <a:r>
              <a:rPr lang="fa-IR" sz="1200" dirty="0">
                <a:cs typeface="B Nazanin" pitchFamily="2" charset="-78"/>
              </a:rPr>
              <a:t>شبكه جمع آوري آبهاي سطحي شامل جوي هاي باز و يا سرپوشيده و قسمت اصلي مركب از كانال ها و آب گذرها (مسیل ها) است. آب هاي سطحي در محدوده مورد نظر ناشي از آب باران و ... مي باشد كه متاسفانه با تمهيدات مناسب جمع آوري نشده اند. نکته مهمی که در مورد سیستم جمع آوری آب های سطحی باید به ان توجه کرد نحوه جمع آوری و حجم بارندگی در کنار شیب زمین می باشد و این نقشه ها باید به خوبی بتوانند یکدیگر را پوشش دهند تا شاهد حجم زیادی از آب روی سطح زمین در هنگام بارندگی نباشیم. </a:t>
            </a:r>
          </a:p>
          <a:p>
            <a:pPr algn="just" rtl="1"/>
            <a:endParaRPr lang="fa-IR" sz="1200" dirty="0">
              <a:cs typeface="B Nazanin" pitchFamily="2" charset="-78"/>
            </a:endParaRPr>
          </a:p>
          <a:p>
            <a:pPr algn="just" rtl="1"/>
            <a:r>
              <a:rPr lang="fa-IR" sz="1200" dirty="0">
                <a:cs typeface="B Nazanin" pitchFamily="2" charset="-78"/>
              </a:rPr>
              <a:t>در واقع به طور کلی می توان گفت که در شهر بزرگی مانند تهران نیاز زیادی به یک کانال و شبکه منسجم تاسیسات شهری داریم که در طرح ساختاری راهبردی تهران نیز به آن اشاره شده است.</a:t>
            </a:r>
          </a:p>
          <a:p>
            <a:pPr algn="just" rtl="1"/>
            <a:endParaRPr lang="fa-IR" sz="1200" dirty="0">
              <a:cs typeface="B Nazanin" pitchFamily="2" charset="-78"/>
            </a:endParaRPr>
          </a:p>
          <a:p>
            <a:pPr algn="just"/>
            <a:r>
              <a:rPr lang="fa-IR" sz="1200" dirty="0">
                <a:cs typeface="B Nazanin" pitchFamily="2" charset="-78"/>
              </a:rPr>
              <a:t> </a:t>
            </a:r>
          </a:p>
          <a:p>
            <a:pPr algn="just"/>
            <a:endParaRPr lang="fa-IR" sz="1200" dirty="0">
              <a:cs typeface="B Nazanin" pitchFamily="2" charset="-78"/>
            </a:endParaRPr>
          </a:p>
          <a:p>
            <a:pPr algn="just"/>
            <a:endParaRPr lang="fa-IR" sz="1200" dirty="0">
              <a:cs typeface="B Nazanin" pitchFamily="2" charset="-78"/>
            </a:endParaRPr>
          </a:p>
          <a:p>
            <a:pPr algn="just"/>
            <a:endParaRPr lang="en-US" sz="1100" dirty="0">
              <a:cs typeface="B Nazanin" pitchFamily="2" charset="-78"/>
            </a:endParaRPr>
          </a:p>
        </p:txBody>
      </p:sp>
      <p:pic>
        <p:nvPicPr>
          <p:cNvPr id="10" name="Picture 2" descr="C:\Users\Elham\Desktop\kargah tarahi shahri\ab.jpg"/>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5400000">
            <a:off x="1473949" y="2150039"/>
            <a:ext cx="3866998" cy="6472524"/>
          </a:xfrm>
          <a:prstGeom prst="rect">
            <a:avLst/>
          </a:prstGeom>
          <a:noFill/>
        </p:spPr>
      </p:pic>
      <p:sp>
        <p:nvSpPr>
          <p:cNvPr id="11" name="Slide Number Placeholder 10"/>
          <p:cNvSpPr>
            <a:spLocks noGrp="1"/>
          </p:cNvSpPr>
          <p:nvPr>
            <p:ph type="sldNum" sz="quarter" idx="12"/>
          </p:nvPr>
        </p:nvSpPr>
        <p:spPr/>
        <p:txBody>
          <a:bodyPr/>
          <a:lstStyle/>
          <a:p>
            <a:fld id="{FF86FEA7-80B1-4C74-85F3-91076A821A0B}" type="slidenum">
              <a:rPr lang="en-US" smtClean="0"/>
              <a:pPr/>
              <a:t>36</a:t>
            </a:fld>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TextBox 7"/>
          <p:cNvSpPr txBox="1"/>
          <p:nvPr/>
        </p:nvSpPr>
        <p:spPr>
          <a:xfrm>
            <a:off x="571480" y="1095348"/>
            <a:ext cx="5715040" cy="7679025"/>
          </a:xfrm>
          <a:prstGeom prst="rect">
            <a:avLst/>
          </a:prstGeom>
          <a:noFill/>
        </p:spPr>
        <p:txBody>
          <a:bodyPr wrap="square" rtlCol="0">
            <a:spAutoFit/>
          </a:bodyPr>
          <a:lstStyle/>
          <a:p>
            <a:pPr algn="just" rtl="1">
              <a:buNone/>
            </a:pPr>
            <a:r>
              <a:rPr lang="fa-IR" sz="1600" b="1" dirty="0">
                <a:solidFill>
                  <a:prstClr val="black"/>
                </a:solidFill>
                <a:cs typeface="B Nazanin" pitchFamily="2" charset="-78"/>
              </a:rPr>
              <a:t>1.14 کیفیات عملکردی</a:t>
            </a:r>
          </a:p>
          <a:p>
            <a:pPr algn="just" rtl="1">
              <a:buNone/>
            </a:pPr>
            <a:endParaRPr lang="fa-IR" sz="1600" b="1" dirty="0">
              <a:solidFill>
                <a:prstClr val="black"/>
              </a:solidFill>
              <a:cs typeface="B Nazanin" pitchFamily="2" charset="-78"/>
            </a:endParaRPr>
          </a:p>
          <a:p>
            <a:pPr algn="just" rtl="1">
              <a:buNone/>
            </a:pPr>
            <a:r>
              <a:rPr lang="fa-IR" sz="1200" dirty="0">
                <a:cs typeface="B Nazanin" pitchFamily="2" charset="-78"/>
              </a:rPr>
              <a:t>در این قسمت به شناخت وضع موجود پرداخته می شود. علاوه بر کاربری طبقه همکف،کیفیت، قدمت و تعداد طبقات نیز مورد بررسی قرار می گیرد و هرکدام با توضیحات، نمودار و تصاویر مربوط ارائه می گردد.هدف از شناخت در این مرحله سنجش دیگر کیفیت های فضا از این طریق می باشد و هم چنین مقدمه ای بر طراحی است به طوری که شناخت کاربری های وضع موجود به عنوان مثال تا حدودی در مورد سرزندگی فضا به ما آگاهی می دهد.مثلاً اگر کاربری های بدنه یک خیابان غالباً کارگاهی، انبار، بیمارستان، اداری و مانند آن باشد با خیابانی مواجه خواهیم بود که با عدم سرزندگی روبه رو است. و یا اگر گاربری های غالب خیابات مورد بررسی مسکونی باشد با یک خیابان محلی سر وکار خواهیم داشت. هم چنینن اگر کیفیت ساختمان ها غالباً تخریبی و یا مخروبه باشد پروژه های بهسازی و نوسازی پیشنهاد خواهیم داد و بالعکس اگر اغلب ساختمان ها از نظر کیفی قابل قبول و قابل نگهداری باشند با بافتی جدید و نوساز مواجه خواهیم بود.بررسی ساختمان ها از نظر قدمت و تعداد طبقات نیز به دلایلی که در بالا گفته شد ضرورت دارد.</a:t>
            </a:r>
          </a:p>
          <a:p>
            <a:pPr algn="just" rtl="1">
              <a:buNone/>
            </a:pPr>
            <a:endParaRPr lang="fa-IR" sz="1200" dirty="0">
              <a:cs typeface="B Nazanin" pitchFamily="2" charset="-78"/>
            </a:endParaRPr>
          </a:p>
          <a:p>
            <a:pPr algn="just" rtl="1">
              <a:buNone/>
            </a:pPr>
            <a:r>
              <a:rPr lang="fa-IR" sz="1400" b="1" dirty="0">
                <a:solidFill>
                  <a:prstClr val="black"/>
                </a:solidFill>
                <a:cs typeface="B Nazanin" pitchFamily="2" charset="-78"/>
              </a:rPr>
              <a:t>1.14.1 کاربری وضع موجود</a:t>
            </a:r>
          </a:p>
          <a:p>
            <a:pPr algn="just" rtl="1">
              <a:buNone/>
            </a:pPr>
            <a:endParaRPr lang="fa-IR" sz="1400" b="1" dirty="0">
              <a:solidFill>
                <a:prstClr val="black"/>
              </a:solidFill>
              <a:cs typeface="B Nazanin" pitchFamily="2" charset="-78"/>
            </a:endParaRPr>
          </a:p>
          <a:p>
            <a:pPr algn="just" rtl="1">
              <a:buNone/>
            </a:pPr>
            <a:r>
              <a:rPr lang="fa-IR" sz="1200" dirty="0">
                <a:solidFill>
                  <a:prstClr val="black"/>
                </a:solidFill>
                <a:cs typeface="B Nazanin" pitchFamily="2" charset="-78"/>
              </a:rPr>
              <a:t>کاربری عبارتست از تعیین نوع استفاده از زمین بر اساس مطالعات پایه ای برای شناخت و آشنایی با نحوه پراکندگی فعالیت های شهری. کاربری های قطعات محدوده مورد مطالعه شامل: تجاری در سطوح منطقه ای، اداری، انبار، فرهنگی و پذیرایی- جهانگردی می باشد. </a:t>
            </a:r>
          </a:p>
          <a:p>
            <a:pPr algn="just" rtl="1">
              <a:buNone/>
            </a:pPr>
            <a:endParaRPr lang="fa-IR" sz="1200" dirty="0">
              <a:solidFill>
                <a:prstClr val="black"/>
              </a:solidFill>
              <a:cs typeface="B Nazanin" pitchFamily="2" charset="-78"/>
            </a:endParaRPr>
          </a:p>
          <a:p>
            <a:pPr algn="just" rtl="1">
              <a:buNone/>
            </a:pPr>
            <a:r>
              <a:rPr lang="fa-IR" sz="1200" dirty="0">
                <a:solidFill>
                  <a:prstClr val="black"/>
                </a:solidFill>
                <a:cs typeface="B Nazanin" pitchFamily="2" charset="-78"/>
              </a:rPr>
              <a:t>از آنجایی که این محدوده در قسمت مرکزی شهر تهران واقع شده است سطح عملکردی بیشتر کاربری ها در سطح شهری و فرا شهری می باشد. همچنین قرار گیری و موقعیت این محدوده نسبت به بازار سبب شکل گیری کاربری انبار در جداره میدان شده است که هم موجب کاهش سرزندگی و امنیت می شود و همچنین نمای و منظر مناسبی را در جداره میدان ایجاد نمی کند و سبب افت کیفیت فضای شهری می شود. همچنین قرار گیری ادره مخابرات در ضلع جنوبی میدان که سطح وسیعی را نیز به خود اختصاص داده است سبب کاهش حضورپذیری و فعالیت به خصوص در ساعات شب می شود.</a:t>
            </a:r>
          </a:p>
          <a:p>
            <a:pPr algn="just" rtl="1">
              <a:buNone/>
            </a:pPr>
            <a:endParaRPr lang="fa-IR" sz="1200" dirty="0">
              <a:solidFill>
                <a:prstClr val="black"/>
              </a:solidFill>
              <a:cs typeface="B Nazanin" pitchFamily="2" charset="-78"/>
            </a:endParaRPr>
          </a:p>
          <a:p>
            <a:pPr algn="just" rtl="1">
              <a:buNone/>
            </a:pPr>
            <a:r>
              <a:rPr lang="fa-IR" sz="1200" dirty="0">
                <a:solidFill>
                  <a:prstClr val="black"/>
                </a:solidFill>
                <a:cs typeface="B Nazanin" pitchFamily="2" charset="-78"/>
              </a:rPr>
              <a:t>نکته ی مهمی که در مورد این میدان حائز اهمیت می باشد قیمت بالای زمین و تمایل زیاد مالکین برای نوسازی و تغییر کاربری به تجاری می باشد که هم به عنوان نقطه قوت و هم به عنوان تهدید آن می تواند در طراحی فضا مورد استفاده قرار گیرد که این بحث در قسمت قیمت زمین به تفصیل مورد بررسی قرار گرفته است.</a:t>
            </a:r>
          </a:p>
          <a:p>
            <a:pPr algn="just" rtl="1">
              <a:buNone/>
            </a:pPr>
            <a:endParaRPr lang="fa-IR" sz="1200" dirty="0">
              <a:solidFill>
                <a:prstClr val="black"/>
              </a:solidFill>
              <a:cs typeface="B Nazanin" pitchFamily="2" charset="-78"/>
            </a:endParaRPr>
          </a:p>
          <a:p>
            <a:pPr algn="just" rtl="1">
              <a:buNone/>
            </a:pPr>
            <a:r>
              <a:rPr lang="fa-IR" sz="1200" dirty="0">
                <a:solidFill>
                  <a:prstClr val="black"/>
                </a:solidFill>
                <a:cs typeface="B Nazanin" pitchFamily="2" charset="-78"/>
              </a:rPr>
              <a:t>همانطور که در نمودار نیز مشخص شده است قسمت زیادی از میدان توسط کاربری تجاری پوشش داده شده است. در مورد کاربری اداری شایان ذکر است که با اینکه نسبت به کاربری تجاری از نظر تعداد کمتر است اما به دلیل اینکه وسعت زیادی از میدان را به خود اختصاص داده باعث کاهش سرزندگی و کاهش کیفیت عملکردی میدان به عنوان یک میدان شهری شده است. (شماره نقشه 14- 1 و 14 – 2)</a:t>
            </a:r>
          </a:p>
          <a:p>
            <a:pPr algn="just" rtl="1">
              <a:buNone/>
            </a:pPr>
            <a:endParaRPr lang="fa-IR" sz="1200" dirty="0">
              <a:solidFill>
                <a:prstClr val="black"/>
              </a:solidFill>
              <a:cs typeface="B Nazanin" pitchFamily="2" charset="-78"/>
            </a:endParaRPr>
          </a:p>
          <a:p>
            <a:pPr lvl="0" algn="just" rtl="1"/>
            <a:endParaRPr lang="fa-IR" sz="1200" dirty="0">
              <a:solidFill>
                <a:prstClr val="black"/>
              </a:solidFill>
              <a:cs typeface="B Nazanin" pitchFamily="2" charset="-78"/>
            </a:endParaRPr>
          </a:p>
          <a:p>
            <a:pPr algn="just" rtl="1">
              <a:buNone/>
            </a:pPr>
            <a:endParaRPr lang="fa-IR" sz="1400" b="1" dirty="0">
              <a:solidFill>
                <a:prstClr val="black"/>
              </a:solidFill>
              <a:cs typeface="B Nazanin" pitchFamily="2" charset="-78"/>
            </a:endParaRPr>
          </a:p>
          <a:p>
            <a:pPr algn="just"/>
            <a:endParaRPr lang="fa-IR" sz="1200" dirty="0">
              <a:cs typeface="B Nazanin" pitchFamily="2" charset="-78"/>
            </a:endParaRPr>
          </a:p>
          <a:p>
            <a:pPr algn="just"/>
            <a:r>
              <a:rPr lang="fa-IR" sz="1200" dirty="0">
                <a:cs typeface="B Nazanin" pitchFamily="2" charset="-78"/>
              </a:rPr>
              <a:t> </a:t>
            </a:r>
          </a:p>
          <a:p>
            <a:pPr algn="just"/>
            <a:endParaRPr lang="fa-IR" sz="1200" dirty="0">
              <a:cs typeface="B Nazanin" pitchFamily="2" charset="-78"/>
            </a:endParaRPr>
          </a:p>
          <a:p>
            <a:pPr algn="just"/>
            <a:endParaRPr lang="fa-IR" sz="1200" dirty="0">
              <a:cs typeface="B Nazanin" pitchFamily="2" charset="-78"/>
            </a:endParaRPr>
          </a:p>
          <a:p>
            <a:pPr algn="just"/>
            <a:endParaRPr lang="en-US" sz="1100" dirty="0">
              <a:cs typeface="B Nazanin" pitchFamily="2" charset="-78"/>
            </a:endParaRPr>
          </a:p>
        </p:txBody>
      </p:sp>
      <p:graphicFrame>
        <p:nvGraphicFramePr>
          <p:cNvPr id="11" name="Chart 10"/>
          <p:cNvGraphicFramePr/>
          <p:nvPr/>
        </p:nvGraphicFramePr>
        <p:xfrm>
          <a:off x="1071546" y="6810388"/>
          <a:ext cx="4444973" cy="266698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1714488" y="9239280"/>
            <a:ext cx="2500330" cy="276999"/>
          </a:xfrm>
          <a:prstGeom prst="rect">
            <a:avLst/>
          </a:prstGeom>
          <a:noFill/>
        </p:spPr>
        <p:txBody>
          <a:bodyPr wrap="square" rtlCol="0">
            <a:spAutoFit/>
          </a:bodyPr>
          <a:lstStyle/>
          <a:p>
            <a:pPr algn="ctr"/>
            <a:r>
              <a:rPr lang="fa-IR" sz="1200" dirty="0">
                <a:cs typeface="B Nazanin" pitchFamily="2" charset="-78"/>
              </a:rPr>
              <a:t>نمودار 1.1 کاربری طبقه همکف</a:t>
            </a:r>
            <a:endParaRPr lang="en-US" sz="1200" dirty="0">
              <a:cs typeface="B Nazanin" pitchFamily="2" charset="-78"/>
            </a:endParaRPr>
          </a:p>
        </p:txBody>
      </p:sp>
      <p:sp>
        <p:nvSpPr>
          <p:cNvPr id="10" name="Slide Number Placeholder 9"/>
          <p:cNvSpPr>
            <a:spLocks noGrp="1"/>
          </p:cNvSpPr>
          <p:nvPr>
            <p:ph type="sldNum" sz="quarter" idx="12"/>
          </p:nvPr>
        </p:nvSpPr>
        <p:spPr/>
        <p:txBody>
          <a:bodyPr/>
          <a:lstStyle/>
          <a:p>
            <a:fld id="{FF86FEA7-80B1-4C74-85F3-91076A821A0B}" type="slidenum">
              <a:rPr lang="en-US" smtClean="0"/>
              <a:pPr/>
              <a:t>37</a:t>
            </a:fld>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9"/>
          <p:cNvGraphicFramePr/>
          <p:nvPr/>
        </p:nvGraphicFramePr>
        <p:xfrm>
          <a:off x="1285860" y="2524108"/>
          <a:ext cx="4214826" cy="2528895"/>
        </p:xfrm>
        <a:graphic>
          <a:graphicData uri="http://schemas.openxmlformats.org/drawingml/2006/chart">
            <c:chart xmlns:c="http://schemas.openxmlformats.org/drawingml/2006/chart" xmlns:r="http://schemas.openxmlformats.org/officeDocument/2006/relationships" r:id="rId2"/>
          </a:graphicData>
        </a:graphic>
      </p:graphicFrame>
      <p:pic>
        <p:nvPicPr>
          <p:cNvPr id="3" name="Picture 2" descr="C:\Users\Elham\Desktop\kargah tarahi shahri\عکس میدان توپخانه\1.2.JPG"/>
          <p:cNvPicPr>
            <a:picLocks noChangeAspect="1" noChangeArrowheads="1"/>
          </p:cNvPicPr>
          <p:nvPr/>
        </p:nvPicPr>
        <p:blipFill>
          <a:blip r:embed="rId3"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TextBox 7"/>
          <p:cNvSpPr txBox="1"/>
          <p:nvPr/>
        </p:nvSpPr>
        <p:spPr>
          <a:xfrm>
            <a:off x="571480" y="1095348"/>
            <a:ext cx="5715040" cy="9734973"/>
          </a:xfrm>
          <a:prstGeom prst="rect">
            <a:avLst/>
          </a:prstGeom>
          <a:noFill/>
        </p:spPr>
        <p:txBody>
          <a:bodyPr wrap="square" rtlCol="0">
            <a:spAutoFit/>
          </a:bodyPr>
          <a:lstStyle/>
          <a:p>
            <a:pPr lvl="0" algn="just" rtl="1"/>
            <a:r>
              <a:rPr lang="fa-IR" sz="1400" b="1" dirty="0">
                <a:solidFill>
                  <a:prstClr val="black"/>
                </a:solidFill>
                <a:cs typeface="B Nazanin" pitchFamily="2" charset="-78"/>
              </a:rPr>
              <a:t>1.14.2تعداد طبقات</a:t>
            </a:r>
          </a:p>
          <a:p>
            <a:pPr lvl="0" algn="just" rtl="1"/>
            <a:endParaRPr lang="fa-IR" sz="1200" b="1" dirty="0">
              <a:solidFill>
                <a:prstClr val="black"/>
              </a:solidFill>
              <a:cs typeface="B Nazanin" pitchFamily="2" charset="-78"/>
            </a:endParaRPr>
          </a:p>
          <a:p>
            <a:pPr lvl="0" algn="just" rtl="1"/>
            <a:r>
              <a:rPr lang="fa-IR" sz="1200" dirty="0">
                <a:solidFill>
                  <a:prstClr val="black"/>
                </a:solidFill>
                <a:cs typeface="B Nazanin" pitchFamily="2" charset="-78"/>
              </a:rPr>
              <a:t>تعداد طبقات ساختمانی در جداره اصلی میدان بین 13 تا یک طبقه متغیر می باشد که این حاکی از نوعی اغتشاش و بی نظمی در جداره اصلی میدان می باشد. همچنین ساختمان مخابرات که با 13 طبقه مرتفع ترین ساختمان میدان می باشد به دلیل عدم رعایت مقیاس انسانی و ایجاد حس تحقیر در ناظر مشکلات زیادی را در میدان به وجود آورده است. همچنین لازم به ذکر است که به دلیل قرارگیری میدان در تهران ناصری و در نتیجه وجود تعداد زیادی از ساختمان های قدیمی در این محدوده ارائه ضوابطی که به بهبود وضعیت کالبدی میدان بینجامد لازم و ضروری به نظر می رسد. (شماره نقشه 14 – 3)</a:t>
            </a:r>
          </a:p>
          <a:p>
            <a:pPr lvl="0" algn="just" rtl="1"/>
            <a:endParaRPr lang="fa-IR" sz="1200" dirty="0">
              <a:solidFill>
                <a:prstClr val="black"/>
              </a:solidFill>
              <a:cs typeface="B Nazanin" pitchFamily="2" charset="-78"/>
            </a:endParaRPr>
          </a:p>
          <a:p>
            <a:pPr lvl="0" algn="just" rtl="1"/>
            <a:endParaRPr lang="fa-IR" sz="1200" dirty="0">
              <a:solidFill>
                <a:prstClr val="black"/>
              </a:solidFill>
              <a:cs typeface="B Nazanin" pitchFamily="2" charset="-78"/>
            </a:endParaRPr>
          </a:p>
          <a:p>
            <a:pPr lvl="0" algn="just" rtl="1"/>
            <a:endParaRPr lang="fa-IR" sz="1200" dirty="0">
              <a:solidFill>
                <a:prstClr val="black"/>
              </a:solidFill>
              <a:cs typeface="B Nazanin" pitchFamily="2" charset="-78"/>
            </a:endParaRPr>
          </a:p>
          <a:p>
            <a:pPr lvl="0" algn="just" rtl="1"/>
            <a:endParaRPr lang="fa-IR" sz="1200" dirty="0">
              <a:solidFill>
                <a:prstClr val="black"/>
              </a:solidFill>
              <a:cs typeface="B Nazanin" pitchFamily="2" charset="-78"/>
            </a:endParaRPr>
          </a:p>
          <a:p>
            <a:pPr lvl="0" algn="just" rtl="1"/>
            <a:endParaRPr lang="fa-IR" sz="1200" dirty="0">
              <a:solidFill>
                <a:prstClr val="black"/>
              </a:solidFill>
              <a:cs typeface="B Nazanin" pitchFamily="2" charset="-78"/>
            </a:endParaRPr>
          </a:p>
          <a:p>
            <a:pPr lvl="0" algn="just" rtl="1"/>
            <a:endParaRPr lang="fa-IR" sz="1200" dirty="0">
              <a:solidFill>
                <a:prstClr val="black"/>
              </a:solidFill>
              <a:cs typeface="B Nazanin" pitchFamily="2" charset="-78"/>
            </a:endParaRPr>
          </a:p>
          <a:p>
            <a:pPr lvl="0" algn="just" rtl="1"/>
            <a:endParaRPr lang="fa-IR" sz="1200" dirty="0">
              <a:solidFill>
                <a:prstClr val="black"/>
              </a:solidFill>
              <a:cs typeface="B Nazanin" pitchFamily="2" charset="-78"/>
            </a:endParaRPr>
          </a:p>
          <a:p>
            <a:pPr lvl="0" algn="just" rtl="1"/>
            <a:endParaRPr lang="fa-IR" sz="1200" dirty="0">
              <a:solidFill>
                <a:prstClr val="black"/>
              </a:solidFill>
              <a:cs typeface="B Nazanin" pitchFamily="2" charset="-78"/>
            </a:endParaRPr>
          </a:p>
          <a:p>
            <a:pPr lvl="0" algn="just" rtl="1"/>
            <a:endParaRPr lang="fa-IR" sz="1200" dirty="0">
              <a:solidFill>
                <a:prstClr val="black"/>
              </a:solidFill>
              <a:cs typeface="B Nazanin" pitchFamily="2" charset="-78"/>
            </a:endParaRPr>
          </a:p>
          <a:p>
            <a:pPr lvl="0" algn="just" rtl="1"/>
            <a:endParaRPr lang="fa-IR" sz="1200" dirty="0">
              <a:solidFill>
                <a:prstClr val="black"/>
              </a:solidFill>
              <a:cs typeface="B Nazanin" pitchFamily="2" charset="-78"/>
            </a:endParaRPr>
          </a:p>
          <a:p>
            <a:pPr lvl="0" algn="just" rtl="1"/>
            <a:endParaRPr lang="fa-IR" sz="1200" dirty="0">
              <a:solidFill>
                <a:prstClr val="black"/>
              </a:solidFill>
              <a:cs typeface="B Nazanin" pitchFamily="2" charset="-78"/>
            </a:endParaRPr>
          </a:p>
          <a:p>
            <a:pPr lvl="0" algn="just" rtl="1"/>
            <a:endParaRPr lang="fa-IR" sz="1200" dirty="0">
              <a:solidFill>
                <a:prstClr val="black"/>
              </a:solidFill>
              <a:cs typeface="B Nazanin" pitchFamily="2" charset="-78"/>
            </a:endParaRPr>
          </a:p>
          <a:p>
            <a:pPr algn="just" rtl="1"/>
            <a:endParaRPr lang="fa-IR" sz="1600" b="1" dirty="0">
              <a:solidFill>
                <a:prstClr val="black"/>
              </a:solidFill>
              <a:cs typeface="B Nazanin" pitchFamily="2" charset="-78"/>
            </a:endParaRPr>
          </a:p>
          <a:p>
            <a:pPr algn="just" rtl="1"/>
            <a:r>
              <a:rPr lang="fa-IR" sz="1400" b="1" dirty="0">
                <a:solidFill>
                  <a:prstClr val="black"/>
                </a:solidFill>
                <a:cs typeface="B Nazanin" pitchFamily="2" charset="-78"/>
              </a:rPr>
              <a:t>1.14.3 قدمت بنا</a:t>
            </a:r>
          </a:p>
          <a:p>
            <a:pPr lvl="0" algn="just" rtl="1"/>
            <a:endParaRPr lang="fa-IR" sz="1400" dirty="0">
              <a:solidFill>
                <a:prstClr val="black"/>
              </a:solidFill>
              <a:cs typeface="B Nazanin" pitchFamily="2" charset="-78"/>
            </a:endParaRPr>
          </a:p>
          <a:p>
            <a:pPr algn="just" rtl="1">
              <a:buNone/>
            </a:pPr>
            <a:r>
              <a:rPr lang="fa-IR" sz="1200" dirty="0">
                <a:solidFill>
                  <a:prstClr val="black"/>
                </a:solidFill>
                <a:cs typeface="B Nazanin" pitchFamily="2" charset="-78"/>
              </a:rPr>
              <a:t>بازه زمانی در نظر گرفته شده برای قدمت بنا به شرح زیر است:</a:t>
            </a:r>
          </a:p>
          <a:p>
            <a:pPr algn="just" rtl="1"/>
            <a:r>
              <a:rPr lang="fa-IR" sz="1200" dirty="0">
                <a:solidFill>
                  <a:prstClr val="black"/>
                </a:solidFill>
                <a:cs typeface="B Nazanin" pitchFamily="2" charset="-78"/>
              </a:rPr>
              <a:t>0 – 10 ،20 – 30، 30 -40، 40 – 50 و 50 سال به بالا. همانطور که در نقشه نیز مشاهده می شود اغلب ساختمان های میدان از قدمت بالایی برخوردار می باشند، هر چند برخی از قطعات نوسازی شده اند و کالبد میدان در طول زمان تغییرات زیادی را تجربه کرده است. (شماره نقشه 14 – 4)</a:t>
            </a:r>
          </a:p>
          <a:p>
            <a:pPr algn="just" rtl="1">
              <a:buNone/>
            </a:pPr>
            <a:endParaRPr lang="fa-IR" sz="1400" b="1" dirty="0">
              <a:solidFill>
                <a:prstClr val="black"/>
              </a:solidFill>
              <a:cs typeface="B Nazanin" pitchFamily="2" charset="-78"/>
            </a:endParaRPr>
          </a:p>
          <a:p>
            <a:pPr algn="just" rtl="1">
              <a:buNone/>
            </a:pPr>
            <a:r>
              <a:rPr lang="fa-IR" sz="1400" b="1" dirty="0">
                <a:solidFill>
                  <a:prstClr val="black"/>
                </a:solidFill>
                <a:cs typeface="B Nazanin" pitchFamily="2" charset="-78"/>
              </a:rPr>
              <a:t>1.14.4کیفیت ابنیه</a:t>
            </a:r>
          </a:p>
          <a:p>
            <a:pPr algn="just" rtl="1">
              <a:buNone/>
            </a:pPr>
            <a:endParaRPr lang="fa-IR" sz="1400" b="1" dirty="0">
              <a:solidFill>
                <a:prstClr val="black"/>
              </a:solidFill>
              <a:cs typeface="B Nazanin" pitchFamily="2" charset="-78"/>
            </a:endParaRPr>
          </a:p>
          <a:p>
            <a:pPr algn="just" rtl="1">
              <a:buNone/>
            </a:pPr>
            <a:r>
              <a:rPr lang="fa-IR" sz="1200" dirty="0">
                <a:solidFill>
                  <a:prstClr val="black"/>
                </a:solidFill>
                <a:cs typeface="B Nazanin" pitchFamily="2" charset="-78"/>
              </a:rPr>
              <a:t>در برداشت کیفیت ساختمانی که با توجه به عامل زمان و ظاهر نما صورت گرفته است ساختمان ها به سه نوع: نوساز، سالم و مرمتی تعمیری تقسیم بندی شده اند. ساختمان های جداره شمالی و شمال غربی میدان عمدتا در گروه مرمتی تعمیری قرار می گیرند و ساختمان جداره جنوبی و شمال شرقی سالم تلقی می شوند. بنابراین در جداره شمالی و شمال غربی امکان ارائه پیشنهاد هایی برای نوسازی امکان پذیر تر از جداره جنوبی می باشد. (شماره نقشه 14 – 5)</a:t>
            </a:r>
          </a:p>
          <a:p>
            <a:pPr algn="just" rtl="1">
              <a:buNone/>
            </a:pPr>
            <a:endParaRPr lang="fa-IR" sz="1400" b="1" dirty="0">
              <a:solidFill>
                <a:prstClr val="black"/>
              </a:solidFill>
              <a:cs typeface="B Nazanin" pitchFamily="2" charset="-78"/>
            </a:endParaRPr>
          </a:p>
          <a:p>
            <a:pPr marL="342900" indent="-342900" algn="just" rtl="1">
              <a:spcBef>
                <a:spcPct val="20000"/>
              </a:spcBef>
              <a:defRPr/>
            </a:pPr>
            <a:r>
              <a:rPr lang="fa-IR" sz="1400" b="1" dirty="0">
                <a:solidFill>
                  <a:prstClr val="black"/>
                </a:solidFill>
                <a:cs typeface="B Nazanin" pitchFamily="2" charset="-78"/>
              </a:rPr>
              <a:t>1.14.5 دانه بندی بافت</a:t>
            </a:r>
          </a:p>
          <a:p>
            <a:pPr marL="342900" indent="-342900" algn="just" rtl="1">
              <a:spcBef>
                <a:spcPct val="20000"/>
              </a:spcBef>
              <a:defRPr/>
            </a:pPr>
            <a:endParaRPr lang="fa-IR" sz="1400" b="1" dirty="0">
              <a:solidFill>
                <a:prstClr val="black"/>
              </a:solidFill>
              <a:cs typeface="B Nazanin" pitchFamily="2" charset="-78"/>
            </a:endParaRPr>
          </a:p>
          <a:p>
            <a:pPr algn="just" rtl="1"/>
            <a:r>
              <a:rPr lang="fa-IR" sz="1200" dirty="0">
                <a:cs typeface="B Nazanin" pitchFamily="2" charset="-78"/>
              </a:rPr>
              <a:t>برای بررسی دانه بندی قطعات سه ایتم در نظر گرفته شده است: درشت دانه، ریز دانه و معمولی. </a:t>
            </a:r>
            <a:endParaRPr lang="en-US" sz="1200" dirty="0">
              <a:cs typeface="B Nazanin" pitchFamily="2" charset="-78"/>
            </a:endParaRPr>
          </a:p>
          <a:p>
            <a:pPr algn="just" rtl="1"/>
            <a:r>
              <a:rPr lang="fa-IR" sz="1200" dirty="0">
                <a:cs typeface="B Nazanin" pitchFamily="2" charset="-78"/>
              </a:rPr>
              <a:t>قطعاتی که مساحت ان ها کمتر از 200 متر مربع بوده است به عنوان ریز دانه، قطعاتی که مساحت آن هاد بین 200 تا 500 متر مربع بوده است معمولی و قطعاتی که مساحت بالای 500 داشته اند به عنوان درشت دانه در نظر گرفته شده اند. شایان ذکر است که به جز جداره شمالی میدان سایر جداره ها توسط قطعات درشت دانه اشغال شده اند که این مساله احتمالا مشکلات زیادی را جهت تملک و اصلاح حجمی میدان در پی خواهد داشت. اما در جداره شمالی میدان اغلب قطعات ریزدانه یا معمولی اند که این مساله امکان بهتر نوسازی را در این قسمت جداره میدان نشان می دهد. (شماره نقشه 14 – 6)</a:t>
            </a:r>
            <a:endParaRPr lang="en-US" sz="1200" dirty="0">
              <a:cs typeface="B Nazanin" pitchFamily="2" charset="-78"/>
            </a:endParaRPr>
          </a:p>
          <a:p>
            <a:r>
              <a:rPr lang="en-US" sz="1200" dirty="0"/>
              <a:t> </a:t>
            </a:r>
          </a:p>
          <a:p>
            <a:pPr algn="just" rtl="1"/>
            <a:endParaRPr lang="fa-IR" sz="1200" dirty="0">
              <a:cs typeface="B Nazanin" pitchFamily="2" charset="-78"/>
            </a:endParaRPr>
          </a:p>
          <a:p>
            <a:pPr algn="just"/>
            <a:r>
              <a:rPr lang="fa-IR" sz="1200" dirty="0">
                <a:cs typeface="B Nazanin" pitchFamily="2" charset="-78"/>
              </a:rPr>
              <a:t> </a:t>
            </a:r>
          </a:p>
          <a:p>
            <a:pPr algn="just"/>
            <a:endParaRPr lang="fa-IR" sz="1200" dirty="0">
              <a:cs typeface="B Nazanin" pitchFamily="2" charset="-78"/>
            </a:endParaRPr>
          </a:p>
          <a:p>
            <a:pPr algn="just"/>
            <a:endParaRPr lang="fa-IR" sz="1200" dirty="0">
              <a:cs typeface="B Nazanin" pitchFamily="2" charset="-78"/>
            </a:endParaRPr>
          </a:p>
          <a:p>
            <a:pPr algn="just"/>
            <a:endParaRPr lang="en-US" sz="1100" dirty="0">
              <a:cs typeface="B Nazanin" pitchFamily="2" charset="-78"/>
            </a:endParaRPr>
          </a:p>
        </p:txBody>
      </p:sp>
      <p:sp>
        <p:nvSpPr>
          <p:cNvPr id="11" name="Slide Number Placeholder 10"/>
          <p:cNvSpPr>
            <a:spLocks noGrp="1"/>
          </p:cNvSpPr>
          <p:nvPr>
            <p:ph type="sldNum" sz="quarter" idx="12"/>
          </p:nvPr>
        </p:nvSpPr>
        <p:spPr/>
        <p:txBody>
          <a:bodyPr/>
          <a:lstStyle/>
          <a:p>
            <a:fld id="{FF86FEA7-80B1-4C74-85F3-91076A821A0B}" type="slidenum">
              <a:rPr lang="en-US" smtClean="0"/>
              <a:pPr/>
              <a:t>38</a:t>
            </a:fld>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TextBox 7"/>
          <p:cNvSpPr txBox="1"/>
          <p:nvPr/>
        </p:nvSpPr>
        <p:spPr>
          <a:xfrm>
            <a:off x="571480" y="1095348"/>
            <a:ext cx="5715040" cy="8700843"/>
          </a:xfrm>
          <a:prstGeom prst="rect">
            <a:avLst/>
          </a:prstGeom>
          <a:noFill/>
        </p:spPr>
        <p:txBody>
          <a:bodyPr wrap="square" rtlCol="0">
            <a:spAutoFit/>
          </a:bodyPr>
          <a:lstStyle/>
          <a:p>
            <a:pPr marL="342900" lvl="0" indent="-342900" algn="just" rtl="1">
              <a:spcBef>
                <a:spcPct val="20000"/>
              </a:spcBef>
              <a:defRPr/>
            </a:pPr>
            <a:r>
              <a:rPr lang="fa-IR" sz="1400" b="1" dirty="0">
                <a:solidFill>
                  <a:prstClr val="black"/>
                </a:solidFill>
                <a:cs typeface="B Nazanin" pitchFamily="2" charset="-78"/>
              </a:rPr>
              <a:t>1.14.6 ارزش های ساختاری بنا</a:t>
            </a:r>
          </a:p>
          <a:p>
            <a:pPr marL="342900" lvl="0" indent="-342900" algn="just" rtl="1">
              <a:spcBef>
                <a:spcPct val="20000"/>
              </a:spcBef>
              <a:defRPr/>
            </a:pPr>
            <a:endParaRPr lang="fa-IR" sz="1400" b="1" dirty="0">
              <a:solidFill>
                <a:prstClr val="black"/>
              </a:solidFill>
              <a:cs typeface="B Nazanin" pitchFamily="2" charset="-78"/>
            </a:endParaRPr>
          </a:p>
          <a:p>
            <a:pPr algn="just" rtl="1"/>
            <a:r>
              <a:rPr lang="fa-IR" sz="1200" dirty="0">
                <a:cs typeface="B Nazanin" pitchFamily="2" charset="-78"/>
              </a:rPr>
              <a:t>ارزش های ساختاری بنا در سه گروه فاقد ارزش، با ارزش و معمولی می باشند. اغلب ساختمان های جداره اصلی میدان در دو گروه با ارزش و معمولی طبقه بندی می شوند و قطعات شمالی و شمال شرقی میدان بیشتر در گروه فاقد ارزش قرار می گیرند. (شماره نقشه 14 – 7)</a:t>
            </a:r>
            <a:endParaRPr lang="en-US" sz="1200" dirty="0">
              <a:cs typeface="B Nazanin" pitchFamily="2" charset="-78"/>
            </a:endParaRPr>
          </a:p>
          <a:p>
            <a:r>
              <a:rPr lang="en-US" sz="1200" dirty="0"/>
              <a:t> </a:t>
            </a:r>
          </a:p>
          <a:p>
            <a:pPr marL="342900" lvl="0" indent="-342900" algn="just" rtl="1">
              <a:spcBef>
                <a:spcPct val="20000"/>
              </a:spcBef>
              <a:defRPr/>
            </a:pPr>
            <a:endParaRPr lang="fa-IR" sz="1200" dirty="0">
              <a:solidFill>
                <a:prstClr val="black"/>
              </a:solidFill>
              <a:cs typeface="B Nazanin" pitchFamily="2" charset="-78"/>
            </a:endParaRPr>
          </a:p>
          <a:p>
            <a:pPr marL="342900" lvl="0" indent="-342900" algn="just" rtl="1">
              <a:spcBef>
                <a:spcPct val="20000"/>
              </a:spcBef>
              <a:defRPr/>
            </a:pPr>
            <a:r>
              <a:rPr lang="fa-IR" sz="1400" b="1" dirty="0">
                <a:solidFill>
                  <a:prstClr val="black"/>
                </a:solidFill>
                <a:cs typeface="B Nazanin" pitchFamily="2" charset="-78"/>
              </a:rPr>
              <a:t>1.14.7مصالح نما</a:t>
            </a:r>
          </a:p>
          <a:p>
            <a:pPr marL="342900" lvl="0" indent="-342900" algn="just" rtl="1">
              <a:spcBef>
                <a:spcPct val="20000"/>
              </a:spcBef>
              <a:defRPr/>
            </a:pPr>
            <a:endParaRPr lang="fa-IR" sz="1400" b="1" dirty="0">
              <a:solidFill>
                <a:prstClr val="black"/>
              </a:solidFill>
              <a:cs typeface="B Nazanin" pitchFamily="2" charset="-78"/>
            </a:endParaRPr>
          </a:p>
          <a:p>
            <a:pPr algn="just" rtl="1"/>
            <a:r>
              <a:rPr lang="fa-IR" sz="1200" dirty="0">
                <a:cs typeface="B Nazanin" pitchFamily="2" charset="-78"/>
              </a:rPr>
              <a:t>مصالح استفاده شده در نما به چهار گروه اسکلت فلزی، اسکلت بتونی، دیوار باربر و فاقد مصالح تقیسم بندی شده است. اغلب قطعات جداره اصلی میدان اسکلت فلزی می باشند. فقط یک قطعه درشت دانه در سمت شرقی میدان که ساختمان قدیمی بانک تجارت است، دیوار باربر می باشد.  (شماره نقشه 14 – 8)</a:t>
            </a:r>
            <a:endParaRPr lang="en-US" sz="1200" dirty="0">
              <a:cs typeface="B Nazanin" pitchFamily="2" charset="-78"/>
            </a:endParaRPr>
          </a:p>
          <a:p>
            <a:pPr algn="just" rtl="1"/>
            <a:r>
              <a:rPr lang="en-US" sz="1200" b="1" dirty="0">
                <a:cs typeface="B Nazanin" pitchFamily="2" charset="-78"/>
              </a:rPr>
              <a:t> </a:t>
            </a:r>
            <a:endParaRPr lang="en-US" sz="1200" dirty="0">
              <a:cs typeface="B Nazanin" pitchFamily="2" charset="-78"/>
            </a:endParaRPr>
          </a:p>
          <a:p>
            <a:pPr marL="342900" lvl="0" indent="-342900" algn="just" rtl="1">
              <a:spcBef>
                <a:spcPct val="20000"/>
              </a:spcBef>
              <a:defRPr/>
            </a:pPr>
            <a:endParaRPr lang="fa-IR" sz="1400" b="1" dirty="0">
              <a:solidFill>
                <a:prstClr val="black"/>
              </a:solidFill>
              <a:cs typeface="B Nazanin" pitchFamily="2" charset="-78"/>
            </a:endParaRPr>
          </a:p>
          <a:p>
            <a:pPr marL="342900" indent="-342900" algn="just" rtl="1">
              <a:spcBef>
                <a:spcPct val="20000"/>
              </a:spcBef>
              <a:defRPr/>
            </a:pPr>
            <a:r>
              <a:rPr lang="fa-IR" sz="1400" b="1" dirty="0">
                <a:solidFill>
                  <a:prstClr val="black"/>
                </a:solidFill>
                <a:cs typeface="B Nazanin" pitchFamily="2" charset="-78"/>
              </a:rPr>
              <a:t>1.14.8 مالکیت اراضی</a:t>
            </a:r>
          </a:p>
          <a:p>
            <a:pPr marL="342900" indent="-342900" algn="just" rtl="1">
              <a:spcBef>
                <a:spcPct val="20000"/>
              </a:spcBef>
              <a:defRPr/>
            </a:pPr>
            <a:endParaRPr lang="fa-IR" sz="1400" b="1" dirty="0">
              <a:solidFill>
                <a:prstClr val="black"/>
              </a:solidFill>
              <a:cs typeface="B Nazanin" pitchFamily="2" charset="-78"/>
            </a:endParaRPr>
          </a:p>
          <a:p>
            <a:pPr algn="just" rtl="1"/>
            <a:r>
              <a:rPr lang="fa-IR" sz="1200" dirty="0">
                <a:cs typeface="B Nazanin" pitchFamily="2" charset="-78"/>
              </a:rPr>
              <a:t>مشکل دیگری که در مورد طراحی این میدان وجود دارد نوع مالکیت قطعات آن می باشد که اغلب دولتی هستند. بنابراین نحوه سرمایه گذاری و قانع کردن مسئولین دولتی برای انجام طرح های پیشنهادی و برگزاری جلسات مشاوره جهت مشارکت ارگان های صاحب نفوذ در طرح، جهت پیشبرد اهداف مشاور بسیار ضروری به نظر می رسد.  (شماره نقشه 14 -9)</a:t>
            </a:r>
            <a:endParaRPr lang="en-US" sz="1200" dirty="0">
              <a:cs typeface="B Nazanin" pitchFamily="2" charset="-78"/>
            </a:endParaRPr>
          </a:p>
          <a:p>
            <a:pPr algn="just" rtl="1"/>
            <a:r>
              <a:rPr lang="en-US" sz="1200" dirty="0">
                <a:cs typeface="B Nazanin" pitchFamily="2" charset="-78"/>
              </a:rPr>
              <a:t> </a:t>
            </a:r>
          </a:p>
          <a:p>
            <a:pPr marL="342900" indent="-342900" algn="just" rtl="1">
              <a:spcBef>
                <a:spcPct val="20000"/>
              </a:spcBef>
              <a:defRPr/>
            </a:pPr>
            <a:endParaRPr lang="fa-IR" sz="1400" b="1" dirty="0">
              <a:solidFill>
                <a:prstClr val="black"/>
              </a:solidFill>
              <a:cs typeface="B Nazanin" pitchFamily="2" charset="-78"/>
            </a:endParaRPr>
          </a:p>
          <a:p>
            <a:pPr marL="342900" indent="-342900" algn="just" rtl="1">
              <a:spcBef>
                <a:spcPct val="20000"/>
              </a:spcBef>
              <a:defRPr/>
            </a:pPr>
            <a:r>
              <a:rPr lang="fa-IR" sz="1400" b="1" dirty="0">
                <a:solidFill>
                  <a:prstClr val="black"/>
                </a:solidFill>
                <a:cs typeface="B Nazanin" pitchFamily="2" charset="-78"/>
              </a:rPr>
              <a:t>1.14.9قیمت زمین</a:t>
            </a:r>
          </a:p>
          <a:p>
            <a:pPr marL="342900" indent="-342900" algn="just" rtl="1">
              <a:spcBef>
                <a:spcPct val="20000"/>
              </a:spcBef>
              <a:defRPr/>
            </a:pPr>
            <a:endParaRPr lang="fa-IR" sz="1400" b="1" dirty="0">
              <a:solidFill>
                <a:prstClr val="black"/>
              </a:solidFill>
              <a:cs typeface="B Nazanin" pitchFamily="2" charset="-78"/>
            </a:endParaRPr>
          </a:p>
          <a:p>
            <a:pPr algn="just" rtl="1"/>
            <a:r>
              <a:rPr lang="fa-IR" sz="1200" dirty="0">
                <a:cs typeface="B Nazanin" pitchFamily="2" charset="-78"/>
              </a:rPr>
              <a:t>با توجه به اینکه اغلب زمین های این محدوده مالکیت دولتی دارند و همچنین با علم به اینکه زمین های این محدوده به دلیل نزدیکی به بازار تهران از ارزش زیادی برخوردارند و هر چه از میدان حسن آباد به میدان امام خمینی نزدیک تر می شویم قیمت زمین بیشتر می شود؛ می توان گفت محدوده طراحی از نظر قیمت زمین مثل چاقوی دولبه در بحث طراحی شهری می باشد. نقطه قوت این قیمت بالای زمین می تواند این باشد که می توان به شکل ساده تری مالکین خصوصی را به سمت سرمایه گذاری جهت نوسازی تشویق کرد و تزریق سرمایه در آن به مشکلی سایر بافته های فرسوده نمی باشد. همچنین محدودیت این قیمت بالای زمین این است که مالکین خود می دانند که قیمت زمین آن ها بالاست و بنابراین ممکن است جهت نوسازی با نوعی بی رغبتی همراه باشند که این مساله نیز با توسل به افزایش رقابت پذیری جهت افزایش سود و سرمایه قابل حل می باشد که در پروسه های نهایی با ذکر جزئیات بیشتری به ان می پردازیم. آنچه که در بررسی های میدانی مهم به نظر می رسد این است که قیمت زمین در این میدان بین 9 تا 10 میلیون می باشد که قیمت قابل توجهی می باشد. </a:t>
            </a:r>
            <a:endParaRPr lang="en-US" sz="1200" dirty="0">
              <a:cs typeface="B Nazanin" pitchFamily="2" charset="-78"/>
            </a:endParaRPr>
          </a:p>
          <a:p>
            <a:pPr algn="just" rtl="1"/>
            <a:r>
              <a:rPr lang="en-US" sz="1200" dirty="0">
                <a:cs typeface="B Nazanin" pitchFamily="2" charset="-78"/>
              </a:rPr>
              <a:t> </a:t>
            </a:r>
            <a:endParaRPr lang="en-US" sz="1400" dirty="0">
              <a:cs typeface="B Nazanin" pitchFamily="2" charset="-78"/>
            </a:endParaRPr>
          </a:p>
          <a:p>
            <a:pPr marL="342900" indent="-342900" algn="just" rtl="1">
              <a:spcBef>
                <a:spcPct val="20000"/>
              </a:spcBef>
              <a:defRPr/>
            </a:pPr>
            <a:endParaRPr lang="fa-IR" sz="1400" b="1" dirty="0">
              <a:solidFill>
                <a:prstClr val="black"/>
              </a:solidFill>
              <a:cs typeface="B Nazanin" pitchFamily="2" charset="-78"/>
            </a:endParaRPr>
          </a:p>
          <a:p>
            <a:pPr algn="just">
              <a:buNone/>
            </a:pPr>
            <a:endParaRPr lang="fa-IR" sz="1600" b="1" dirty="0">
              <a:cs typeface="B Nazanin" pitchFamily="2" charset="-78"/>
            </a:endParaRPr>
          </a:p>
          <a:p>
            <a:pPr algn="just"/>
            <a:endParaRPr lang="fa-IR" sz="1200" dirty="0">
              <a:cs typeface="B Nazanin" pitchFamily="2" charset="-78"/>
            </a:endParaRPr>
          </a:p>
          <a:p>
            <a:pPr algn="just"/>
            <a:r>
              <a:rPr lang="fa-IR" sz="1200" dirty="0">
                <a:cs typeface="B Nazanin" pitchFamily="2" charset="-78"/>
              </a:rPr>
              <a:t> </a:t>
            </a:r>
          </a:p>
          <a:p>
            <a:pPr algn="just"/>
            <a:endParaRPr lang="fa-IR" sz="1200" dirty="0">
              <a:cs typeface="B Nazanin" pitchFamily="2" charset="-78"/>
            </a:endParaRPr>
          </a:p>
          <a:p>
            <a:pPr algn="just"/>
            <a:endParaRPr lang="fa-IR" sz="1200" dirty="0">
              <a:cs typeface="B Nazanin" pitchFamily="2" charset="-78"/>
            </a:endParaRPr>
          </a:p>
          <a:p>
            <a:pPr algn="just"/>
            <a:endParaRPr lang="en-US" sz="1100" dirty="0">
              <a:cs typeface="B Nazanin" pitchFamily="2" charset="-78"/>
            </a:endParaRPr>
          </a:p>
        </p:txBody>
      </p:sp>
      <p:sp>
        <p:nvSpPr>
          <p:cNvPr id="10" name="Slide Number Placeholder 9"/>
          <p:cNvSpPr>
            <a:spLocks noGrp="1"/>
          </p:cNvSpPr>
          <p:nvPr>
            <p:ph type="sldNum" sz="quarter" idx="12"/>
          </p:nvPr>
        </p:nvSpPr>
        <p:spPr/>
        <p:txBody>
          <a:bodyPr/>
          <a:lstStyle/>
          <a:p>
            <a:fld id="{FF86FEA7-80B1-4C74-85F3-91076A821A0B}" type="slidenum">
              <a:rPr lang="en-US" smtClean="0"/>
              <a:pPr/>
              <a:t>39</a:t>
            </a:fld>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8" name="TextBox 7"/>
          <p:cNvSpPr txBox="1"/>
          <p:nvPr/>
        </p:nvSpPr>
        <p:spPr>
          <a:xfrm>
            <a:off x="-500090" y="716133"/>
            <a:ext cx="2224102" cy="307777"/>
          </a:xfrm>
          <a:prstGeom prst="rect">
            <a:avLst/>
          </a:prstGeom>
          <a:noFill/>
        </p:spPr>
        <p:txBody>
          <a:bodyPr wrap="square" rtlCol="0">
            <a:spAutoFit/>
          </a:bodyPr>
          <a:lstStyle/>
          <a:p>
            <a:pPr algn="r" rtl="1"/>
            <a:r>
              <a:rPr lang="fa-IR" sz="1400" b="1" dirty="0">
                <a:cs typeface="B Nazanin" pitchFamily="2" charset="-78"/>
              </a:rPr>
              <a:t>فهرست مطالب</a:t>
            </a:r>
            <a:endParaRPr lang="en-US" sz="1400" b="1" dirty="0">
              <a:cs typeface="B Nazanin" pitchFamily="2" charset="-78"/>
            </a:endParaRPr>
          </a:p>
        </p:txBody>
      </p:sp>
      <p:sp>
        <p:nvSpPr>
          <p:cNvPr id="9" name="TextBox 8"/>
          <p:cNvSpPr txBox="1"/>
          <p:nvPr/>
        </p:nvSpPr>
        <p:spPr>
          <a:xfrm>
            <a:off x="1071546" y="1095348"/>
            <a:ext cx="5214974" cy="6407908"/>
          </a:xfrm>
          <a:prstGeom prst="rect">
            <a:avLst/>
          </a:prstGeom>
          <a:noFill/>
        </p:spPr>
        <p:txBody>
          <a:bodyPr wrap="square" rtlCol="0">
            <a:spAutoFit/>
          </a:bodyPr>
          <a:lstStyle/>
          <a:p>
            <a:pPr algn="r" rtl="1"/>
            <a:r>
              <a:rPr lang="fa-IR" sz="1200" dirty="0">
                <a:cs typeface="B Nazanin" pitchFamily="2" charset="-78"/>
              </a:rPr>
              <a:t>	2.2 پلان قوت				54</a:t>
            </a:r>
          </a:p>
          <a:p>
            <a:pPr algn="r" rtl="1"/>
            <a:r>
              <a:rPr lang="fa-IR" sz="1200" dirty="0">
                <a:cs typeface="B Nazanin" pitchFamily="2" charset="-78"/>
              </a:rPr>
              <a:t>	2.3 پلان ضعف				55</a:t>
            </a:r>
          </a:p>
          <a:p>
            <a:pPr algn="r" rtl="1"/>
            <a:r>
              <a:rPr lang="fa-IR" sz="1200" dirty="0">
                <a:cs typeface="B Nazanin" pitchFamily="2" charset="-78"/>
              </a:rPr>
              <a:t>	2.4پلان راهبردی و جمع بندی تجزیه و تحلیل		56</a:t>
            </a:r>
          </a:p>
          <a:p>
            <a:pPr algn="r" rtl="1"/>
            <a:r>
              <a:rPr lang="fa-IR" sz="1200" dirty="0">
                <a:cs typeface="B Nazanin" pitchFamily="2" charset="-78"/>
              </a:rPr>
              <a:t>	2.5 تحلیل نماهای شاخص در محدوده  تاریخی 		57</a:t>
            </a:r>
          </a:p>
          <a:p>
            <a:pPr algn="r" rtl="1"/>
            <a:endParaRPr lang="fa-IR" sz="1200" b="1" dirty="0">
              <a:cs typeface="B Nazanin" pitchFamily="2" charset="-78"/>
            </a:endParaRPr>
          </a:p>
          <a:p>
            <a:pPr algn="r" rtl="1"/>
            <a:r>
              <a:rPr lang="fa-IR" sz="1200" b="1" dirty="0">
                <a:cs typeface="B Nazanin" pitchFamily="2" charset="-78"/>
              </a:rPr>
              <a:t>پروسه سوم (بررسی راه حل های ممکن و اقدامات نسبی و انتخاب راه راه حل بهینه)	58</a:t>
            </a:r>
          </a:p>
          <a:p>
            <a:pPr algn="r" rtl="1"/>
            <a:endParaRPr lang="fa-IR" sz="1200" dirty="0">
              <a:cs typeface="B Nazanin" pitchFamily="2" charset="-78"/>
            </a:endParaRPr>
          </a:p>
          <a:p>
            <a:pPr algn="r" rtl="1"/>
            <a:r>
              <a:rPr lang="fa-IR" sz="1200" dirty="0">
                <a:cs typeface="B Nazanin" pitchFamily="2" charset="-78"/>
              </a:rPr>
              <a:t>	1.3 ارائه راه حل های ممکن و آلترناتیو ها		59</a:t>
            </a:r>
          </a:p>
          <a:p>
            <a:pPr algn="r" rtl="1"/>
            <a:r>
              <a:rPr lang="fa-IR" sz="1200" dirty="0">
                <a:cs typeface="B Nazanin" pitchFamily="2" charset="-78"/>
              </a:rPr>
              <a:t>	2.3 ارزیابی آلترناتیو ها			62	3.3 طراحی شبکه دسترسی			63</a:t>
            </a:r>
          </a:p>
          <a:p>
            <a:pPr algn="r" rtl="1"/>
            <a:r>
              <a:rPr lang="fa-IR" sz="1200" dirty="0">
                <a:cs typeface="B Nazanin" pitchFamily="2" charset="-78"/>
              </a:rPr>
              <a:t>	3.4 طراحی کف سازی			65</a:t>
            </a:r>
          </a:p>
          <a:p>
            <a:pPr algn="r" rtl="1"/>
            <a:r>
              <a:rPr lang="fa-IR" sz="1200" dirty="0">
                <a:cs typeface="B Nazanin" pitchFamily="2" charset="-78"/>
              </a:rPr>
              <a:t>	3.5 مبلمان شهری پیشنهادی			67	3.6 طراحی نما و جداره			70</a:t>
            </a:r>
          </a:p>
          <a:p>
            <a:pPr algn="r" rtl="1"/>
            <a:r>
              <a:rPr lang="fa-IR" sz="1200" dirty="0">
                <a:cs typeface="B Nazanin" pitchFamily="2" charset="-78"/>
              </a:rPr>
              <a:t>	3.7 ضوابط اجرایی				73</a:t>
            </a:r>
          </a:p>
          <a:p>
            <a:pPr algn="r" rtl="1"/>
            <a:endParaRPr lang="fa-IR" sz="1200" dirty="0">
              <a:cs typeface="B Nazanin" pitchFamily="2" charset="-78"/>
            </a:endParaRPr>
          </a:p>
          <a:p>
            <a:pPr algn="r" rtl="1"/>
            <a:r>
              <a:rPr lang="fa-IR" sz="1200" b="1" dirty="0">
                <a:cs typeface="B Nazanin" pitchFamily="2" charset="-78"/>
              </a:rPr>
              <a:t>پروسه چهارم (بررسی تاثیرات برنامه ریزی)			78</a:t>
            </a:r>
          </a:p>
          <a:p>
            <a:pPr algn="r" rtl="1"/>
            <a:endParaRPr lang="fa-IR" sz="1200" b="1" dirty="0">
              <a:cs typeface="B Nazanin" pitchFamily="2" charset="-78"/>
            </a:endParaRPr>
          </a:p>
          <a:p>
            <a:pPr algn="r" rtl="1"/>
            <a:r>
              <a:rPr lang="fa-IR" sz="1200" b="1" dirty="0">
                <a:cs typeface="B Nazanin" pitchFamily="2" charset="-78"/>
              </a:rPr>
              <a:t>پروسه پنجم (بازنگری در برنامه ریزی شهری)			82</a:t>
            </a:r>
          </a:p>
          <a:p>
            <a:pPr algn="r" rtl="1"/>
            <a:r>
              <a:rPr lang="fa-IR" sz="1200" b="1" dirty="0">
                <a:cs typeface="B Nazanin" pitchFamily="2" charset="-78"/>
              </a:rPr>
              <a:t>		</a:t>
            </a:r>
          </a:p>
          <a:p>
            <a:pPr algn="r" rtl="1"/>
            <a:r>
              <a:rPr lang="fa-IR" sz="1200" b="1" dirty="0">
                <a:cs typeface="B Nazanin" pitchFamily="2" charset="-78"/>
              </a:rPr>
              <a:t>پروسه ششم (برنامه اجرایی و مکانیسم اجرایی)			84</a:t>
            </a:r>
          </a:p>
          <a:p>
            <a:pPr algn="r" rtl="1"/>
            <a:endParaRPr lang="fa-IR" sz="1200" b="1" dirty="0">
              <a:cs typeface="B Nazanin" pitchFamily="2" charset="-78"/>
            </a:endParaRPr>
          </a:p>
          <a:p>
            <a:pPr algn="r" rtl="1"/>
            <a:r>
              <a:rPr lang="fa-IR" sz="1200" b="1" dirty="0">
                <a:cs typeface="B Nazanin" pitchFamily="2" charset="-78"/>
              </a:rPr>
              <a:t>پروسه هفتم (نظارت و کنترل)				95</a:t>
            </a:r>
          </a:p>
          <a:p>
            <a:pPr algn="r" rtl="1"/>
            <a:endParaRPr lang="fa-IR" sz="1200" b="1" dirty="0">
              <a:cs typeface="B Nazanin" pitchFamily="2" charset="-78"/>
            </a:endParaRPr>
          </a:p>
          <a:p>
            <a:pPr algn="r" rtl="1"/>
            <a:r>
              <a:rPr lang="fa-IR" sz="1200" b="1" dirty="0">
                <a:cs typeface="B Nazanin" pitchFamily="2" charset="-78"/>
              </a:rPr>
              <a:t>منابع و ماخذ					97</a:t>
            </a:r>
          </a:p>
          <a:p>
            <a:pPr algn="r" rtl="1"/>
            <a:endParaRPr lang="fa-IR" sz="1200" b="1" dirty="0">
              <a:cs typeface="B Nazanin" pitchFamily="2" charset="-78"/>
            </a:endParaRPr>
          </a:p>
          <a:p>
            <a:pPr algn="r" rtl="1"/>
            <a:endParaRPr lang="fa-IR" sz="1200" b="1" dirty="0">
              <a:cs typeface="B Nazanin" pitchFamily="2" charset="-78"/>
            </a:endParaRPr>
          </a:p>
          <a:p>
            <a:pPr algn="r" rtl="1"/>
            <a:endParaRPr lang="fa-IR" sz="1200" b="1" dirty="0">
              <a:cs typeface="B Nazanin" pitchFamily="2" charset="-78"/>
            </a:endParaRPr>
          </a:p>
          <a:p>
            <a:pPr algn="r" rtl="1"/>
            <a:endParaRPr lang="fa-IR" sz="1200" b="1" dirty="0">
              <a:cs typeface="B Nazanin" pitchFamily="2" charset="-78"/>
            </a:endParaRPr>
          </a:p>
          <a:p>
            <a:pPr marL="342900" lvl="0" indent="-342900" algn="r" rtl="1">
              <a:spcBef>
                <a:spcPct val="20000"/>
              </a:spcBef>
              <a:defRPr/>
            </a:pPr>
            <a:endParaRPr lang="fa-IR" sz="1100" dirty="0">
              <a:solidFill>
                <a:prstClr val="black"/>
              </a:solidFill>
              <a:cs typeface="B Nazanin" pitchFamily="2" charset="-78"/>
            </a:endParaRPr>
          </a:p>
          <a:p>
            <a:pPr marL="342900" marR="0" lvl="0" indent="-342900" algn="r" rtl="1" fontAlgn="auto">
              <a:spcBef>
                <a:spcPct val="20000"/>
              </a:spcBef>
              <a:spcAft>
                <a:spcPts val="0"/>
              </a:spcAft>
              <a:buClrTx/>
              <a:buSzTx/>
              <a:tabLst/>
              <a:defRPr/>
            </a:pPr>
            <a:endParaRPr lang="fa-IR" sz="1100" dirty="0">
              <a:cs typeface="B Nazanin" pitchFamily="2" charset="-78"/>
            </a:endParaRPr>
          </a:p>
          <a:p>
            <a:pPr algn="r" rtl="1">
              <a:buNone/>
            </a:pPr>
            <a:endParaRPr lang="fa-IR" sz="1200" dirty="0">
              <a:solidFill>
                <a:prstClr val="black"/>
              </a:solidFill>
              <a:cs typeface="B Nazanin" pitchFamily="2" charset="-78"/>
            </a:endParaRPr>
          </a:p>
          <a:p>
            <a:pPr lvl="0" algn="r" rtl="1">
              <a:buNone/>
            </a:pPr>
            <a:endParaRPr lang="fa-IR" sz="1200" dirty="0">
              <a:cs typeface="B Nazanin" pitchFamily="2" charset="-78"/>
            </a:endParaRPr>
          </a:p>
          <a:p>
            <a:pPr algn="r" rtl="1">
              <a:buNone/>
            </a:pPr>
            <a:endParaRPr lang="fa-IR" sz="1200" dirty="0">
              <a:solidFill>
                <a:prstClr val="black"/>
              </a:solidFill>
              <a:cs typeface="B Nazanin" pitchFamily="2" charset="-78"/>
            </a:endParaRPr>
          </a:p>
          <a:p>
            <a:pPr algn="r" rtl="1"/>
            <a:endParaRPr lang="en-US" sz="1200" dirty="0"/>
          </a:p>
        </p:txBody>
      </p:sp>
      <p:sp>
        <p:nvSpPr>
          <p:cNvPr id="10" name="Slide Number Placeholder 9"/>
          <p:cNvSpPr>
            <a:spLocks noGrp="1"/>
          </p:cNvSpPr>
          <p:nvPr>
            <p:ph type="sldNum" sz="quarter" idx="12"/>
          </p:nvPr>
        </p:nvSpPr>
        <p:spPr/>
        <p:txBody>
          <a:bodyPr/>
          <a:lstStyle/>
          <a:p>
            <a:fld id="{FF86FEA7-80B1-4C74-85F3-91076A821A0B}" type="slidenum">
              <a:rPr lang="en-US" smtClean="0"/>
              <a:pPr/>
              <a:t>4</a:t>
            </a:fld>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TextBox 7"/>
          <p:cNvSpPr txBox="1"/>
          <p:nvPr/>
        </p:nvSpPr>
        <p:spPr>
          <a:xfrm>
            <a:off x="571480" y="1095348"/>
            <a:ext cx="5715040" cy="7555915"/>
          </a:xfrm>
          <a:prstGeom prst="rect">
            <a:avLst/>
          </a:prstGeom>
          <a:noFill/>
        </p:spPr>
        <p:txBody>
          <a:bodyPr wrap="square" rtlCol="0">
            <a:spAutoFit/>
          </a:bodyPr>
          <a:lstStyle/>
          <a:p>
            <a:pPr algn="just" rtl="1">
              <a:buNone/>
            </a:pPr>
            <a:r>
              <a:rPr lang="fa-IR" sz="1600" b="1" dirty="0">
                <a:cs typeface="B Nazanin" pitchFamily="2" charset="-78"/>
              </a:rPr>
              <a:t>1.15 مبلمان شهری</a:t>
            </a:r>
          </a:p>
          <a:p>
            <a:pPr algn="just">
              <a:buNone/>
            </a:pPr>
            <a:endParaRPr lang="fa-IR" sz="1600" b="1" dirty="0">
              <a:cs typeface="B Nazanin" pitchFamily="2" charset="-78"/>
            </a:endParaRPr>
          </a:p>
          <a:p>
            <a:pPr algn="just" rtl="1"/>
            <a:r>
              <a:rPr lang="fa-IR" sz="1200" dirty="0">
                <a:cs typeface="B Nazanin" pitchFamily="2" charset="-78"/>
              </a:rPr>
              <a:t>در شهرسازی به مجموعه اثاث و دکوراسیون مانند تابلوهای راهنما،سیتم روشنایی،محل استراحت یا پناهگاه،تندیس ها،کیوسک های غذا ،تبلیغاتی،وسایل بازی و تفریح،صندوق های پست و عام المنفعة،کفسازی ها و نماسازی ها،بدنه خیابان ها،تابلو مغازه ها و کلیه عناصر در فضاهای عمومی که در چشم انداز شهری وجود دارند گفته می شود یا به عبارتی مبلمان شهری به مجموعه ی وسیعی از وسایل،اشیا،دستگاهها،نمادها،خرده بناها،فضاها و عناصری گفته می شود که در کوچه و خیابان نصب و ایجاد شده اند تا راحتی و آسایش جسمی و روحی شهروندان تامین شود یا می توان گفت کلیه عناصری که در جهت  افزایش میزان ایمنی و سطح آسایش یا برای زیبایی محیط نصب و ساخته می شوند اثاثه شهری نامیده می شوند.مبلمان موجود در محدوده شامل موارد زیر بوده است:</a:t>
            </a:r>
          </a:p>
          <a:p>
            <a:pPr algn="just" rtl="1"/>
            <a:r>
              <a:rPr lang="fa-IR" sz="1200" dirty="0">
                <a:cs typeface="B Nazanin" pitchFamily="2" charset="-78"/>
              </a:rPr>
              <a:t> </a:t>
            </a:r>
          </a:p>
          <a:p>
            <a:pPr algn="just" rtl="1">
              <a:buFont typeface="Wingdings" pitchFamily="2" charset="2"/>
              <a:buChar char="Ø"/>
            </a:pPr>
            <a:r>
              <a:rPr lang="fa-IR" sz="1200" u="sng" dirty="0">
                <a:effectLst>
                  <a:outerShdw blurRad="38100" dist="38100" dir="2700000" algn="tl">
                    <a:srgbClr val="000000">
                      <a:alpha val="43137"/>
                    </a:srgbClr>
                  </a:outerShdw>
                </a:effectLst>
                <a:cs typeface="B Nazanin" pitchFamily="2" charset="-78"/>
              </a:rPr>
              <a:t>گلجای: </a:t>
            </a:r>
            <a:r>
              <a:rPr lang="fa-IR" sz="1200" dirty="0">
                <a:cs typeface="B Nazanin" pitchFamily="2" charset="-78"/>
              </a:rPr>
              <a:t>پوشش گیاهی در محدوده مورد بررسی گلجاهایی به شکل هندسی و به صورت نامنظم و پراکنده در فضای میدان می باشد. </a:t>
            </a:r>
          </a:p>
          <a:p>
            <a:pPr algn="just" rtl="1">
              <a:buFont typeface="Wingdings" pitchFamily="2" charset="2"/>
              <a:buChar char="Ø"/>
            </a:pPr>
            <a:r>
              <a:rPr lang="fa-IR" sz="1200" u="sng" dirty="0">
                <a:effectLst>
                  <a:outerShdw blurRad="38100" dist="38100" dir="2700000" algn="tl">
                    <a:srgbClr val="000000">
                      <a:alpha val="43137"/>
                    </a:srgbClr>
                  </a:outerShdw>
                </a:effectLst>
                <a:cs typeface="B Nazanin" pitchFamily="2" charset="-78"/>
              </a:rPr>
              <a:t>سطل زباله: </a:t>
            </a:r>
            <a:r>
              <a:rPr lang="fa-IR" sz="1200" dirty="0">
                <a:cs typeface="B Nazanin" pitchFamily="2" charset="-78"/>
              </a:rPr>
              <a:t>آنچه در اینجا به عنوان سطل زباله برداشت شده است تنها سطل هایی هستند که جایگاه دائم دارند.</a:t>
            </a:r>
          </a:p>
          <a:p>
            <a:pPr algn="just" rtl="1">
              <a:buFont typeface="Wingdings" pitchFamily="2" charset="2"/>
              <a:buChar char="Ø"/>
            </a:pPr>
            <a:r>
              <a:rPr lang="fa-IR" sz="1200" u="sng" dirty="0">
                <a:effectLst>
                  <a:outerShdw blurRad="38100" dist="38100" dir="2700000" algn="tl">
                    <a:srgbClr val="000000">
                      <a:alpha val="43137"/>
                    </a:srgbClr>
                  </a:outerShdw>
                </a:effectLst>
                <a:cs typeface="B Nazanin" pitchFamily="2" charset="-78"/>
              </a:rPr>
              <a:t>تلفن همگانی: </a:t>
            </a:r>
            <a:r>
              <a:rPr lang="fa-IR" sz="1200" dirty="0">
                <a:cs typeface="B Nazanin" pitchFamily="2" charset="-78"/>
              </a:rPr>
              <a:t>تلفن ها معمولاً درون یک جایگاه قرار می گیرند که جایگاه حفاظی در برابر عوامل طبیعی فراهم می کند.این جایگاه ها ممکن است حالت باز یا بسته داشته باشند که در محدوده این جایگاه حالت باز دارد.</a:t>
            </a:r>
          </a:p>
          <a:p>
            <a:pPr algn="just" rtl="1">
              <a:buFont typeface="Wingdings" pitchFamily="2" charset="2"/>
              <a:buChar char="Ø"/>
            </a:pPr>
            <a:r>
              <a:rPr lang="fa-IR" sz="1200" u="sng" dirty="0">
                <a:effectLst>
                  <a:outerShdw blurRad="38100" dist="38100" dir="2700000" algn="tl">
                    <a:srgbClr val="000000">
                      <a:alpha val="43137"/>
                    </a:srgbClr>
                  </a:outerShdw>
                </a:effectLst>
                <a:cs typeface="B Nazanin" pitchFamily="2" charset="-78"/>
              </a:rPr>
              <a:t>صندوق صدقات</a:t>
            </a:r>
          </a:p>
          <a:p>
            <a:pPr algn="just" rtl="1">
              <a:buFont typeface="Wingdings" pitchFamily="2" charset="2"/>
              <a:buChar char="Ø"/>
            </a:pPr>
            <a:r>
              <a:rPr lang="fa-IR" sz="1200" dirty="0">
                <a:cs typeface="B Nazanin" pitchFamily="2" charset="-78"/>
              </a:rPr>
              <a:t>ت</a:t>
            </a:r>
            <a:r>
              <a:rPr lang="fa-IR" sz="1200" u="sng" dirty="0">
                <a:effectLst>
                  <a:outerShdw blurRad="38100" dist="38100" dir="2700000" algn="tl">
                    <a:srgbClr val="000000">
                      <a:alpha val="43137"/>
                    </a:srgbClr>
                  </a:outerShdw>
                </a:effectLst>
                <a:cs typeface="B Nazanin" pitchFamily="2" charset="-78"/>
              </a:rPr>
              <a:t>اسیسات</a:t>
            </a:r>
          </a:p>
          <a:p>
            <a:pPr algn="just" rtl="1">
              <a:buFont typeface="Wingdings" pitchFamily="2" charset="2"/>
              <a:buChar char="Ø"/>
            </a:pPr>
            <a:r>
              <a:rPr lang="fa-IR" sz="1200" u="sng" dirty="0">
                <a:effectLst>
                  <a:outerShdw blurRad="38100" dist="38100" dir="2700000" algn="tl">
                    <a:srgbClr val="000000">
                      <a:alpha val="43137"/>
                    </a:srgbClr>
                  </a:outerShdw>
                </a:effectLst>
                <a:cs typeface="B Nazanin" pitchFamily="2" charset="-78"/>
              </a:rPr>
              <a:t>تابلو: </a:t>
            </a:r>
            <a:r>
              <a:rPr lang="fa-IR" sz="1200" dirty="0">
                <a:cs typeface="B Nazanin" pitchFamily="2" charset="-78"/>
              </a:rPr>
              <a:t>این گزینه شامل تمامی تابلوهای راهنمای شهری،علایم راهنمایی و رانندگی،تابلوهای هشدار دهنده می باشد.</a:t>
            </a:r>
          </a:p>
          <a:p>
            <a:pPr algn="just" rtl="1"/>
            <a:endParaRPr lang="fa-IR" sz="1200" dirty="0">
              <a:cs typeface="B Nazanin" pitchFamily="2" charset="-78"/>
            </a:endParaRPr>
          </a:p>
          <a:p>
            <a:pPr algn="just" rtl="1"/>
            <a:r>
              <a:rPr lang="fa-IR" sz="1200" dirty="0">
                <a:cs typeface="B Nazanin" pitchFamily="2" charset="-78"/>
              </a:rPr>
              <a:t>نکته مهمی که در مورد مبلمان وضع موجود قابل توجه به نظر می رسد ناهماهنگی و چیدمان نامنظم و نا متناسب آن با حال و هوای فضای تاریخی میدان می باشد. این مساله تا جایی پیش می رود که در بعضی قسمت ها مبلمان مانع دیدی به عناصر شاخص تاریخی ایجاد کرده است.</a:t>
            </a:r>
          </a:p>
          <a:p>
            <a:pPr algn="just" rtl="1"/>
            <a:endParaRPr lang="fa-IR" sz="1200" dirty="0">
              <a:cs typeface="B Nazanin" pitchFamily="2" charset="-78"/>
            </a:endParaRPr>
          </a:p>
          <a:p>
            <a:pPr marL="228600" indent="-228600" algn="just" rtl="1"/>
            <a:r>
              <a:rPr lang="fa-IR" sz="1600" b="1" dirty="0">
                <a:cs typeface="B Nazanin" pitchFamily="2" charset="-78"/>
              </a:rPr>
              <a:t>1.16 دید ها</a:t>
            </a:r>
          </a:p>
          <a:p>
            <a:pPr marL="228600" indent="-228600" algn="just" rtl="1"/>
            <a:endParaRPr lang="fa-IR" sz="1600" b="1" dirty="0">
              <a:cs typeface="B Nazanin" pitchFamily="2" charset="-78"/>
            </a:endParaRPr>
          </a:p>
          <a:p>
            <a:pPr algn="just" rtl="1"/>
            <a:r>
              <a:rPr lang="ar-SA" sz="1200" dirty="0">
                <a:cs typeface="B Nazanin" pitchFamily="2" charset="-78"/>
              </a:rPr>
              <a:t>بررسی دید ها شامل</a:t>
            </a:r>
            <a:r>
              <a:rPr lang="fa-IR" sz="1200" dirty="0">
                <a:cs typeface="B Nazanin" pitchFamily="2" charset="-78"/>
              </a:rPr>
              <a:t>:</a:t>
            </a:r>
            <a:endParaRPr lang="en-US" sz="1200" dirty="0">
              <a:cs typeface="B Nazanin" pitchFamily="2" charset="-78"/>
            </a:endParaRPr>
          </a:p>
          <a:p>
            <a:pPr algn="just" rtl="1">
              <a:buFont typeface="Wingdings" pitchFamily="2" charset="2"/>
              <a:buChar char="Ø"/>
            </a:pPr>
            <a:r>
              <a:rPr lang="ar-SA" sz="1200" dirty="0">
                <a:cs typeface="B Nazanin" pitchFamily="2" charset="-78"/>
              </a:rPr>
              <a:t>دید </a:t>
            </a:r>
            <a:r>
              <a:rPr lang="fa-IR" sz="1200" dirty="0">
                <a:cs typeface="B Nazanin" pitchFamily="2" charset="-78"/>
              </a:rPr>
              <a:t>از درون به بیرون میدان و بالعکس</a:t>
            </a:r>
            <a:endParaRPr lang="en-US" sz="1200" dirty="0">
              <a:cs typeface="B Nazanin" pitchFamily="2" charset="-78"/>
            </a:endParaRPr>
          </a:p>
          <a:p>
            <a:pPr algn="just" rtl="1">
              <a:buFont typeface="Wingdings" pitchFamily="2" charset="2"/>
              <a:buChar char="Ø"/>
            </a:pPr>
            <a:r>
              <a:rPr lang="ar-SA" sz="1200" dirty="0">
                <a:cs typeface="B Nazanin" pitchFamily="2" charset="-78"/>
              </a:rPr>
              <a:t>دید های متوالی و کیفیت آنها</a:t>
            </a:r>
            <a:endParaRPr lang="fa-IR" sz="1200" dirty="0">
              <a:cs typeface="B Nazanin" pitchFamily="2" charset="-78"/>
            </a:endParaRPr>
          </a:p>
          <a:p>
            <a:pPr algn="just" rtl="1"/>
            <a:endParaRPr lang="fa-IR" sz="1200" dirty="0">
              <a:cs typeface="B Nazanin" pitchFamily="2" charset="-78"/>
            </a:endParaRPr>
          </a:p>
          <a:p>
            <a:pPr algn="just" rtl="1"/>
            <a:r>
              <a:rPr lang="ar-SA" sz="1200" dirty="0">
                <a:cs typeface="B Nazanin" pitchFamily="2" charset="-78"/>
              </a:rPr>
              <a:t>این دیده شدن ها یا از نقطه ای خاص صورت می پذیرد یا در یک امتداد یا یک پهنه و خود چشم انداز</a:t>
            </a:r>
            <a:r>
              <a:rPr lang="fa-IR" sz="1200" dirty="0">
                <a:cs typeface="B Nazanin" pitchFamily="2" charset="-78"/>
              </a:rPr>
              <a:t> طبیعی</a:t>
            </a:r>
            <a:r>
              <a:rPr lang="ar-SA" sz="1200" dirty="0">
                <a:cs typeface="B Nazanin" pitchFamily="2" charset="-78"/>
              </a:rPr>
              <a:t> یا مصنوع</a:t>
            </a:r>
            <a:r>
              <a:rPr lang="fa-IR" sz="1200" dirty="0">
                <a:cs typeface="B Nazanin" pitchFamily="2" charset="-78"/>
              </a:rPr>
              <a:t> و یا ترکیبی از هر دو می باشد. </a:t>
            </a:r>
            <a:r>
              <a:rPr lang="ar-SA" sz="1200" dirty="0">
                <a:cs typeface="B Nazanin" pitchFamily="2" charset="-78"/>
              </a:rPr>
              <a:t>محور های دید خطوط مستقیمی هستند که ارتیاط بصری را بین دو نقطه نسبتاً دور از طریق یک کانال ارتباط بصری و حداقل یک عنصر برجسته برقرار می سازند</a:t>
            </a:r>
            <a:r>
              <a:rPr lang="en-US" sz="1200" dirty="0">
                <a:cs typeface="B Nazanin" pitchFamily="2" charset="-78"/>
              </a:rPr>
              <a:t> .</a:t>
            </a:r>
            <a:endParaRPr lang="fa-IR" sz="1200" dirty="0">
              <a:cs typeface="B Nazanin" pitchFamily="2" charset="-78"/>
            </a:endParaRPr>
          </a:p>
          <a:p>
            <a:pPr algn="just" rtl="1"/>
            <a:endParaRPr lang="fa-IR" sz="1200" dirty="0">
              <a:cs typeface="B Nazanin" pitchFamily="2" charset="-78"/>
            </a:endParaRPr>
          </a:p>
          <a:p>
            <a:pPr marL="228600" indent="-228600" algn="just" rtl="1"/>
            <a:endParaRPr lang="fa-IR" sz="1400" b="1" dirty="0">
              <a:cs typeface="B Nazanin" pitchFamily="2" charset="-78"/>
            </a:endParaRPr>
          </a:p>
          <a:p>
            <a:pPr algn="just" rtl="1"/>
            <a:endParaRPr lang="fa-IR" sz="1200" dirty="0">
              <a:cs typeface="B Nazanin" pitchFamily="2" charset="-78"/>
            </a:endParaRPr>
          </a:p>
          <a:p>
            <a:pPr algn="just"/>
            <a:r>
              <a:rPr lang="fa-IR" sz="1200" dirty="0">
                <a:cs typeface="B Nazanin" pitchFamily="2" charset="-78"/>
              </a:rPr>
              <a:t> </a:t>
            </a:r>
          </a:p>
          <a:p>
            <a:pPr algn="just"/>
            <a:endParaRPr lang="fa-IR" sz="1200" dirty="0">
              <a:cs typeface="B Nazanin" pitchFamily="2" charset="-78"/>
            </a:endParaRPr>
          </a:p>
          <a:p>
            <a:pPr algn="just"/>
            <a:endParaRPr lang="fa-IR" sz="1200" dirty="0">
              <a:cs typeface="B Nazanin" pitchFamily="2" charset="-78"/>
            </a:endParaRPr>
          </a:p>
          <a:p>
            <a:pPr algn="just"/>
            <a:endParaRPr lang="en-US" sz="1100" dirty="0">
              <a:cs typeface="B Nazanin" pitchFamily="2" charset="-78"/>
            </a:endParaRPr>
          </a:p>
        </p:txBody>
      </p:sp>
      <p:sp>
        <p:nvSpPr>
          <p:cNvPr id="10" name="Slide Number Placeholder 9"/>
          <p:cNvSpPr>
            <a:spLocks noGrp="1"/>
          </p:cNvSpPr>
          <p:nvPr>
            <p:ph type="sldNum" sz="quarter" idx="12"/>
          </p:nvPr>
        </p:nvSpPr>
        <p:spPr/>
        <p:txBody>
          <a:bodyPr/>
          <a:lstStyle/>
          <a:p>
            <a:fld id="{FF86FEA7-80B1-4C74-85F3-91076A821A0B}" type="slidenum">
              <a:rPr lang="en-US" smtClean="0"/>
              <a:pPr/>
              <a:t>40</a:t>
            </a:fld>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TextBox 7"/>
          <p:cNvSpPr txBox="1"/>
          <p:nvPr/>
        </p:nvSpPr>
        <p:spPr>
          <a:xfrm>
            <a:off x="571480" y="1095348"/>
            <a:ext cx="5715040" cy="3801041"/>
          </a:xfrm>
          <a:prstGeom prst="rect">
            <a:avLst/>
          </a:prstGeom>
          <a:noFill/>
        </p:spPr>
        <p:txBody>
          <a:bodyPr wrap="square" rtlCol="0">
            <a:spAutoFit/>
          </a:bodyPr>
          <a:lstStyle/>
          <a:p>
            <a:pPr marL="228600" indent="-228600" algn="just" rtl="1"/>
            <a:r>
              <a:rPr lang="fa-IR" sz="1400" b="1" dirty="0">
                <a:cs typeface="B Nazanin" pitchFamily="2" charset="-78"/>
              </a:rPr>
              <a:t>1.16.1 دید از درون به بیرون</a:t>
            </a: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algn="just" rtl="1"/>
            <a:endParaRPr lang="fa-IR" sz="1200" dirty="0">
              <a:cs typeface="B Nazanin" pitchFamily="2" charset="-78"/>
            </a:endParaRPr>
          </a:p>
          <a:p>
            <a:pPr algn="just"/>
            <a:r>
              <a:rPr lang="fa-IR" sz="1200" dirty="0">
                <a:cs typeface="B Nazanin" pitchFamily="2" charset="-78"/>
              </a:rPr>
              <a:t> </a:t>
            </a:r>
          </a:p>
          <a:p>
            <a:pPr algn="just"/>
            <a:endParaRPr lang="fa-IR" sz="1200" dirty="0">
              <a:cs typeface="B Nazanin" pitchFamily="2" charset="-78"/>
            </a:endParaRPr>
          </a:p>
          <a:p>
            <a:pPr algn="just"/>
            <a:endParaRPr lang="fa-IR" sz="1200" dirty="0">
              <a:cs typeface="B Nazanin" pitchFamily="2" charset="-78"/>
            </a:endParaRPr>
          </a:p>
          <a:p>
            <a:pPr algn="just"/>
            <a:endParaRPr lang="en-US" sz="1100" dirty="0">
              <a:cs typeface="B Nazanin" pitchFamily="2" charset="-78"/>
            </a:endParaRPr>
          </a:p>
        </p:txBody>
      </p:sp>
      <p:pic>
        <p:nvPicPr>
          <p:cNvPr id="1026" name="Picture 2" descr="C:\Users\Elham\Desktop\kargah tarahi shahri\power\BaseGIS.jpg"/>
          <p:cNvPicPr>
            <a:picLocks noChangeAspect="1" noChangeArrowheads="1"/>
          </p:cNvPicPr>
          <p:nvPr/>
        </p:nvPicPr>
        <p:blipFill>
          <a:blip r:embed="rId3" cstate="screen">
            <a:clrChange>
              <a:clrFrom>
                <a:srgbClr val="FFFFFF"/>
              </a:clrFrom>
              <a:clrTo>
                <a:srgbClr val="FFFFFF">
                  <a:alpha val="0"/>
                </a:srgbClr>
              </a:clrTo>
            </a:clrChange>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a:off x="1500174" y="3238488"/>
            <a:ext cx="4028691" cy="3643338"/>
          </a:xfrm>
          <a:prstGeom prst="rect">
            <a:avLst/>
          </a:prstGeom>
          <a:ln>
            <a:noFill/>
          </a:ln>
          <a:effectLst>
            <a:outerShdw blurRad="292100" dist="139700" dir="2700000" algn="tl" rotWithShape="0">
              <a:srgbClr val="333333">
                <a:alpha val="65000"/>
              </a:srgbClr>
            </a:outerShdw>
          </a:effectLst>
        </p:spPr>
      </p:pic>
      <p:sp>
        <p:nvSpPr>
          <p:cNvPr id="10" name="Chevron 9"/>
          <p:cNvSpPr/>
          <p:nvPr/>
        </p:nvSpPr>
        <p:spPr>
          <a:xfrm>
            <a:off x="4572008" y="5095876"/>
            <a:ext cx="285752" cy="357190"/>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3" name="Picture 4" descr="D:\Darsi\tarahi shahri\kargah\kargah tarahi shahri\ax meydan\100DSCIM\PICT0203.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286256" y="1738290"/>
            <a:ext cx="2063750" cy="19556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Picture 5" descr="D:\Darsi\tarahi shahri\kargah\kargah tarahi shahri\ax meydan\100DSCIM\PICT0192.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00570" y="6136014"/>
            <a:ext cx="1824883" cy="22460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 name="Picture 7" descr="D:\Darsi\tarahi shahri\kargah\kargah tarahi shahri\ax meydan\100DSCIM\PICT0185.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500174" y="6810388"/>
            <a:ext cx="2500333" cy="1731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Picture 8" descr="D:\Darsi\tarahi shahri\kargah\kargah tarahi shahri\ax meydan\100DSCIM\PICT0175.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42852" y="5095876"/>
            <a:ext cx="1789125" cy="2202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7" name="Picture 9" descr="C:\Documents and Settings\Manizheh.ARCHITEC-16EE8C\Desktop\New Folder\PICT0159.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85728" y="2095480"/>
            <a:ext cx="1816100" cy="2235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 name="Picture 10" descr="D:\Darsi\tarahi shahri\kargah\kargah tarahi shahri\ax meydan\100DSCIM\PICT0146.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143116" y="1738290"/>
            <a:ext cx="1820000" cy="16002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1" name="Chevron 30"/>
          <p:cNvSpPr/>
          <p:nvPr/>
        </p:nvSpPr>
        <p:spPr>
          <a:xfrm rot="19547568">
            <a:off x="2933184" y="5546514"/>
            <a:ext cx="285752" cy="357190"/>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Freeform 18"/>
          <p:cNvSpPr/>
          <p:nvPr/>
        </p:nvSpPr>
        <p:spPr>
          <a:xfrm>
            <a:off x="4124960" y="5283200"/>
            <a:ext cx="508000" cy="1259840"/>
          </a:xfrm>
          <a:custGeom>
            <a:avLst/>
            <a:gdLst>
              <a:gd name="connsiteX0" fmla="*/ 508000 w 508000"/>
              <a:gd name="connsiteY0" fmla="*/ 0 h 1259840"/>
              <a:gd name="connsiteX1" fmla="*/ 81280 w 508000"/>
              <a:gd name="connsiteY1" fmla="*/ 121920 h 1259840"/>
              <a:gd name="connsiteX2" fmla="*/ 40640 w 508000"/>
              <a:gd name="connsiteY2" fmla="*/ 568960 h 1259840"/>
              <a:gd name="connsiteX3" fmla="*/ 325120 w 508000"/>
              <a:gd name="connsiteY3" fmla="*/ 975360 h 1259840"/>
              <a:gd name="connsiteX4" fmla="*/ 467360 w 508000"/>
              <a:gd name="connsiteY4" fmla="*/ 1259840 h 1259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000" h="1259840">
                <a:moveTo>
                  <a:pt x="508000" y="0"/>
                </a:moveTo>
                <a:cubicBezTo>
                  <a:pt x="333586" y="13546"/>
                  <a:pt x="159173" y="27093"/>
                  <a:pt x="81280" y="121920"/>
                </a:cubicBezTo>
                <a:cubicBezTo>
                  <a:pt x="3387" y="216747"/>
                  <a:pt x="0" y="426720"/>
                  <a:pt x="40640" y="568960"/>
                </a:cubicBezTo>
                <a:cubicBezTo>
                  <a:pt x="81280" y="711200"/>
                  <a:pt x="254000" y="860213"/>
                  <a:pt x="325120" y="975360"/>
                </a:cubicBezTo>
                <a:cubicBezTo>
                  <a:pt x="396240" y="1090507"/>
                  <a:pt x="431800" y="1175173"/>
                  <a:pt x="467360" y="1259840"/>
                </a:cubicBezTo>
              </a:path>
            </a:pathLst>
          </a:custGeom>
          <a:ln>
            <a:solidFill>
              <a:schemeClr val="tx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0" name="Chevron 19"/>
          <p:cNvSpPr/>
          <p:nvPr/>
        </p:nvSpPr>
        <p:spPr>
          <a:xfrm rot="5400000">
            <a:off x="2821777" y="3845711"/>
            <a:ext cx="285752" cy="357190"/>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3" name="Freeform 22"/>
          <p:cNvSpPr/>
          <p:nvPr/>
        </p:nvSpPr>
        <p:spPr>
          <a:xfrm>
            <a:off x="4357693" y="3603812"/>
            <a:ext cx="475563" cy="420494"/>
          </a:xfrm>
          <a:custGeom>
            <a:avLst/>
            <a:gdLst>
              <a:gd name="connsiteX0" fmla="*/ 583986 w 583986"/>
              <a:gd name="connsiteY0" fmla="*/ 0 h 435428"/>
              <a:gd name="connsiteX1" fmla="*/ 353465 w 583986"/>
              <a:gd name="connsiteY1" fmla="*/ 368833 h 435428"/>
              <a:gd name="connsiteX2" fmla="*/ 0 w 583986"/>
              <a:gd name="connsiteY2" fmla="*/ 399570 h 435428"/>
            </a:gdLst>
            <a:ahLst/>
            <a:cxnLst>
              <a:cxn ang="0">
                <a:pos x="connsiteX0" y="connsiteY0"/>
              </a:cxn>
              <a:cxn ang="0">
                <a:pos x="connsiteX1" y="connsiteY1"/>
              </a:cxn>
              <a:cxn ang="0">
                <a:pos x="connsiteX2" y="connsiteY2"/>
              </a:cxn>
            </a:cxnLst>
            <a:rect l="l" t="t" r="r" b="b"/>
            <a:pathLst>
              <a:path w="583986" h="435428">
                <a:moveTo>
                  <a:pt x="583986" y="0"/>
                </a:moveTo>
                <a:cubicBezTo>
                  <a:pt x="517391" y="151119"/>
                  <a:pt x="450796" y="302238"/>
                  <a:pt x="353465" y="368833"/>
                </a:cubicBezTo>
                <a:cubicBezTo>
                  <a:pt x="256134" y="435428"/>
                  <a:pt x="58911" y="394447"/>
                  <a:pt x="0" y="399570"/>
                </a:cubicBezTo>
              </a:path>
            </a:pathLst>
          </a:custGeom>
          <a:ln>
            <a:solidFill>
              <a:schemeClr val="tx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a-IR" dirty="0"/>
          </a:p>
        </p:txBody>
      </p:sp>
      <p:sp>
        <p:nvSpPr>
          <p:cNvPr id="24" name="Chevron 23"/>
          <p:cNvSpPr/>
          <p:nvPr/>
        </p:nvSpPr>
        <p:spPr>
          <a:xfrm rot="12438207">
            <a:off x="4148813" y="3784195"/>
            <a:ext cx="285752" cy="357190"/>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29" name="Straight Connector 28"/>
          <p:cNvCxnSpPr>
            <a:endCxn id="20" idx="1"/>
          </p:cNvCxnSpPr>
          <p:nvPr/>
        </p:nvCxnSpPr>
        <p:spPr>
          <a:xfrm rot="16200000" flipH="1">
            <a:off x="2553884" y="3613536"/>
            <a:ext cx="785819" cy="35719"/>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3" name="Freeform 32"/>
          <p:cNvSpPr/>
          <p:nvPr/>
        </p:nvSpPr>
        <p:spPr>
          <a:xfrm>
            <a:off x="1167318" y="4231532"/>
            <a:ext cx="1190111" cy="792906"/>
          </a:xfrm>
          <a:custGeom>
            <a:avLst/>
            <a:gdLst>
              <a:gd name="connsiteX0" fmla="*/ 0 w 1138136"/>
              <a:gd name="connsiteY0" fmla="*/ 0 h 797668"/>
              <a:gd name="connsiteX1" fmla="*/ 379379 w 1138136"/>
              <a:gd name="connsiteY1" fmla="*/ 544749 h 797668"/>
              <a:gd name="connsiteX2" fmla="*/ 1138136 w 1138136"/>
              <a:gd name="connsiteY2" fmla="*/ 797668 h 797668"/>
            </a:gdLst>
            <a:ahLst/>
            <a:cxnLst>
              <a:cxn ang="0">
                <a:pos x="connsiteX0" y="connsiteY0"/>
              </a:cxn>
              <a:cxn ang="0">
                <a:pos x="connsiteX1" y="connsiteY1"/>
              </a:cxn>
              <a:cxn ang="0">
                <a:pos x="connsiteX2" y="connsiteY2"/>
              </a:cxn>
            </a:cxnLst>
            <a:rect l="l" t="t" r="r" b="b"/>
            <a:pathLst>
              <a:path w="1138136" h="797668">
                <a:moveTo>
                  <a:pt x="0" y="0"/>
                </a:moveTo>
                <a:cubicBezTo>
                  <a:pt x="94845" y="205902"/>
                  <a:pt x="189690" y="411804"/>
                  <a:pt x="379379" y="544749"/>
                </a:cubicBezTo>
                <a:cubicBezTo>
                  <a:pt x="569068" y="677694"/>
                  <a:pt x="1008434" y="750651"/>
                  <a:pt x="1138136" y="797668"/>
                </a:cubicBezTo>
              </a:path>
            </a:pathLst>
          </a:custGeom>
          <a:ln>
            <a:solidFill>
              <a:schemeClr val="tx1"/>
            </a:solidFill>
            <a:prstDash val="sysDash"/>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dirty="0"/>
          </a:p>
        </p:txBody>
      </p:sp>
      <p:sp>
        <p:nvSpPr>
          <p:cNvPr id="34" name="Chevron 33"/>
          <p:cNvSpPr/>
          <p:nvPr/>
        </p:nvSpPr>
        <p:spPr>
          <a:xfrm rot="721206">
            <a:off x="2248615" y="4835963"/>
            <a:ext cx="285752" cy="357190"/>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8" name="Freeform 37"/>
          <p:cNvSpPr/>
          <p:nvPr/>
        </p:nvSpPr>
        <p:spPr>
          <a:xfrm>
            <a:off x="1857364" y="5810256"/>
            <a:ext cx="1143008" cy="456860"/>
          </a:xfrm>
          <a:custGeom>
            <a:avLst/>
            <a:gdLst>
              <a:gd name="connsiteX0" fmla="*/ 0 w 1165727"/>
              <a:gd name="connsiteY0" fmla="*/ 593558 h 593558"/>
              <a:gd name="connsiteX1" fmla="*/ 625642 w 1165727"/>
              <a:gd name="connsiteY1" fmla="*/ 363621 h 593558"/>
              <a:gd name="connsiteX2" fmla="*/ 1165727 w 1165727"/>
              <a:gd name="connsiteY2" fmla="*/ 0 h 593558"/>
            </a:gdLst>
            <a:ahLst/>
            <a:cxnLst>
              <a:cxn ang="0">
                <a:pos x="connsiteX0" y="connsiteY0"/>
              </a:cxn>
              <a:cxn ang="0">
                <a:pos x="connsiteX1" y="connsiteY1"/>
              </a:cxn>
              <a:cxn ang="0">
                <a:pos x="connsiteX2" y="connsiteY2"/>
              </a:cxn>
            </a:cxnLst>
            <a:rect l="l" t="t" r="r" b="b"/>
            <a:pathLst>
              <a:path w="1165727" h="593558">
                <a:moveTo>
                  <a:pt x="0" y="593558"/>
                </a:moveTo>
                <a:cubicBezTo>
                  <a:pt x="215677" y="528052"/>
                  <a:pt x="431354" y="462547"/>
                  <a:pt x="625642" y="363621"/>
                </a:cubicBezTo>
                <a:cubicBezTo>
                  <a:pt x="819930" y="264695"/>
                  <a:pt x="1102450" y="45453"/>
                  <a:pt x="1165727" y="0"/>
                </a:cubicBezTo>
              </a:path>
            </a:pathLst>
          </a:custGeom>
          <a:ln>
            <a:solidFill>
              <a:schemeClr val="tx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a-IR" dirty="0"/>
          </a:p>
        </p:txBody>
      </p:sp>
      <p:sp>
        <p:nvSpPr>
          <p:cNvPr id="39" name="Freeform 38"/>
          <p:cNvSpPr/>
          <p:nvPr/>
        </p:nvSpPr>
        <p:spPr>
          <a:xfrm>
            <a:off x="3686233" y="6024570"/>
            <a:ext cx="742899" cy="882383"/>
          </a:xfrm>
          <a:custGeom>
            <a:avLst/>
            <a:gdLst>
              <a:gd name="connsiteX0" fmla="*/ 37869 w 767541"/>
              <a:gd name="connsiteY0" fmla="*/ 919942 h 932873"/>
              <a:gd name="connsiteX1" fmla="*/ 104371 w 767541"/>
              <a:gd name="connsiteY1" fmla="*/ 858982 h 932873"/>
              <a:gd name="connsiteX2" fmla="*/ 664094 w 767541"/>
              <a:gd name="connsiteY2" fmla="*/ 476596 h 932873"/>
              <a:gd name="connsiteX3" fmla="*/ 725054 w 767541"/>
              <a:gd name="connsiteY3" fmla="*/ 0 h 932873"/>
            </a:gdLst>
            <a:ahLst/>
            <a:cxnLst>
              <a:cxn ang="0">
                <a:pos x="connsiteX0" y="connsiteY0"/>
              </a:cxn>
              <a:cxn ang="0">
                <a:pos x="connsiteX1" y="connsiteY1"/>
              </a:cxn>
              <a:cxn ang="0">
                <a:pos x="connsiteX2" y="connsiteY2"/>
              </a:cxn>
              <a:cxn ang="0">
                <a:pos x="connsiteX3" y="connsiteY3"/>
              </a:cxn>
            </a:cxnLst>
            <a:rect l="l" t="t" r="r" b="b"/>
            <a:pathLst>
              <a:path w="767541" h="932873">
                <a:moveTo>
                  <a:pt x="37869" y="919942"/>
                </a:moveTo>
                <a:cubicBezTo>
                  <a:pt x="18934" y="926407"/>
                  <a:pt x="0" y="932873"/>
                  <a:pt x="104371" y="858982"/>
                </a:cubicBezTo>
                <a:cubicBezTo>
                  <a:pt x="208742" y="785091"/>
                  <a:pt x="560647" y="619760"/>
                  <a:pt x="664094" y="476596"/>
                </a:cubicBezTo>
                <a:cubicBezTo>
                  <a:pt x="767541" y="333432"/>
                  <a:pt x="710276" y="56342"/>
                  <a:pt x="725054" y="0"/>
                </a:cubicBezTo>
              </a:path>
            </a:pathLst>
          </a:custGeom>
          <a:ln>
            <a:solidFill>
              <a:schemeClr val="tx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a-IR" dirty="0"/>
          </a:p>
        </p:txBody>
      </p:sp>
      <p:sp>
        <p:nvSpPr>
          <p:cNvPr id="40" name="Chevron 39"/>
          <p:cNvSpPr/>
          <p:nvPr/>
        </p:nvSpPr>
        <p:spPr>
          <a:xfrm rot="16200000">
            <a:off x="4250537" y="5774537"/>
            <a:ext cx="285752" cy="357190"/>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Slide Number Placeholder 25"/>
          <p:cNvSpPr>
            <a:spLocks noGrp="1"/>
          </p:cNvSpPr>
          <p:nvPr>
            <p:ph type="sldNum" sz="quarter" idx="12"/>
          </p:nvPr>
        </p:nvSpPr>
        <p:spPr/>
        <p:txBody>
          <a:bodyPr/>
          <a:lstStyle/>
          <a:p>
            <a:fld id="{FF86FEA7-80B1-4C74-85F3-91076A821A0B}" type="slidenum">
              <a:rPr lang="en-US" smtClean="0"/>
              <a:pPr/>
              <a:t>41</a:t>
            </a:fld>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TextBox 7"/>
          <p:cNvSpPr txBox="1"/>
          <p:nvPr/>
        </p:nvSpPr>
        <p:spPr>
          <a:xfrm>
            <a:off x="571480" y="1095348"/>
            <a:ext cx="5715040" cy="3801041"/>
          </a:xfrm>
          <a:prstGeom prst="rect">
            <a:avLst/>
          </a:prstGeom>
          <a:noFill/>
        </p:spPr>
        <p:txBody>
          <a:bodyPr wrap="square" rtlCol="0">
            <a:spAutoFit/>
          </a:bodyPr>
          <a:lstStyle/>
          <a:p>
            <a:pPr marL="228600" indent="-228600" algn="just" rtl="1"/>
            <a:r>
              <a:rPr lang="fa-IR" sz="1400" b="1" dirty="0">
                <a:cs typeface="B Nazanin" pitchFamily="2" charset="-78"/>
              </a:rPr>
              <a:t>1.16.1 دید از بیرون به درون</a:t>
            </a: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marL="228600" indent="-228600" algn="just" rtl="1"/>
            <a:endParaRPr lang="fa-IR" sz="1400" b="1" dirty="0">
              <a:cs typeface="B Nazanin" pitchFamily="2" charset="-78"/>
            </a:endParaRPr>
          </a:p>
          <a:p>
            <a:pPr algn="just" rtl="1"/>
            <a:endParaRPr lang="fa-IR" sz="1200" dirty="0">
              <a:cs typeface="B Nazanin" pitchFamily="2" charset="-78"/>
            </a:endParaRPr>
          </a:p>
          <a:p>
            <a:pPr algn="just"/>
            <a:r>
              <a:rPr lang="fa-IR" sz="1200" dirty="0">
                <a:cs typeface="B Nazanin" pitchFamily="2" charset="-78"/>
              </a:rPr>
              <a:t> </a:t>
            </a:r>
          </a:p>
          <a:p>
            <a:pPr algn="just"/>
            <a:endParaRPr lang="fa-IR" sz="1200" dirty="0">
              <a:cs typeface="B Nazanin" pitchFamily="2" charset="-78"/>
            </a:endParaRPr>
          </a:p>
          <a:p>
            <a:pPr algn="just"/>
            <a:endParaRPr lang="fa-IR" sz="1200" dirty="0">
              <a:cs typeface="B Nazanin" pitchFamily="2" charset="-78"/>
            </a:endParaRPr>
          </a:p>
          <a:p>
            <a:pPr algn="just"/>
            <a:endParaRPr lang="en-US" sz="1100" dirty="0">
              <a:cs typeface="B Nazanin" pitchFamily="2" charset="-78"/>
            </a:endParaRPr>
          </a:p>
        </p:txBody>
      </p:sp>
      <p:pic>
        <p:nvPicPr>
          <p:cNvPr id="1026" name="Picture 2" descr="C:\Users\Elham\Desktop\kargah tarahi shahri\power\BaseGIS.jpg"/>
          <p:cNvPicPr>
            <a:picLocks noChangeAspect="1" noChangeArrowheads="1"/>
          </p:cNvPicPr>
          <p:nvPr/>
        </p:nvPicPr>
        <p:blipFill>
          <a:blip r:embed="rId3" cstate="screen">
            <a:clrChange>
              <a:clrFrom>
                <a:srgbClr val="FFFFFF"/>
              </a:clrFrom>
              <a:clrTo>
                <a:srgbClr val="FFFFFF">
                  <a:alpha val="0"/>
                </a:srgbClr>
              </a:clrTo>
            </a:clrChange>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a:off x="1500174" y="3238488"/>
            <a:ext cx="4028691" cy="3643338"/>
          </a:xfrm>
          <a:prstGeom prst="rect">
            <a:avLst/>
          </a:prstGeom>
          <a:ln>
            <a:noFill/>
          </a:ln>
          <a:effectLst>
            <a:outerShdw blurRad="292100" dist="139700" dir="2700000" algn="tl" rotWithShape="0">
              <a:srgbClr val="333333">
                <a:alpha val="65000"/>
              </a:srgbClr>
            </a:outerShdw>
          </a:effectLst>
        </p:spPr>
      </p:pic>
      <p:pic>
        <p:nvPicPr>
          <p:cNvPr id="11" name="Picture 9" descr="C:\Documents and Settings\Manizheh.ARCHITEC-16EE8C\Desktop\New Folder (2)\IMG_6190.JPG"/>
          <p:cNvPicPr>
            <a:picLocks noChangeAspect="1" noChangeArrowheads="1"/>
          </p:cNvPicPr>
          <p:nvPr/>
        </p:nvPicPr>
        <p:blipFill>
          <a:blip r:embed="rId4" cstate="screen">
            <a:extLst>
              <a:ext uri="{28A0092B-C50C-407E-A947-70E740481C1C}">
                <a14:useLocalDpi xmlns:a14="http://schemas.microsoft.com/office/drawing/2010/main"/>
              </a:ext>
            </a:extLst>
          </a:blip>
          <a:srcRect b="-4696"/>
          <a:stretch>
            <a:fillRect/>
          </a:stretch>
        </p:blipFill>
        <p:spPr bwMode="auto">
          <a:xfrm>
            <a:off x="4500570" y="1859993"/>
            <a:ext cx="1928826" cy="15928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4" descr="C:\Documents and Settings\Manizheh.ARCHITEC-16EE8C\Desktop\New Folder (2)\PICT0034.JPG"/>
          <p:cNvPicPr>
            <a:picLocks noChangeAspect="1" noChangeArrowheads="1"/>
          </p:cNvPicPr>
          <p:nvPr/>
        </p:nvPicPr>
        <p:blipFill>
          <a:blip r:embed="rId5" cstate="screen">
            <a:extLst>
              <a:ext uri="{28A0092B-C50C-407E-A947-70E740481C1C}">
                <a14:useLocalDpi xmlns:a14="http://schemas.microsoft.com/office/drawing/2010/main"/>
              </a:ext>
            </a:extLst>
          </a:blip>
          <a:srcRect r="-1126"/>
          <a:stretch>
            <a:fillRect/>
          </a:stretch>
        </p:blipFill>
        <p:spPr bwMode="auto">
          <a:xfrm>
            <a:off x="4714884" y="6096008"/>
            <a:ext cx="2000264" cy="15716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Picture 8" descr="C:\Documents and Settings\Manizheh.ARCHITEC-16EE8C\Desktop\New Folder (2)\IMG_6188.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28670" y="1738290"/>
            <a:ext cx="2143140" cy="17145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Picture 7" descr="C:\Documents and Settings\Manizheh.ARCHITEC-16EE8C\Desktop\New Folder (2)\IMG_6178.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75542" y="3738554"/>
            <a:ext cx="1653259" cy="12858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 name="Picture 6" descr="C:\Documents and Settings\Manizheh.ARCHITEC-16EE8C\Desktop\New Folder (2)\PICT0252.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14314" y="5381628"/>
            <a:ext cx="2143116" cy="1731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Picture 3" descr="C:\Documents and Settings\Manizheh.ARCHITEC-16EE8C\Desktop\New Folder (2)\PICT0030.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214554" y="6881826"/>
            <a:ext cx="2053165" cy="1619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Freeform 16"/>
          <p:cNvSpPr/>
          <p:nvPr/>
        </p:nvSpPr>
        <p:spPr>
          <a:xfrm>
            <a:off x="4244622" y="3386667"/>
            <a:ext cx="767645" cy="824089"/>
          </a:xfrm>
          <a:custGeom>
            <a:avLst/>
            <a:gdLst>
              <a:gd name="connsiteX0" fmla="*/ 767645 w 767645"/>
              <a:gd name="connsiteY0" fmla="*/ 0 h 824089"/>
              <a:gd name="connsiteX1" fmla="*/ 372534 w 767645"/>
              <a:gd name="connsiteY1" fmla="*/ 643466 h 824089"/>
              <a:gd name="connsiteX2" fmla="*/ 0 w 767645"/>
              <a:gd name="connsiteY2" fmla="*/ 824089 h 824089"/>
            </a:gdLst>
            <a:ahLst/>
            <a:cxnLst>
              <a:cxn ang="0">
                <a:pos x="connsiteX0" y="connsiteY0"/>
              </a:cxn>
              <a:cxn ang="0">
                <a:pos x="connsiteX1" y="connsiteY1"/>
              </a:cxn>
              <a:cxn ang="0">
                <a:pos x="connsiteX2" y="connsiteY2"/>
              </a:cxn>
            </a:cxnLst>
            <a:rect l="l" t="t" r="r" b="b"/>
            <a:pathLst>
              <a:path w="767645" h="824089">
                <a:moveTo>
                  <a:pt x="767645" y="0"/>
                </a:moveTo>
                <a:cubicBezTo>
                  <a:pt x="634060" y="253059"/>
                  <a:pt x="500475" y="506118"/>
                  <a:pt x="372534" y="643466"/>
                </a:cubicBezTo>
                <a:cubicBezTo>
                  <a:pt x="244593" y="780814"/>
                  <a:pt x="0" y="824089"/>
                  <a:pt x="0" y="824089"/>
                </a:cubicBezTo>
              </a:path>
            </a:pathLst>
          </a:custGeom>
          <a:ln>
            <a:solidFill>
              <a:schemeClr val="tx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a-IR" dirty="0"/>
          </a:p>
        </p:txBody>
      </p:sp>
      <p:sp>
        <p:nvSpPr>
          <p:cNvPr id="18" name="Freeform 17"/>
          <p:cNvSpPr/>
          <p:nvPr/>
        </p:nvSpPr>
        <p:spPr>
          <a:xfrm>
            <a:off x="2743200" y="3273778"/>
            <a:ext cx="185734" cy="893404"/>
          </a:xfrm>
          <a:custGeom>
            <a:avLst/>
            <a:gdLst>
              <a:gd name="connsiteX0" fmla="*/ 0 w 203200"/>
              <a:gd name="connsiteY0" fmla="*/ 0 h 869244"/>
              <a:gd name="connsiteX1" fmla="*/ 203200 w 203200"/>
              <a:gd name="connsiteY1" fmla="*/ 869244 h 869244"/>
              <a:gd name="connsiteX2" fmla="*/ 203200 w 203200"/>
              <a:gd name="connsiteY2" fmla="*/ 869244 h 869244"/>
            </a:gdLst>
            <a:ahLst/>
            <a:cxnLst>
              <a:cxn ang="0">
                <a:pos x="connsiteX0" y="connsiteY0"/>
              </a:cxn>
              <a:cxn ang="0">
                <a:pos x="connsiteX1" y="connsiteY1"/>
              </a:cxn>
              <a:cxn ang="0">
                <a:pos x="connsiteX2" y="connsiteY2"/>
              </a:cxn>
            </a:cxnLst>
            <a:rect l="l" t="t" r="r" b="b"/>
            <a:pathLst>
              <a:path w="203200" h="869244">
                <a:moveTo>
                  <a:pt x="0" y="0"/>
                </a:moveTo>
                <a:lnTo>
                  <a:pt x="203200" y="869244"/>
                </a:lnTo>
                <a:lnTo>
                  <a:pt x="203200" y="869244"/>
                </a:lnTo>
              </a:path>
            </a:pathLst>
          </a:custGeom>
          <a:ln>
            <a:solidFill>
              <a:schemeClr val="tx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a-IR" dirty="0"/>
          </a:p>
        </p:txBody>
      </p:sp>
      <p:sp>
        <p:nvSpPr>
          <p:cNvPr id="19" name="Freeform 18"/>
          <p:cNvSpPr/>
          <p:nvPr/>
        </p:nvSpPr>
        <p:spPr>
          <a:xfrm>
            <a:off x="1862667" y="5002860"/>
            <a:ext cx="598311" cy="31984"/>
          </a:xfrm>
          <a:custGeom>
            <a:avLst/>
            <a:gdLst>
              <a:gd name="connsiteX0" fmla="*/ 0 w 598311"/>
              <a:gd name="connsiteY0" fmla="*/ 31984 h 31984"/>
              <a:gd name="connsiteX1" fmla="*/ 598311 w 598311"/>
              <a:gd name="connsiteY1" fmla="*/ 20696 h 31984"/>
            </a:gdLst>
            <a:ahLst/>
            <a:cxnLst>
              <a:cxn ang="0">
                <a:pos x="connsiteX0" y="connsiteY0"/>
              </a:cxn>
              <a:cxn ang="0">
                <a:pos x="connsiteX1" y="connsiteY1"/>
              </a:cxn>
            </a:cxnLst>
            <a:rect l="l" t="t" r="r" b="b"/>
            <a:pathLst>
              <a:path w="598311" h="31984">
                <a:moveTo>
                  <a:pt x="0" y="31984"/>
                </a:moveTo>
                <a:cubicBezTo>
                  <a:pt x="244592" y="15992"/>
                  <a:pt x="489185" y="0"/>
                  <a:pt x="598311" y="20696"/>
                </a:cubicBezTo>
              </a:path>
            </a:pathLst>
          </a:custGeom>
          <a:ln>
            <a:solidFill>
              <a:schemeClr val="tx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a-IR" dirty="0"/>
          </a:p>
        </p:txBody>
      </p:sp>
      <p:sp>
        <p:nvSpPr>
          <p:cNvPr id="20" name="Freeform 19"/>
          <p:cNvSpPr/>
          <p:nvPr/>
        </p:nvSpPr>
        <p:spPr>
          <a:xfrm>
            <a:off x="4842933" y="5238044"/>
            <a:ext cx="722489" cy="982134"/>
          </a:xfrm>
          <a:custGeom>
            <a:avLst/>
            <a:gdLst>
              <a:gd name="connsiteX0" fmla="*/ 722489 w 722489"/>
              <a:gd name="connsiteY0" fmla="*/ 982134 h 982134"/>
              <a:gd name="connsiteX1" fmla="*/ 575734 w 722489"/>
              <a:gd name="connsiteY1" fmla="*/ 248356 h 982134"/>
              <a:gd name="connsiteX2" fmla="*/ 0 w 722489"/>
              <a:gd name="connsiteY2" fmla="*/ 0 h 982134"/>
            </a:gdLst>
            <a:ahLst/>
            <a:cxnLst>
              <a:cxn ang="0">
                <a:pos x="connsiteX0" y="connsiteY0"/>
              </a:cxn>
              <a:cxn ang="0">
                <a:pos x="connsiteX1" y="connsiteY1"/>
              </a:cxn>
              <a:cxn ang="0">
                <a:pos x="connsiteX2" y="connsiteY2"/>
              </a:cxn>
            </a:cxnLst>
            <a:rect l="l" t="t" r="r" b="b"/>
            <a:pathLst>
              <a:path w="722489" h="982134">
                <a:moveTo>
                  <a:pt x="722489" y="982134"/>
                </a:moveTo>
                <a:cubicBezTo>
                  <a:pt x="709319" y="697089"/>
                  <a:pt x="696149" y="412045"/>
                  <a:pt x="575734" y="248356"/>
                </a:cubicBezTo>
                <a:cubicBezTo>
                  <a:pt x="455319" y="84667"/>
                  <a:pt x="86548" y="9407"/>
                  <a:pt x="0" y="0"/>
                </a:cubicBezTo>
              </a:path>
            </a:pathLst>
          </a:custGeom>
          <a:ln>
            <a:solidFill>
              <a:schemeClr val="tx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a:t> </a:t>
            </a:r>
            <a:endParaRPr lang="fa-IR" dirty="0"/>
          </a:p>
        </p:txBody>
      </p:sp>
      <p:sp>
        <p:nvSpPr>
          <p:cNvPr id="21" name="Freeform 20"/>
          <p:cNvSpPr/>
          <p:nvPr/>
        </p:nvSpPr>
        <p:spPr>
          <a:xfrm>
            <a:off x="3635022" y="5953132"/>
            <a:ext cx="722672" cy="1125001"/>
          </a:xfrm>
          <a:custGeom>
            <a:avLst/>
            <a:gdLst>
              <a:gd name="connsiteX0" fmla="*/ 0 w 722489"/>
              <a:gd name="connsiteY0" fmla="*/ 1185333 h 1185333"/>
              <a:gd name="connsiteX1" fmla="*/ 575734 w 722489"/>
              <a:gd name="connsiteY1" fmla="*/ 643467 h 1185333"/>
              <a:gd name="connsiteX2" fmla="*/ 722489 w 722489"/>
              <a:gd name="connsiteY2" fmla="*/ 0 h 1185333"/>
            </a:gdLst>
            <a:ahLst/>
            <a:cxnLst>
              <a:cxn ang="0">
                <a:pos x="connsiteX0" y="connsiteY0"/>
              </a:cxn>
              <a:cxn ang="0">
                <a:pos x="connsiteX1" y="connsiteY1"/>
              </a:cxn>
              <a:cxn ang="0">
                <a:pos x="connsiteX2" y="connsiteY2"/>
              </a:cxn>
            </a:cxnLst>
            <a:rect l="l" t="t" r="r" b="b"/>
            <a:pathLst>
              <a:path w="722489" h="1185333">
                <a:moveTo>
                  <a:pt x="0" y="1185333"/>
                </a:moveTo>
                <a:cubicBezTo>
                  <a:pt x="227659" y="1013177"/>
                  <a:pt x="455319" y="841022"/>
                  <a:pt x="575734" y="643467"/>
                </a:cubicBezTo>
                <a:cubicBezTo>
                  <a:pt x="696149" y="445912"/>
                  <a:pt x="709319" y="222956"/>
                  <a:pt x="722489" y="0"/>
                </a:cubicBezTo>
              </a:path>
            </a:pathLst>
          </a:custGeom>
          <a:ln>
            <a:solidFill>
              <a:schemeClr val="tx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a-IR" dirty="0"/>
          </a:p>
        </p:txBody>
      </p:sp>
      <p:sp>
        <p:nvSpPr>
          <p:cNvPr id="22" name="Freeform 21"/>
          <p:cNvSpPr/>
          <p:nvPr/>
        </p:nvSpPr>
        <p:spPr>
          <a:xfrm>
            <a:off x="2144889" y="5988756"/>
            <a:ext cx="926921" cy="321566"/>
          </a:xfrm>
          <a:custGeom>
            <a:avLst/>
            <a:gdLst>
              <a:gd name="connsiteX0" fmla="*/ 0 w 925689"/>
              <a:gd name="connsiteY0" fmla="*/ 5644 h 242711"/>
              <a:gd name="connsiteX1" fmla="*/ 643467 w 925689"/>
              <a:gd name="connsiteY1" fmla="*/ 39511 h 242711"/>
              <a:gd name="connsiteX2" fmla="*/ 925689 w 925689"/>
              <a:gd name="connsiteY2" fmla="*/ 242711 h 242711"/>
              <a:gd name="connsiteX3" fmla="*/ 925689 w 925689"/>
              <a:gd name="connsiteY3" fmla="*/ 242711 h 242711"/>
            </a:gdLst>
            <a:ahLst/>
            <a:cxnLst>
              <a:cxn ang="0">
                <a:pos x="connsiteX0" y="connsiteY0"/>
              </a:cxn>
              <a:cxn ang="0">
                <a:pos x="connsiteX1" y="connsiteY1"/>
              </a:cxn>
              <a:cxn ang="0">
                <a:pos x="connsiteX2" y="connsiteY2"/>
              </a:cxn>
              <a:cxn ang="0">
                <a:pos x="connsiteX3" y="connsiteY3"/>
              </a:cxn>
            </a:cxnLst>
            <a:rect l="l" t="t" r="r" b="b"/>
            <a:pathLst>
              <a:path w="925689" h="242711">
                <a:moveTo>
                  <a:pt x="0" y="5644"/>
                </a:moveTo>
                <a:cubicBezTo>
                  <a:pt x="244593" y="2822"/>
                  <a:pt x="489186" y="0"/>
                  <a:pt x="643467" y="39511"/>
                </a:cubicBezTo>
                <a:cubicBezTo>
                  <a:pt x="797749" y="79022"/>
                  <a:pt x="925689" y="242711"/>
                  <a:pt x="925689" y="242711"/>
                </a:cubicBezTo>
                <a:lnTo>
                  <a:pt x="925689" y="242711"/>
                </a:lnTo>
              </a:path>
            </a:pathLst>
          </a:custGeom>
          <a:ln>
            <a:solidFill>
              <a:schemeClr val="tx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a-IR" dirty="0"/>
          </a:p>
        </p:txBody>
      </p:sp>
      <p:sp>
        <p:nvSpPr>
          <p:cNvPr id="23" name="Chevron 22"/>
          <p:cNvSpPr/>
          <p:nvPr/>
        </p:nvSpPr>
        <p:spPr>
          <a:xfrm rot="448088" flipH="1">
            <a:off x="4665447" y="5041492"/>
            <a:ext cx="285752" cy="357190"/>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Chevron 24"/>
          <p:cNvSpPr/>
          <p:nvPr/>
        </p:nvSpPr>
        <p:spPr>
          <a:xfrm rot="20033825" flipH="1">
            <a:off x="4079373" y="4051096"/>
            <a:ext cx="285752" cy="357190"/>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Chevron 25"/>
          <p:cNvSpPr/>
          <p:nvPr/>
        </p:nvSpPr>
        <p:spPr>
          <a:xfrm rot="15131882" flipH="1">
            <a:off x="2785469" y="4012264"/>
            <a:ext cx="285752" cy="357190"/>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7" name="Chevron 26"/>
          <p:cNvSpPr/>
          <p:nvPr/>
        </p:nvSpPr>
        <p:spPr>
          <a:xfrm rot="11937523" flipH="1">
            <a:off x="2378595" y="4846855"/>
            <a:ext cx="285752" cy="357190"/>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8" name="Chevron 27"/>
          <p:cNvSpPr/>
          <p:nvPr/>
        </p:nvSpPr>
        <p:spPr>
          <a:xfrm rot="15167767" flipH="1">
            <a:off x="2927483" y="6178159"/>
            <a:ext cx="285752" cy="357190"/>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9" name="Chevron 28"/>
          <p:cNvSpPr/>
          <p:nvPr/>
        </p:nvSpPr>
        <p:spPr>
          <a:xfrm rot="5400000" flipH="1">
            <a:off x="4230644" y="5703099"/>
            <a:ext cx="285752" cy="357190"/>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0" name="Slide Number Placeholder 29"/>
          <p:cNvSpPr>
            <a:spLocks noGrp="1"/>
          </p:cNvSpPr>
          <p:nvPr>
            <p:ph type="sldNum" sz="quarter" idx="12"/>
          </p:nvPr>
        </p:nvSpPr>
        <p:spPr/>
        <p:txBody>
          <a:bodyPr/>
          <a:lstStyle/>
          <a:p>
            <a:fld id="{FF86FEA7-80B1-4C74-85F3-91076A821A0B}" type="slidenum">
              <a:rPr lang="en-US" smtClean="0"/>
              <a:pPr/>
              <a:t>42</a:t>
            </a:fld>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TextBox 7"/>
          <p:cNvSpPr txBox="1"/>
          <p:nvPr/>
        </p:nvSpPr>
        <p:spPr>
          <a:xfrm>
            <a:off x="571480" y="1095348"/>
            <a:ext cx="5715040" cy="1400383"/>
          </a:xfrm>
          <a:prstGeom prst="rect">
            <a:avLst/>
          </a:prstGeom>
          <a:noFill/>
        </p:spPr>
        <p:txBody>
          <a:bodyPr wrap="square" rtlCol="0">
            <a:spAutoFit/>
          </a:bodyPr>
          <a:lstStyle/>
          <a:p>
            <a:pPr marL="228600" indent="-228600" algn="just" rtl="1"/>
            <a:r>
              <a:rPr lang="fa-IR" sz="1400" b="1" dirty="0">
                <a:cs typeface="B Nazanin" pitchFamily="2" charset="-78"/>
              </a:rPr>
              <a:t>1.16.3 دید های پیاپی</a:t>
            </a:r>
          </a:p>
          <a:p>
            <a:pPr marL="228600" indent="-228600" algn="just" rtl="1"/>
            <a:endParaRPr lang="fa-IR" sz="1200" dirty="0">
              <a:cs typeface="B Nazanin" pitchFamily="2" charset="-78"/>
            </a:endParaRPr>
          </a:p>
          <a:p>
            <a:pPr algn="just" rtl="1"/>
            <a:endParaRPr lang="fa-IR" sz="1200" dirty="0">
              <a:cs typeface="B Nazanin" pitchFamily="2" charset="-78"/>
            </a:endParaRPr>
          </a:p>
          <a:p>
            <a:pPr algn="just"/>
            <a:r>
              <a:rPr lang="fa-IR" sz="1200" dirty="0">
                <a:cs typeface="B Nazanin" pitchFamily="2" charset="-78"/>
              </a:rPr>
              <a:t> </a:t>
            </a:r>
          </a:p>
          <a:p>
            <a:pPr algn="just"/>
            <a:endParaRPr lang="fa-IR" sz="1200" dirty="0">
              <a:cs typeface="B Nazanin" pitchFamily="2" charset="-78"/>
            </a:endParaRPr>
          </a:p>
          <a:p>
            <a:pPr algn="just"/>
            <a:endParaRPr lang="fa-IR" sz="1200" dirty="0">
              <a:cs typeface="B Nazanin" pitchFamily="2" charset="-78"/>
            </a:endParaRPr>
          </a:p>
          <a:p>
            <a:pPr algn="just"/>
            <a:endParaRPr lang="en-US" sz="1100" dirty="0">
              <a:cs typeface="B Nazanin" pitchFamily="2" charset="-78"/>
            </a:endParaRPr>
          </a:p>
        </p:txBody>
      </p:sp>
      <p:grpSp>
        <p:nvGrpSpPr>
          <p:cNvPr id="22" name="Group 21"/>
          <p:cNvGrpSpPr/>
          <p:nvPr/>
        </p:nvGrpSpPr>
        <p:grpSpPr>
          <a:xfrm>
            <a:off x="1176334" y="2524108"/>
            <a:ext cx="3874321" cy="5929354"/>
            <a:chOff x="1857364" y="2595546"/>
            <a:chExt cx="3286148" cy="5029200"/>
          </a:xfrm>
        </p:grpSpPr>
        <p:pic>
          <p:nvPicPr>
            <p:cNvPr id="10" name="Picture 2" descr="C:\Users\Elham\Desktop\kargah tarahi shahri\tarh tafzili\no4_Page_18.jpg"/>
            <p:cNvPicPr>
              <a:picLocks noChangeAspect="1" noChangeArrowheads="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857364" y="2595546"/>
              <a:ext cx="3286148" cy="5029200"/>
            </a:xfrm>
            <a:prstGeom prst="rect">
              <a:avLst/>
            </a:prstGeom>
            <a:noFill/>
          </p:spPr>
        </p:pic>
        <p:sp>
          <p:nvSpPr>
            <p:cNvPr id="13" name="Freeform 12"/>
            <p:cNvSpPr/>
            <p:nvPr/>
          </p:nvSpPr>
          <p:spPr>
            <a:xfrm>
              <a:off x="3067318" y="4842456"/>
              <a:ext cx="398172" cy="1022797"/>
            </a:xfrm>
            <a:custGeom>
              <a:avLst/>
              <a:gdLst>
                <a:gd name="connsiteX0" fmla="*/ 371341 w 398172"/>
                <a:gd name="connsiteY0" fmla="*/ 0 h 1022797"/>
                <a:gd name="connsiteX1" fmla="*/ 390659 w 398172"/>
                <a:gd name="connsiteY1" fmla="*/ 180305 h 1022797"/>
                <a:gd name="connsiteX2" fmla="*/ 390659 w 398172"/>
                <a:gd name="connsiteY2" fmla="*/ 309093 h 1022797"/>
                <a:gd name="connsiteX3" fmla="*/ 384220 w 398172"/>
                <a:gd name="connsiteY3" fmla="*/ 405685 h 1022797"/>
                <a:gd name="connsiteX4" fmla="*/ 306947 w 398172"/>
                <a:gd name="connsiteY4" fmla="*/ 425003 h 1022797"/>
                <a:gd name="connsiteX5" fmla="*/ 178158 w 398172"/>
                <a:gd name="connsiteY5" fmla="*/ 418564 h 1022797"/>
                <a:gd name="connsiteX6" fmla="*/ 126643 w 398172"/>
                <a:gd name="connsiteY6" fmla="*/ 412124 h 1022797"/>
                <a:gd name="connsiteX7" fmla="*/ 81567 w 398172"/>
                <a:gd name="connsiteY7" fmla="*/ 425003 h 1022797"/>
                <a:gd name="connsiteX8" fmla="*/ 68688 w 398172"/>
                <a:gd name="connsiteY8" fmla="*/ 547352 h 1022797"/>
                <a:gd name="connsiteX9" fmla="*/ 49369 w 398172"/>
                <a:gd name="connsiteY9" fmla="*/ 779172 h 1022797"/>
                <a:gd name="connsiteX10" fmla="*/ 17172 w 398172"/>
                <a:gd name="connsiteY10" fmla="*/ 985234 h 1022797"/>
                <a:gd name="connsiteX11" fmla="*/ 152400 w 398172"/>
                <a:gd name="connsiteY11" fmla="*/ 1004552 h 1022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8172" h="1022797">
                  <a:moveTo>
                    <a:pt x="371341" y="0"/>
                  </a:moveTo>
                  <a:cubicBezTo>
                    <a:pt x="379390" y="64395"/>
                    <a:pt x="387439" y="128790"/>
                    <a:pt x="390659" y="180305"/>
                  </a:cubicBezTo>
                  <a:cubicBezTo>
                    <a:pt x="393879" y="231820"/>
                    <a:pt x="391732" y="271530"/>
                    <a:pt x="390659" y="309093"/>
                  </a:cubicBezTo>
                  <a:cubicBezTo>
                    <a:pt x="389586" y="346656"/>
                    <a:pt x="398172" y="386367"/>
                    <a:pt x="384220" y="405685"/>
                  </a:cubicBezTo>
                  <a:cubicBezTo>
                    <a:pt x="370268" y="425003"/>
                    <a:pt x="341291" y="422857"/>
                    <a:pt x="306947" y="425003"/>
                  </a:cubicBezTo>
                  <a:cubicBezTo>
                    <a:pt x="272603" y="427149"/>
                    <a:pt x="208209" y="420711"/>
                    <a:pt x="178158" y="418564"/>
                  </a:cubicBezTo>
                  <a:cubicBezTo>
                    <a:pt x="148107" y="416418"/>
                    <a:pt x="142741" y="411051"/>
                    <a:pt x="126643" y="412124"/>
                  </a:cubicBezTo>
                  <a:cubicBezTo>
                    <a:pt x="110545" y="413197"/>
                    <a:pt x="91226" y="402465"/>
                    <a:pt x="81567" y="425003"/>
                  </a:cubicBezTo>
                  <a:cubicBezTo>
                    <a:pt x="71908" y="447541"/>
                    <a:pt x="74054" y="488324"/>
                    <a:pt x="68688" y="547352"/>
                  </a:cubicBezTo>
                  <a:cubicBezTo>
                    <a:pt x="63322" y="606380"/>
                    <a:pt x="57955" y="706192"/>
                    <a:pt x="49369" y="779172"/>
                  </a:cubicBezTo>
                  <a:cubicBezTo>
                    <a:pt x="40783" y="852152"/>
                    <a:pt x="0" y="947671"/>
                    <a:pt x="17172" y="985234"/>
                  </a:cubicBezTo>
                  <a:cubicBezTo>
                    <a:pt x="34344" y="1022797"/>
                    <a:pt x="93372" y="1013674"/>
                    <a:pt x="152400" y="1004552"/>
                  </a:cubicBezTo>
                </a:path>
              </a:pathLst>
            </a:custGeom>
            <a:ln w="762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sp>
        <p:nvSpPr>
          <p:cNvPr id="14" name="Title 1"/>
          <p:cNvSpPr>
            <a:spLocks noGrp="1"/>
          </p:cNvSpPr>
          <p:nvPr>
            <p:ph type="title"/>
          </p:nvPr>
        </p:nvSpPr>
        <p:spPr>
          <a:xfrm>
            <a:off x="504828" y="1309662"/>
            <a:ext cx="1600200" cy="762000"/>
          </a:xfrm>
        </p:spPr>
        <p:txBody>
          <a:bodyPr>
            <a:normAutofit/>
          </a:bodyPr>
          <a:lstStyle/>
          <a:p>
            <a:r>
              <a:rPr lang="fa-IR" sz="1400" dirty="0">
                <a:effectLst>
                  <a:outerShdw blurRad="38100" dist="38100" dir="2700000" algn="tl">
                    <a:srgbClr val="000000">
                      <a:alpha val="43137"/>
                    </a:srgbClr>
                  </a:outerShdw>
                </a:effectLst>
                <a:cs typeface="B Nazanin" pitchFamily="2" charset="-78"/>
              </a:rPr>
              <a:t>دیدهای مسیر از میدان تا کاخ گلستان</a:t>
            </a:r>
          </a:p>
        </p:txBody>
      </p:sp>
      <p:pic>
        <p:nvPicPr>
          <p:cNvPr id="15" name="Picture 3" descr="C:\Documents and Settings\Manizheh.ARCHITEC-16EE8C\Desktop\New Folder (3)\PICT021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76268" y="2105044"/>
            <a:ext cx="1188000" cy="891000"/>
          </a:xfrm>
          <a:prstGeom prst="rect">
            <a:avLst/>
          </a:prstGeom>
          <a:noFill/>
        </p:spPr>
      </p:pic>
      <p:pic>
        <p:nvPicPr>
          <p:cNvPr id="16" name="Picture 4" descr="C:\Documents and Settings\Manizheh.ARCHITEC-16EE8C\Desktop\New Folder (3)\PICT0214.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76268" y="3019444"/>
            <a:ext cx="1188000" cy="891000"/>
          </a:xfrm>
          <a:prstGeom prst="rect">
            <a:avLst/>
          </a:prstGeom>
          <a:noFill/>
        </p:spPr>
      </p:pic>
      <p:pic>
        <p:nvPicPr>
          <p:cNvPr id="17" name="Picture 5" descr="C:\Documents and Settings\Manizheh.ARCHITEC-16EE8C\Desktop\New Folder (3)\PICT0215.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76268" y="3933844"/>
            <a:ext cx="1188000" cy="891000"/>
          </a:xfrm>
          <a:prstGeom prst="rect">
            <a:avLst/>
          </a:prstGeom>
          <a:noFill/>
        </p:spPr>
      </p:pic>
      <p:pic>
        <p:nvPicPr>
          <p:cNvPr id="18" name="Picture 6" descr="C:\Documents and Settings\Manizheh.ARCHITEC-16EE8C\Desktop\New Folder (3)\PICT0217.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76268" y="4848244"/>
            <a:ext cx="1188000" cy="891000"/>
          </a:xfrm>
          <a:prstGeom prst="rect">
            <a:avLst/>
          </a:prstGeom>
          <a:noFill/>
        </p:spPr>
      </p:pic>
      <p:pic>
        <p:nvPicPr>
          <p:cNvPr id="19" name="Picture 7" descr="C:\Documents and Settings\Manizheh.ARCHITEC-16EE8C\Desktop\New Folder (3)\PICT0218.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76268" y="5762644"/>
            <a:ext cx="1188000" cy="955350"/>
          </a:xfrm>
          <a:prstGeom prst="rect">
            <a:avLst/>
          </a:prstGeom>
          <a:noFill/>
        </p:spPr>
      </p:pic>
      <p:pic>
        <p:nvPicPr>
          <p:cNvPr id="20" name="Picture 8" descr="C:\Documents and Settings\Manizheh.ARCHITEC-16EE8C\Desktop\New Folder (3)\PICT0223.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76268" y="6753244"/>
            <a:ext cx="1188000" cy="891000"/>
          </a:xfrm>
          <a:prstGeom prst="rect">
            <a:avLst/>
          </a:prstGeom>
          <a:noFill/>
        </p:spPr>
      </p:pic>
      <p:pic>
        <p:nvPicPr>
          <p:cNvPr id="21" name="Picture 9" descr="C:\Documents and Settings\Manizheh.ARCHITEC-16EE8C\Desktop\New Folder (3)\PICT0245.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676268" y="7667644"/>
            <a:ext cx="1188000" cy="891000"/>
          </a:xfrm>
          <a:prstGeom prst="rect">
            <a:avLst/>
          </a:prstGeom>
          <a:noFill/>
        </p:spPr>
      </p:pic>
      <p:sp>
        <p:nvSpPr>
          <p:cNvPr id="23" name="Title 1"/>
          <p:cNvSpPr txBox="1">
            <a:spLocks/>
          </p:cNvSpPr>
          <p:nvPr/>
        </p:nvSpPr>
        <p:spPr>
          <a:xfrm>
            <a:off x="2605094" y="4452934"/>
            <a:ext cx="1285884" cy="500066"/>
          </a:xfrm>
          <a:prstGeom prst="rect">
            <a:avLst/>
          </a:prstGeom>
          <a:solidFill>
            <a:schemeClr val="bg1"/>
          </a:solidFill>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a-IR" sz="14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B Nazanin" pitchFamily="2" charset="-78"/>
              </a:rPr>
              <a:t>میدان امام خمینی</a:t>
            </a:r>
          </a:p>
        </p:txBody>
      </p:sp>
      <p:sp>
        <p:nvSpPr>
          <p:cNvPr id="24" name="Title 1"/>
          <p:cNvSpPr txBox="1">
            <a:spLocks/>
          </p:cNvSpPr>
          <p:nvPr/>
        </p:nvSpPr>
        <p:spPr>
          <a:xfrm>
            <a:off x="2319342" y="6596074"/>
            <a:ext cx="1000132" cy="500066"/>
          </a:xfrm>
          <a:prstGeom prst="rect">
            <a:avLst/>
          </a:prstGeom>
          <a:solidFill>
            <a:schemeClr val="bg1"/>
          </a:solidFill>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a-IR" sz="14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B Nazanin" pitchFamily="2" charset="-78"/>
              </a:rPr>
              <a:t>کاخ گلستان</a:t>
            </a:r>
          </a:p>
        </p:txBody>
      </p:sp>
      <p:pic>
        <p:nvPicPr>
          <p:cNvPr id="25" name="Picture 10" descr="C:\Documents and Settings\Manizheh.ARCHITEC-16EE8C\Desktop\New Folder (3)\PICT0246.JP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4714884" y="2105044"/>
            <a:ext cx="1188000" cy="891000"/>
          </a:xfrm>
          <a:prstGeom prst="rect">
            <a:avLst/>
          </a:prstGeom>
          <a:noFill/>
        </p:spPr>
      </p:pic>
      <p:pic>
        <p:nvPicPr>
          <p:cNvPr id="26" name="Picture 11" descr="C:\Documents and Settings\Manizheh.ARCHITEC-16EE8C\Desktop\New Folder (3)\PICT0247.JP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4714884" y="3095644"/>
            <a:ext cx="1188000" cy="990600"/>
          </a:xfrm>
          <a:prstGeom prst="rect">
            <a:avLst/>
          </a:prstGeom>
          <a:noFill/>
        </p:spPr>
      </p:pic>
      <p:pic>
        <p:nvPicPr>
          <p:cNvPr id="27" name="Picture 12" descr="C:\Documents and Settings\Manizheh.ARCHITEC-16EE8C\Desktop\New Folder (3)\PICT0249.JPG"/>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4714884" y="4162444"/>
            <a:ext cx="1188000" cy="1066800"/>
          </a:xfrm>
          <a:prstGeom prst="rect">
            <a:avLst/>
          </a:prstGeom>
          <a:noFill/>
        </p:spPr>
      </p:pic>
      <p:pic>
        <p:nvPicPr>
          <p:cNvPr id="28" name="Picture 13" descr="C:\Documents and Settings\Manizheh.ARCHITEC-16EE8C\Desktop\New Folder (3)\PICT0250.JPG"/>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4714884" y="5305444"/>
            <a:ext cx="1188000" cy="891000"/>
          </a:xfrm>
          <a:prstGeom prst="rect">
            <a:avLst/>
          </a:prstGeom>
          <a:noFill/>
        </p:spPr>
      </p:pic>
      <p:pic>
        <p:nvPicPr>
          <p:cNvPr id="29" name="Picture 14" descr="C:\Documents and Settings\Manizheh.ARCHITEC-16EE8C\Desktop\New Folder (3)\PICT0251.JPG"/>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4714884" y="6296044"/>
            <a:ext cx="1188000" cy="1295400"/>
          </a:xfrm>
          <a:prstGeom prst="rect">
            <a:avLst/>
          </a:prstGeom>
          <a:noFill/>
        </p:spPr>
      </p:pic>
      <p:pic>
        <p:nvPicPr>
          <p:cNvPr id="30" name="Picture 15" descr="C:\Documents and Settings\Manizheh.ARCHITEC-16EE8C\Desktop\New Folder (3)\PICT0252.JPG"/>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4714884" y="7667644"/>
            <a:ext cx="1188000" cy="891000"/>
          </a:xfrm>
          <a:prstGeom prst="rect">
            <a:avLst/>
          </a:prstGeom>
          <a:noFill/>
        </p:spPr>
      </p:pic>
      <p:sp>
        <p:nvSpPr>
          <p:cNvPr id="31" name="Title 1"/>
          <p:cNvSpPr txBox="1">
            <a:spLocks/>
          </p:cNvSpPr>
          <p:nvPr/>
        </p:nvSpPr>
        <p:spPr>
          <a:xfrm>
            <a:off x="4462482" y="1381100"/>
            <a:ext cx="1752600" cy="762000"/>
          </a:xfrm>
          <a:prstGeom prst="rect">
            <a:avLst/>
          </a:prstGeom>
        </p:spPr>
        <p:txBody>
          <a:bodyPr vert="horz" lIns="91429" tIns="45715" rIns="91429" bIns="45715" rtlCol="0" anchor="ctr">
            <a:normAutofit/>
          </a:bodyPr>
          <a:lstStyle/>
          <a:p>
            <a:pPr algn="ctr">
              <a:spcBef>
                <a:spcPct val="0"/>
              </a:spcBef>
              <a:defRPr/>
            </a:pPr>
            <a:r>
              <a:rPr lang="fa-IR" sz="1400" dirty="0">
                <a:effectLst>
                  <a:outerShdw blurRad="38100" dist="38100" dir="2700000" algn="tl">
                    <a:srgbClr val="000000">
                      <a:alpha val="43137"/>
                    </a:srgbClr>
                  </a:outerShdw>
                </a:effectLst>
                <a:latin typeface="+mj-lt"/>
                <a:ea typeface="+mj-ea"/>
                <a:cs typeface="B Nazanin" pitchFamily="2" charset="-78"/>
              </a:rPr>
              <a:t>دید های مسیر از کاخ گلستان تا میدان </a:t>
            </a:r>
          </a:p>
        </p:txBody>
      </p:sp>
      <p:sp>
        <p:nvSpPr>
          <p:cNvPr id="32" name="Slide Number Placeholder 31"/>
          <p:cNvSpPr>
            <a:spLocks noGrp="1"/>
          </p:cNvSpPr>
          <p:nvPr>
            <p:ph type="sldNum" sz="quarter" idx="12"/>
          </p:nvPr>
        </p:nvSpPr>
        <p:spPr/>
        <p:txBody>
          <a:bodyPr/>
          <a:lstStyle/>
          <a:p>
            <a:fld id="{FF86FEA7-80B1-4C74-85F3-91076A821A0B}" type="slidenum">
              <a:rPr lang="en-US" smtClean="0"/>
              <a:pPr/>
              <a:t>43</a:t>
            </a:fld>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TextBox 7"/>
          <p:cNvSpPr txBox="1"/>
          <p:nvPr/>
        </p:nvSpPr>
        <p:spPr>
          <a:xfrm>
            <a:off x="571480" y="1095348"/>
            <a:ext cx="5715040" cy="1492716"/>
          </a:xfrm>
          <a:prstGeom prst="rect">
            <a:avLst/>
          </a:prstGeom>
          <a:noFill/>
        </p:spPr>
        <p:txBody>
          <a:bodyPr wrap="square" rtlCol="0">
            <a:spAutoFit/>
          </a:bodyPr>
          <a:lstStyle/>
          <a:p>
            <a:pPr marL="228600" indent="-228600" algn="just" rtl="1"/>
            <a:r>
              <a:rPr lang="fa-IR" sz="1600" b="1" dirty="0">
                <a:cs typeface="B Nazanin" pitchFamily="2" charset="-78"/>
              </a:rPr>
              <a:t>1.17 امکانات و محدودیت ها</a:t>
            </a:r>
          </a:p>
          <a:p>
            <a:pPr marL="228600" indent="-228600" algn="just" rtl="1"/>
            <a:endParaRPr lang="fa-IR" sz="1600" b="1" dirty="0">
              <a:cs typeface="B Nazanin" pitchFamily="2" charset="-78"/>
            </a:endParaRPr>
          </a:p>
          <a:p>
            <a:pPr algn="just" rtl="1"/>
            <a:endParaRPr lang="fa-IR" sz="1200" dirty="0">
              <a:cs typeface="B Nazanin" pitchFamily="2" charset="-78"/>
            </a:endParaRPr>
          </a:p>
          <a:p>
            <a:pPr algn="just"/>
            <a:r>
              <a:rPr lang="fa-IR" sz="1200" dirty="0">
                <a:cs typeface="B Nazanin" pitchFamily="2" charset="-78"/>
              </a:rPr>
              <a:t> </a:t>
            </a:r>
          </a:p>
          <a:p>
            <a:pPr algn="just"/>
            <a:endParaRPr lang="fa-IR" sz="1200" dirty="0">
              <a:cs typeface="B Nazanin" pitchFamily="2" charset="-78"/>
            </a:endParaRPr>
          </a:p>
          <a:p>
            <a:pPr algn="just"/>
            <a:endParaRPr lang="fa-IR" sz="1200" dirty="0">
              <a:cs typeface="B Nazanin" pitchFamily="2" charset="-78"/>
            </a:endParaRPr>
          </a:p>
          <a:p>
            <a:pPr algn="just"/>
            <a:endParaRPr lang="en-US" sz="1100" dirty="0">
              <a:cs typeface="B Nazanin" pitchFamily="2" charset="-78"/>
            </a:endParaRPr>
          </a:p>
        </p:txBody>
      </p:sp>
      <p:graphicFrame>
        <p:nvGraphicFramePr>
          <p:cNvPr id="10" name="Table 9"/>
          <p:cNvGraphicFramePr>
            <a:graphicFrameLocks noGrp="1"/>
          </p:cNvGraphicFramePr>
          <p:nvPr/>
        </p:nvGraphicFramePr>
        <p:xfrm>
          <a:off x="228600" y="1553012"/>
          <a:ext cx="6200795" cy="7471954"/>
        </p:xfrm>
        <a:graphic>
          <a:graphicData uri="http://schemas.openxmlformats.org/drawingml/2006/table">
            <a:tbl>
              <a:tblPr firstRow="1" bandRow="1">
                <a:tableStyleId>{D7AC3CCA-C797-4891-BE02-D94E43425B78}</a:tableStyleId>
              </a:tblPr>
              <a:tblGrid>
                <a:gridCol w="1240159">
                  <a:extLst>
                    <a:ext uri="{9D8B030D-6E8A-4147-A177-3AD203B41FA5}">
                      <a16:colId xmlns:a16="http://schemas.microsoft.com/office/drawing/2014/main" xmlns="" val="20000"/>
                    </a:ext>
                  </a:extLst>
                </a:gridCol>
                <a:gridCol w="1240159">
                  <a:extLst>
                    <a:ext uri="{9D8B030D-6E8A-4147-A177-3AD203B41FA5}">
                      <a16:colId xmlns:a16="http://schemas.microsoft.com/office/drawing/2014/main" xmlns="" val="20001"/>
                    </a:ext>
                  </a:extLst>
                </a:gridCol>
                <a:gridCol w="1240159">
                  <a:extLst>
                    <a:ext uri="{9D8B030D-6E8A-4147-A177-3AD203B41FA5}">
                      <a16:colId xmlns:a16="http://schemas.microsoft.com/office/drawing/2014/main" xmlns="" val="20002"/>
                    </a:ext>
                  </a:extLst>
                </a:gridCol>
                <a:gridCol w="1240159">
                  <a:extLst>
                    <a:ext uri="{9D8B030D-6E8A-4147-A177-3AD203B41FA5}">
                      <a16:colId xmlns:a16="http://schemas.microsoft.com/office/drawing/2014/main" xmlns="" val="20003"/>
                    </a:ext>
                  </a:extLst>
                </a:gridCol>
                <a:gridCol w="1240159">
                  <a:extLst>
                    <a:ext uri="{9D8B030D-6E8A-4147-A177-3AD203B41FA5}">
                      <a16:colId xmlns:a16="http://schemas.microsoft.com/office/drawing/2014/main" xmlns="" val="20004"/>
                    </a:ext>
                  </a:extLst>
                </a:gridCol>
              </a:tblGrid>
              <a:tr h="461554">
                <a:tc>
                  <a:txBody>
                    <a:bodyPr/>
                    <a:lstStyle/>
                    <a:p>
                      <a:pPr algn="ctr"/>
                      <a:r>
                        <a:rPr lang="fa-IR" sz="1400" dirty="0">
                          <a:cs typeface="B Nazanin" pitchFamily="2" charset="-78"/>
                        </a:rPr>
                        <a:t>تهدید</a:t>
                      </a:r>
                      <a:endParaRPr lang="en-US" sz="1400" dirty="0">
                        <a:cs typeface="B Nazanin" pitchFamily="2" charset="-78"/>
                      </a:endParaRPr>
                    </a:p>
                  </a:txBody>
                  <a:tcPr/>
                </a:tc>
                <a:tc>
                  <a:txBody>
                    <a:bodyPr/>
                    <a:lstStyle/>
                    <a:p>
                      <a:pPr algn="ctr"/>
                      <a:r>
                        <a:rPr lang="fa-IR" sz="1400" dirty="0">
                          <a:cs typeface="B Nazanin" pitchFamily="2" charset="-78"/>
                        </a:rPr>
                        <a:t>فرصت</a:t>
                      </a:r>
                      <a:endParaRPr lang="en-US" sz="1400" dirty="0">
                        <a:cs typeface="B Nazanin" pitchFamily="2" charset="-78"/>
                      </a:endParaRPr>
                    </a:p>
                  </a:txBody>
                  <a:tcPr/>
                </a:tc>
                <a:tc>
                  <a:txBody>
                    <a:bodyPr/>
                    <a:lstStyle/>
                    <a:p>
                      <a:pPr algn="ctr"/>
                      <a:r>
                        <a:rPr lang="fa-IR" sz="1400" dirty="0">
                          <a:cs typeface="B Nazanin" pitchFamily="2" charset="-78"/>
                        </a:rPr>
                        <a:t>ضعف</a:t>
                      </a:r>
                      <a:endParaRPr lang="en-US" sz="1400" dirty="0">
                        <a:cs typeface="B Nazanin" pitchFamily="2" charset="-78"/>
                      </a:endParaRPr>
                    </a:p>
                  </a:txBody>
                  <a:tcPr/>
                </a:tc>
                <a:tc>
                  <a:txBody>
                    <a:bodyPr/>
                    <a:lstStyle/>
                    <a:p>
                      <a:pPr algn="ctr"/>
                      <a:r>
                        <a:rPr lang="fa-IR" sz="1400" dirty="0">
                          <a:cs typeface="B Nazanin" pitchFamily="2" charset="-78"/>
                        </a:rPr>
                        <a:t>قوت</a:t>
                      </a:r>
                      <a:endParaRPr lang="en-US" sz="1400" dirty="0">
                        <a:cs typeface="B Nazanin" pitchFamily="2" charset="-78"/>
                      </a:endParaRPr>
                    </a:p>
                  </a:txBody>
                  <a:tcPr/>
                </a:tc>
                <a:tc>
                  <a:txBody>
                    <a:bodyPr/>
                    <a:lstStyle/>
                    <a:p>
                      <a:pPr algn="ctr"/>
                      <a:endParaRPr lang="en-US" sz="1400" dirty="0">
                        <a:cs typeface="B Nazanin" pitchFamily="2" charset="-78"/>
                      </a:endParaRPr>
                    </a:p>
                  </a:txBody>
                  <a:tcPr/>
                </a:tc>
                <a:extLst>
                  <a:ext uri="{0D108BD9-81ED-4DB2-BD59-A6C34878D82A}">
                    <a16:rowId xmlns:a16="http://schemas.microsoft.com/office/drawing/2014/main" xmlns="" val="10000"/>
                  </a:ext>
                </a:extLst>
              </a:tr>
              <a:tr h="3139440">
                <a:tc>
                  <a:txBody>
                    <a:bodyPr/>
                    <a:lstStyle/>
                    <a:p>
                      <a:pPr lvl="0" algn="ctr" rtl="1">
                        <a:buFont typeface="Wingdings" pitchFamily="2" charset="2"/>
                        <a:buChar char="ü"/>
                      </a:pPr>
                      <a:r>
                        <a:rPr lang="fa-IR" sz="1400" b="0" kern="1200" dirty="0">
                          <a:solidFill>
                            <a:schemeClr val="dk1"/>
                          </a:solidFill>
                          <a:latin typeface="+mn-lt"/>
                          <a:ea typeface="+mn-ea"/>
                          <a:cs typeface="B Nazanin" pitchFamily="2" charset="-78"/>
                        </a:rPr>
                        <a:t>نا پیوستگی در کف سازی و وجود اختلاف سطح</a:t>
                      </a:r>
                      <a:endParaRPr lang="en-US" sz="1400" b="0" kern="1200" dirty="0">
                        <a:solidFill>
                          <a:schemeClr val="dk1"/>
                        </a:solidFill>
                        <a:latin typeface="+mn-lt"/>
                        <a:ea typeface="+mn-ea"/>
                        <a:cs typeface="B Nazanin" pitchFamily="2" charset="-78"/>
                      </a:endParaRPr>
                    </a:p>
                    <a:p>
                      <a:pPr lvl="0" algn="ctr" rtl="1">
                        <a:buFont typeface="Wingdings" pitchFamily="2" charset="2"/>
                        <a:buChar char="ü"/>
                      </a:pPr>
                      <a:r>
                        <a:rPr lang="fa-IR" sz="1400" b="0" kern="1200" dirty="0">
                          <a:solidFill>
                            <a:schemeClr val="dk1"/>
                          </a:solidFill>
                          <a:latin typeface="+mn-lt"/>
                          <a:ea typeface="+mn-ea"/>
                          <a:cs typeface="B Nazanin" pitchFamily="2" charset="-78"/>
                        </a:rPr>
                        <a:t>عدم تعریف مناسب ورودی ها به میدان</a:t>
                      </a:r>
                      <a:endParaRPr lang="en-US" sz="1400" b="0" kern="1200" dirty="0">
                        <a:solidFill>
                          <a:schemeClr val="dk1"/>
                        </a:solidFill>
                        <a:latin typeface="+mn-lt"/>
                        <a:ea typeface="+mn-ea"/>
                        <a:cs typeface="B Nazanin" pitchFamily="2" charset="-78"/>
                      </a:endParaRPr>
                    </a:p>
                    <a:p>
                      <a:pPr algn="ctr" rtl="1">
                        <a:buFont typeface="Wingdings" pitchFamily="2" charset="2"/>
                        <a:buNone/>
                      </a:pPr>
                      <a:endParaRPr lang="fa-IR" sz="1400" b="0" baseline="0" dirty="0">
                        <a:cs typeface="B Nazanin" pitchFamily="2" charset="-78"/>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 typeface="Wingdings" pitchFamily="2" charset="2"/>
                        <a:buChar char="ü"/>
                        <a:tabLst/>
                        <a:defRPr/>
                      </a:pPr>
                      <a:r>
                        <a:rPr lang="fa-IR" sz="1400" kern="1200" dirty="0">
                          <a:solidFill>
                            <a:schemeClr val="dk1"/>
                          </a:solidFill>
                          <a:latin typeface="+mn-lt"/>
                          <a:ea typeface="+mn-ea"/>
                          <a:cs typeface="B Nazanin" pitchFamily="2" charset="-78"/>
                        </a:rPr>
                        <a:t>امکان طراحی</a:t>
                      </a:r>
                      <a:r>
                        <a:rPr lang="fa-IR" sz="1400" kern="1200" baseline="0" dirty="0">
                          <a:solidFill>
                            <a:schemeClr val="dk1"/>
                          </a:solidFill>
                          <a:latin typeface="+mn-lt"/>
                          <a:ea typeface="+mn-ea"/>
                          <a:cs typeface="B Nazanin" pitchFamily="2" charset="-78"/>
                        </a:rPr>
                        <a:t> حجمی میدان و افزایش پیوستگی ان با ساختار تاریخی</a:t>
                      </a:r>
                      <a:endParaRPr lang="en-US" sz="1400" kern="1200" dirty="0">
                        <a:solidFill>
                          <a:schemeClr val="dk1"/>
                        </a:solidFill>
                        <a:latin typeface="+mn-lt"/>
                        <a:ea typeface="+mn-ea"/>
                        <a:cs typeface="B Nazanin" pitchFamily="2" charset="-78"/>
                      </a:endParaRPr>
                    </a:p>
                    <a:p>
                      <a:pPr algn="ctr" rtl="1">
                        <a:buFont typeface="Wingdings" pitchFamily="2" charset="2"/>
                        <a:buNone/>
                      </a:pPr>
                      <a:endParaRPr lang="fa-IR" sz="1400" baseline="0" dirty="0">
                        <a:cs typeface="B Nazanin" pitchFamily="2" charset="-78"/>
                      </a:endParaRPr>
                    </a:p>
                  </a:txBody>
                  <a:tcPr/>
                </a:tc>
                <a:tc>
                  <a:txBody>
                    <a:bodyPr/>
                    <a:lstStyle/>
                    <a:p>
                      <a:pPr lvl="0" algn="ctr" rtl="1">
                        <a:buFont typeface="Wingdings" pitchFamily="2" charset="2"/>
                        <a:buChar char="ü"/>
                      </a:pPr>
                      <a:r>
                        <a:rPr lang="fa-IR" sz="1400" kern="1200" dirty="0">
                          <a:solidFill>
                            <a:schemeClr val="dk1"/>
                          </a:solidFill>
                          <a:latin typeface="+mn-lt"/>
                          <a:ea typeface="+mn-ea"/>
                          <a:cs typeface="B Nazanin" pitchFamily="2" charset="-78"/>
                        </a:rPr>
                        <a:t>عدم وجود فضای مکث مناسب </a:t>
                      </a:r>
                      <a:endParaRPr lang="en-US" sz="1400" kern="1200" dirty="0">
                        <a:solidFill>
                          <a:schemeClr val="dk1"/>
                        </a:solidFill>
                        <a:latin typeface="+mn-lt"/>
                        <a:ea typeface="+mn-ea"/>
                        <a:cs typeface="B Nazanin" pitchFamily="2" charset="-78"/>
                      </a:endParaRPr>
                    </a:p>
                    <a:p>
                      <a:pPr lvl="0" algn="ctr" rtl="1">
                        <a:buFont typeface="Wingdings" pitchFamily="2" charset="2"/>
                        <a:buChar char="ü"/>
                      </a:pPr>
                      <a:r>
                        <a:rPr lang="fa-IR" sz="1400" kern="1200" dirty="0">
                          <a:solidFill>
                            <a:schemeClr val="dk1"/>
                          </a:solidFill>
                          <a:latin typeface="+mn-lt"/>
                          <a:ea typeface="+mn-ea"/>
                          <a:cs typeface="B Nazanin" pitchFamily="2" charset="-78"/>
                        </a:rPr>
                        <a:t>ناهماهنگی و نامناسب بودن المان ها در تعریف فضای میدان</a:t>
                      </a:r>
                      <a:endParaRPr lang="en-US" sz="1400" kern="1200" dirty="0">
                        <a:solidFill>
                          <a:schemeClr val="dk1"/>
                        </a:solidFill>
                        <a:latin typeface="+mn-lt"/>
                        <a:ea typeface="+mn-ea"/>
                        <a:cs typeface="B Nazanin" pitchFamily="2" charset="-78"/>
                      </a:endParaRPr>
                    </a:p>
                    <a:p>
                      <a:pPr lvl="0" algn="ctr" rtl="1">
                        <a:buFont typeface="Wingdings" pitchFamily="2" charset="2"/>
                        <a:buChar char="ü"/>
                      </a:pPr>
                      <a:r>
                        <a:rPr lang="fa-IR" sz="1400" kern="1200" dirty="0">
                          <a:solidFill>
                            <a:schemeClr val="dk1"/>
                          </a:solidFill>
                          <a:latin typeface="+mn-lt"/>
                          <a:ea typeface="+mn-ea"/>
                          <a:cs typeface="B Nazanin" pitchFamily="2" charset="-78"/>
                        </a:rPr>
                        <a:t>وجود ورودی های متعدد و قطع ممتد پیوستگی جداره میدان</a:t>
                      </a:r>
                    </a:p>
                    <a:p>
                      <a:pPr lvl="0" algn="ctr" rtl="1">
                        <a:buFont typeface="Wingdings" pitchFamily="2" charset="2"/>
                        <a:buChar char="ü"/>
                      </a:pPr>
                      <a:r>
                        <a:rPr lang="fa-IR" sz="1400" kern="1200" dirty="0">
                          <a:solidFill>
                            <a:schemeClr val="dk1"/>
                          </a:solidFill>
                          <a:latin typeface="+mn-lt"/>
                          <a:ea typeface="+mn-ea"/>
                          <a:cs typeface="B Nazanin" pitchFamily="2" charset="-78"/>
                        </a:rPr>
                        <a:t> محصوریت نامطلوب</a:t>
                      </a:r>
                    </a:p>
                    <a:p>
                      <a:pPr lvl="0" algn="ctr" rtl="1">
                        <a:buFont typeface="Wingdings" pitchFamily="2" charset="2"/>
                        <a:buChar char="ü"/>
                      </a:pPr>
                      <a:r>
                        <a:rPr lang="fa-IR" sz="1400" kern="1200" dirty="0">
                          <a:solidFill>
                            <a:schemeClr val="dk1"/>
                          </a:solidFill>
                          <a:latin typeface="+mn-lt"/>
                          <a:ea typeface="+mn-ea"/>
                          <a:cs typeface="B Nazanin" pitchFamily="2" charset="-78"/>
                        </a:rPr>
                        <a:t>عدم استفاده از زیرگذر احداث شده امکان</a:t>
                      </a:r>
                      <a:r>
                        <a:rPr lang="fa-IR" sz="1400" kern="1200" baseline="0" dirty="0">
                          <a:solidFill>
                            <a:schemeClr val="dk1"/>
                          </a:solidFill>
                          <a:latin typeface="+mn-lt"/>
                          <a:ea typeface="+mn-ea"/>
                          <a:cs typeface="B Nazanin" pitchFamily="2" charset="-78"/>
                        </a:rPr>
                        <a:t> وقوع جرم در آن</a:t>
                      </a:r>
                      <a:endParaRPr lang="en-US" sz="1400" kern="1200" dirty="0">
                        <a:solidFill>
                          <a:schemeClr val="dk1"/>
                        </a:solidFill>
                        <a:latin typeface="+mn-lt"/>
                        <a:ea typeface="+mn-ea"/>
                        <a:cs typeface="B Nazanin" pitchFamily="2" charset="-78"/>
                      </a:endParaRPr>
                    </a:p>
                    <a:p>
                      <a:pPr algn="ctr" rtl="1">
                        <a:buFont typeface="Wingdings" pitchFamily="2" charset="2"/>
                        <a:buChar char="ü"/>
                      </a:pPr>
                      <a:endParaRPr lang="fa-IR" sz="1400" baseline="0" dirty="0">
                        <a:cs typeface="B Nazanin" pitchFamily="2" charset="-78"/>
                      </a:endParaRPr>
                    </a:p>
                  </a:txBody>
                  <a:tcPr/>
                </a:tc>
                <a:tc>
                  <a:txBody>
                    <a:bodyPr/>
                    <a:lstStyle/>
                    <a:p>
                      <a:pPr algn="ctr" rtl="1">
                        <a:buFont typeface="Wingdings" pitchFamily="2" charset="2"/>
                        <a:buNone/>
                      </a:pPr>
                      <a:r>
                        <a:rPr lang="fa-IR" sz="1400" baseline="0" dirty="0">
                          <a:cs typeface="B Nazanin" pitchFamily="2" charset="-78"/>
                        </a:rPr>
                        <a:t>وجود کریدور های دید به ساختمان مخابرات از خیابان های اطراف و شکل گیری نشانه مهم شهری</a:t>
                      </a:r>
                    </a:p>
                  </a:txBody>
                  <a:tcPr/>
                </a:tc>
                <a:tc>
                  <a:txBody>
                    <a:bodyPr/>
                    <a:lstStyle/>
                    <a:p>
                      <a:pPr algn="ctr" rtl="1">
                        <a:buFont typeface="Wingdings" pitchFamily="2" charset="2"/>
                        <a:buNone/>
                      </a:pPr>
                      <a:r>
                        <a:rPr lang="fa-IR" sz="1400" baseline="0" dirty="0">
                          <a:cs typeface="B Nazanin" pitchFamily="2" charset="-78"/>
                        </a:rPr>
                        <a:t>کالبدی</a:t>
                      </a:r>
                    </a:p>
                  </a:txBody>
                  <a:tcPr/>
                </a:tc>
                <a:extLst>
                  <a:ext uri="{0D108BD9-81ED-4DB2-BD59-A6C34878D82A}">
                    <a16:rowId xmlns:a16="http://schemas.microsoft.com/office/drawing/2014/main" xmlns="" val="10001"/>
                  </a:ext>
                </a:extLst>
              </a:tr>
              <a:tr h="2704011">
                <a:tc>
                  <a:txBody>
                    <a:bodyPr/>
                    <a:lstStyle/>
                    <a:p>
                      <a:pPr lvl="0" algn="ctr" rtl="1">
                        <a:buFont typeface="Wingdings" pitchFamily="2" charset="2"/>
                        <a:buChar char="ü"/>
                      </a:pPr>
                      <a:r>
                        <a:rPr lang="fa-IR" sz="1400" b="0" kern="1200" dirty="0">
                          <a:solidFill>
                            <a:schemeClr val="dk1"/>
                          </a:solidFill>
                          <a:latin typeface="+mn-lt"/>
                          <a:ea typeface="+mn-ea"/>
                          <a:cs typeface="B Nazanin" pitchFamily="2" charset="-78"/>
                        </a:rPr>
                        <a:t>قرارگیری نامناسب ایستگاه های اتوبوس و تاکسی در محوطه میدان</a:t>
                      </a:r>
                      <a:endParaRPr lang="en-US" sz="1400" b="0" kern="1200" dirty="0">
                        <a:solidFill>
                          <a:schemeClr val="dk1"/>
                        </a:solidFill>
                        <a:latin typeface="+mn-lt"/>
                        <a:ea typeface="+mn-ea"/>
                        <a:cs typeface="B Nazanin" pitchFamily="2" charset="-78"/>
                      </a:endParaRPr>
                    </a:p>
                    <a:p>
                      <a:pPr lvl="0" algn="ctr" rtl="1">
                        <a:buFont typeface="Wingdings" pitchFamily="2" charset="2"/>
                        <a:buChar char="ü"/>
                      </a:pPr>
                      <a:r>
                        <a:rPr lang="fa-IR" sz="1400" b="0" kern="1200" dirty="0">
                          <a:solidFill>
                            <a:schemeClr val="dk1"/>
                          </a:solidFill>
                          <a:latin typeface="+mn-lt"/>
                          <a:ea typeface="+mn-ea"/>
                          <a:cs typeface="B Nazanin" pitchFamily="2" charset="-78"/>
                        </a:rPr>
                        <a:t>کاهش سرزندگی میدان به دلیل وجود کاربری های درشت دانه اداری</a:t>
                      </a:r>
                      <a:endParaRPr lang="en-US" sz="1400" b="0" kern="1200" dirty="0">
                        <a:solidFill>
                          <a:schemeClr val="dk1"/>
                        </a:solidFill>
                        <a:latin typeface="+mn-lt"/>
                        <a:ea typeface="+mn-ea"/>
                        <a:cs typeface="B Nazanin" pitchFamily="2" charset="-78"/>
                      </a:endParaRPr>
                    </a:p>
                    <a:p>
                      <a:pPr lvl="0" algn="ctr" rtl="1">
                        <a:buFont typeface="Wingdings" pitchFamily="2" charset="2"/>
                        <a:buChar char="ü"/>
                      </a:pPr>
                      <a:r>
                        <a:rPr lang="fa-IR" sz="1400" b="0" kern="1200" dirty="0">
                          <a:solidFill>
                            <a:schemeClr val="dk1"/>
                          </a:solidFill>
                          <a:latin typeface="+mn-lt"/>
                          <a:ea typeface="+mn-ea"/>
                          <a:cs typeface="B Nazanin" pitchFamily="2" charset="-78"/>
                        </a:rPr>
                        <a:t>وجود کاربری های غیر فعال مانند انباری در جداره میدان</a:t>
                      </a:r>
                      <a:endParaRPr lang="en-US" sz="1400" b="0" kern="1200" dirty="0">
                        <a:solidFill>
                          <a:schemeClr val="dk1"/>
                        </a:solidFill>
                        <a:latin typeface="+mn-lt"/>
                        <a:ea typeface="+mn-ea"/>
                        <a:cs typeface="B Nazanin" pitchFamily="2" charset="-78"/>
                      </a:endParaRPr>
                    </a:p>
                    <a:p>
                      <a:pPr algn="ctr" rtl="1">
                        <a:buFont typeface="Wingdings" pitchFamily="2" charset="2"/>
                        <a:buNone/>
                      </a:pPr>
                      <a:endParaRPr lang="fa-IR" sz="1400" b="0" baseline="0" dirty="0">
                        <a:cs typeface="B Nazanin" pitchFamily="2" charset="-78"/>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 typeface="Wingdings" pitchFamily="2" charset="2"/>
                        <a:buChar char="ü"/>
                        <a:tabLst/>
                        <a:defRPr/>
                      </a:pPr>
                      <a:r>
                        <a:rPr lang="fa-IR" sz="1400" kern="1200" dirty="0">
                          <a:solidFill>
                            <a:schemeClr val="dk1"/>
                          </a:solidFill>
                          <a:latin typeface="+mn-lt"/>
                          <a:ea typeface="+mn-ea"/>
                          <a:cs typeface="B Nazanin" pitchFamily="2" charset="-78"/>
                        </a:rPr>
                        <a:t>امکان نوسازی و</a:t>
                      </a:r>
                      <a:r>
                        <a:rPr lang="fa-IR" sz="1400" kern="1200" baseline="0" dirty="0">
                          <a:solidFill>
                            <a:schemeClr val="dk1"/>
                          </a:solidFill>
                          <a:latin typeface="+mn-lt"/>
                          <a:ea typeface="+mn-ea"/>
                          <a:cs typeface="B Nazanin" pitchFamily="2" charset="-78"/>
                        </a:rPr>
                        <a:t> </a:t>
                      </a:r>
                      <a:r>
                        <a:rPr lang="fa-IR" sz="1400" kern="1200" dirty="0">
                          <a:solidFill>
                            <a:schemeClr val="dk1"/>
                          </a:solidFill>
                          <a:latin typeface="+mn-lt"/>
                          <a:ea typeface="+mn-ea"/>
                          <a:cs typeface="B Nazanin" pitchFamily="2" charset="-78"/>
                        </a:rPr>
                        <a:t>بهسازی میدان با توجه به روند فرسودگی</a:t>
                      </a:r>
                    </a:p>
                    <a:p>
                      <a:pPr marL="0" marR="0" lvl="0" indent="0" algn="ctr" defTabSz="914400" rtl="1" eaLnBrk="1" fontAlgn="auto" latinLnBrk="0" hangingPunct="1">
                        <a:lnSpc>
                          <a:spcPct val="100000"/>
                        </a:lnSpc>
                        <a:spcBef>
                          <a:spcPts val="0"/>
                        </a:spcBef>
                        <a:spcAft>
                          <a:spcPts val="0"/>
                        </a:spcAft>
                        <a:buClrTx/>
                        <a:buSzTx/>
                        <a:buFont typeface="Wingdings" pitchFamily="2" charset="2"/>
                        <a:buChar char="ü"/>
                        <a:tabLst/>
                        <a:defRPr/>
                      </a:pPr>
                      <a:r>
                        <a:rPr lang="fa-IR" sz="1400" kern="1200" dirty="0">
                          <a:solidFill>
                            <a:schemeClr val="dk1"/>
                          </a:solidFill>
                          <a:latin typeface="+mn-lt"/>
                          <a:ea typeface="+mn-ea"/>
                          <a:cs typeface="B Nazanin" pitchFamily="2" charset="-78"/>
                        </a:rPr>
                        <a:t>بالا بودن قیمت زمین و حس تعلق ساکنان در محدوده و بالارفتن میزان موفقیت در نوسازی و بهسازی</a:t>
                      </a:r>
                      <a:r>
                        <a:rPr lang="fa-IR" sz="1400" kern="1200" baseline="0" dirty="0">
                          <a:solidFill>
                            <a:schemeClr val="dk1"/>
                          </a:solidFill>
                          <a:latin typeface="+mn-lt"/>
                          <a:ea typeface="+mn-ea"/>
                          <a:cs typeface="B Nazanin" pitchFamily="2" charset="-78"/>
                        </a:rPr>
                        <a:t> و جلب مشارکت مردم</a:t>
                      </a:r>
                      <a:endParaRPr lang="en-US" sz="1400" kern="1200" dirty="0">
                        <a:solidFill>
                          <a:schemeClr val="dk1"/>
                        </a:solidFill>
                        <a:latin typeface="+mn-lt"/>
                        <a:ea typeface="+mn-ea"/>
                        <a:cs typeface="B Nazanin" pitchFamily="2" charset="-78"/>
                      </a:endParaRPr>
                    </a:p>
                    <a:p>
                      <a:pPr algn="ctr" rtl="1">
                        <a:buFont typeface="Wingdings" pitchFamily="2" charset="2"/>
                        <a:buChar char="ü"/>
                      </a:pPr>
                      <a:endParaRPr lang="fa-IR" sz="1400" baseline="0" dirty="0">
                        <a:cs typeface="B Nazanin" pitchFamily="2" charset="-78"/>
                      </a:endParaRPr>
                    </a:p>
                  </a:txBody>
                  <a:tcPr/>
                </a:tc>
                <a:tc>
                  <a:txBody>
                    <a:bodyPr/>
                    <a:lstStyle/>
                    <a:p>
                      <a:pPr algn="ctr" rtl="1">
                        <a:buFont typeface="Wingdings" pitchFamily="2" charset="2"/>
                        <a:buChar char="ü"/>
                      </a:pPr>
                      <a:r>
                        <a:rPr lang="fa-IR" sz="1400" kern="1200" dirty="0">
                          <a:solidFill>
                            <a:schemeClr val="dk1"/>
                          </a:solidFill>
                          <a:latin typeface="+mn-lt"/>
                          <a:ea typeface="+mn-ea"/>
                          <a:cs typeface="B Nazanin" pitchFamily="2" charset="-78"/>
                        </a:rPr>
                        <a:t> تداخل حرکتی سواره و پیاده و کاهش ایمنی پیاده</a:t>
                      </a:r>
                      <a:endParaRPr lang="en-US" sz="1400" kern="1200" dirty="0">
                        <a:solidFill>
                          <a:schemeClr val="dk1"/>
                        </a:solidFill>
                        <a:latin typeface="+mn-lt"/>
                        <a:ea typeface="+mn-ea"/>
                        <a:cs typeface="B Nazanin" pitchFamily="2" charset="-78"/>
                      </a:endParaRPr>
                    </a:p>
                    <a:p>
                      <a:pPr lvl="0" algn="ctr" rtl="1">
                        <a:buFont typeface="Wingdings" pitchFamily="2" charset="2"/>
                        <a:buChar char="ü"/>
                      </a:pPr>
                      <a:r>
                        <a:rPr lang="fa-IR" sz="1400" kern="1200" dirty="0">
                          <a:solidFill>
                            <a:schemeClr val="dk1"/>
                          </a:solidFill>
                          <a:latin typeface="+mn-lt"/>
                          <a:ea typeface="+mn-ea"/>
                          <a:cs typeface="B Nazanin" pitchFamily="2" charset="-78"/>
                        </a:rPr>
                        <a:t>روند رو به رشد فرسودگی در بافت</a:t>
                      </a:r>
                      <a:endParaRPr lang="en-US" sz="1400" kern="1200" dirty="0">
                        <a:solidFill>
                          <a:schemeClr val="dk1"/>
                        </a:solidFill>
                        <a:latin typeface="+mn-lt"/>
                        <a:ea typeface="+mn-ea"/>
                        <a:cs typeface="B Nazanin" pitchFamily="2" charset="-78"/>
                      </a:endParaRPr>
                    </a:p>
                    <a:p>
                      <a:pPr lvl="0" algn="ctr" rtl="1"/>
                      <a:r>
                        <a:rPr lang="fa-IR" sz="1400" kern="1200" dirty="0">
                          <a:solidFill>
                            <a:schemeClr val="dk1"/>
                          </a:solidFill>
                          <a:latin typeface="+mn-lt"/>
                          <a:ea typeface="+mn-ea"/>
                          <a:cs typeface="B Nazanin" pitchFamily="2" charset="-78"/>
                        </a:rPr>
                        <a:t>تراکم و ناهماهنگی مبلمان شهری</a:t>
                      </a:r>
                      <a:endParaRPr lang="en-US" sz="1400" kern="1200" dirty="0">
                        <a:solidFill>
                          <a:schemeClr val="dk1"/>
                        </a:solidFill>
                        <a:latin typeface="+mn-lt"/>
                        <a:ea typeface="+mn-ea"/>
                        <a:cs typeface="B Nazanin" pitchFamily="2" charset="-78"/>
                      </a:endParaRPr>
                    </a:p>
                    <a:p>
                      <a:pPr lvl="0" algn="ctr" rtl="1">
                        <a:buFont typeface="Wingdings" pitchFamily="2" charset="2"/>
                        <a:buChar char="ü"/>
                      </a:pPr>
                      <a:r>
                        <a:rPr lang="fa-IR" sz="1400" kern="1200" dirty="0">
                          <a:solidFill>
                            <a:schemeClr val="dk1"/>
                          </a:solidFill>
                          <a:latin typeface="+mn-lt"/>
                          <a:ea typeface="+mn-ea"/>
                          <a:cs typeface="B Nazanin" pitchFamily="2" charset="-78"/>
                        </a:rPr>
                        <a:t>تراکم و توقف بی نظم تاکسی ها و اتوبوس ها</a:t>
                      </a:r>
                    </a:p>
                    <a:p>
                      <a:pPr lvl="0" algn="ctr" rtl="1">
                        <a:buFont typeface="Wingdings" pitchFamily="2" charset="2"/>
                        <a:buChar char="ü"/>
                      </a:pPr>
                      <a:r>
                        <a:rPr lang="fa-IR" sz="1400" kern="1200" dirty="0">
                          <a:solidFill>
                            <a:schemeClr val="dk1"/>
                          </a:solidFill>
                          <a:latin typeface="+mn-lt"/>
                          <a:ea typeface="+mn-ea"/>
                          <a:cs typeface="B Nazanin" pitchFamily="2" charset="-78"/>
                        </a:rPr>
                        <a:t>وجود موانع حرکتی بدون توجه به الگو های رفتاری</a:t>
                      </a:r>
                      <a:r>
                        <a:rPr lang="fa-IR" sz="1400" kern="1200" baseline="0" dirty="0">
                          <a:solidFill>
                            <a:schemeClr val="dk1"/>
                          </a:solidFill>
                          <a:latin typeface="+mn-lt"/>
                          <a:ea typeface="+mn-ea"/>
                          <a:cs typeface="B Nazanin" pitchFamily="2" charset="-78"/>
                        </a:rPr>
                        <a:t> عابر پیاده</a:t>
                      </a:r>
                      <a:endParaRPr lang="en-US" sz="1400" kern="1200" dirty="0">
                        <a:solidFill>
                          <a:schemeClr val="dk1"/>
                        </a:solidFill>
                        <a:latin typeface="+mn-lt"/>
                        <a:ea typeface="+mn-ea"/>
                        <a:cs typeface="B Nazanin" pitchFamily="2" charset="-78"/>
                      </a:endParaRPr>
                    </a:p>
                    <a:p>
                      <a:pPr algn="ctr" rtl="1">
                        <a:buFont typeface="Wingdings" pitchFamily="2" charset="2"/>
                        <a:buChar char="ü"/>
                      </a:pPr>
                      <a:endParaRPr lang="fa-IR" sz="1400" baseline="0" dirty="0">
                        <a:cs typeface="B Nazanin" pitchFamily="2" charset="-78"/>
                      </a:endParaRPr>
                    </a:p>
                  </a:txBody>
                  <a:tcPr/>
                </a:tc>
                <a:tc>
                  <a:txBody>
                    <a:bodyPr/>
                    <a:lstStyle/>
                    <a:p>
                      <a:pPr lvl="0" algn="ctr" rtl="1">
                        <a:buFont typeface="Wingdings" pitchFamily="2" charset="2"/>
                        <a:buChar char="ü"/>
                      </a:pPr>
                      <a:r>
                        <a:rPr lang="fa-IR" sz="1400" kern="1200" dirty="0">
                          <a:solidFill>
                            <a:schemeClr val="dk1"/>
                          </a:solidFill>
                          <a:latin typeface="+mn-lt"/>
                          <a:ea typeface="+mn-ea"/>
                          <a:cs typeface="B Nazanin" pitchFamily="2" charset="-78"/>
                        </a:rPr>
                        <a:t>امکان وجود دسترسی به میدان برای همه</a:t>
                      </a:r>
                      <a:endParaRPr lang="en-US" sz="1400" kern="1200" dirty="0">
                        <a:solidFill>
                          <a:schemeClr val="dk1"/>
                        </a:solidFill>
                        <a:latin typeface="+mn-lt"/>
                        <a:ea typeface="+mn-ea"/>
                        <a:cs typeface="B Nazanin" pitchFamily="2" charset="-78"/>
                      </a:endParaRPr>
                    </a:p>
                    <a:p>
                      <a:pPr lvl="0" algn="ctr" rtl="1">
                        <a:buFont typeface="Wingdings" pitchFamily="2" charset="2"/>
                        <a:buChar char="ü"/>
                      </a:pPr>
                      <a:r>
                        <a:rPr lang="fa-IR" sz="1400" kern="1200" dirty="0">
                          <a:solidFill>
                            <a:schemeClr val="dk1"/>
                          </a:solidFill>
                          <a:latin typeface="+mn-lt"/>
                          <a:ea typeface="+mn-ea"/>
                          <a:cs typeface="B Nazanin" pitchFamily="2" charset="-78"/>
                        </a:rPr>
                        <a:t>وجود تنوعی از فعالیتها</a:t>
                      </a:r>
                    </a:p>
                    <a:p>
                      <a:pPr lvl="0" algn="ctr" rtl="1">
                        <a:buFont typeface="Wingdings" pitchFamily="2" charset="2"/>
                        <a:buChar char="ü"/>
                      </a:pPr>
                      <a:r>
                        <a:rPr lang="fa-IR" sz="1400" kern="1200" dirty="0">
                          <a:solidFill>
                            <a:schemeClr val="dk1"/>
                          </a:solidFill>
                          <a:latin typeface="+mn-lt"/>
                          <a:ea typeface="+mn-ea"/>
                          <a:cs typeface="B Nazanin" pitchFamily="2" charset="-78"/>
                        </a:rPr>
                        <a:t>وجود کاربری های فعال فرهنگی تفریحی و جذب گروه های مختلف اجتماعی</a:t>
                      </a:r>
                      <a:endParaRPr lang="en-US" sz="1400" kern="1200" dirty="0">
                        <a:solidFill>
                          <a:schemeClr val="dk1"/>
                        </a:solidFill>
                        <a:latin typeface="+mn-lt"/>
                        <a:ea typeface="+mn-ea"/>
                        <a:cs typeface="B Nazanin" pitchFamily="2" charset="-78"/>
                      </a:endParaRPr>
                    </a:p>
                    <a:p>
                      <a:pPr algn="ctr" rtl="1">
                        <a:buFont typeface="Wingdings" pitchFamily="2" charset="2"/>
                        <a:buNone/>
                      </a:pPr>
                      <a:endParaRPr lang="fa-IR" sz="1400" baseline="0" dirty="0">
                        <a:cs typeface="B Nazanin" pitchFamily="2" charset="-78"/>
                      </a:endParaRPr>
                    </a:p>
                  </a:txBody>
                  <a:tcPr/>
                </a:tc>
                <a:tc>
                  <a:txBody>
                    <a:bodyPr/>
                    <a:lstStyle/>
                    <a:p>
                      <a:pPr algn="ctr" rtl="1">
                        <a:buFont typeface="Wingdings" pitchFamily="2" charset="2"/>
                        <a:buNone/>
                      </a:pPr>
                      <a:r>
                        <a:rPr lang="fa-IR" sz="1400" baseline="0" dirty="0">
                          <a:cs typeface="B Nazanin" pitchFamily="2" charset="-78"/>
                        </a:rPr>
                        <a:t>عملکردی</a:t>
                      </a:r>
                    </a:p>
                  </a:txBody>
                  <a:tcPr/>
                </a:tc>
                <a:extLst>
                  <a:ext uri="{0D108BD9-81ED-4DB2-BD59-A6C34878D82A}">
                    <a16:rowId xmlns:a16="http://schemas.microsoft.com/office/drawing/2014/main" xmlns="" val="10002"/>
                  </a:ext>
                </a:extLst>
              </a:tr>
            </a:tbl>
          </a:graphicData>
        </a:graphic>
      </p:graphicFrame>
      <p:sp>
        <p:nvSpPr>
          <p:cNvPr id="12" name="Slide Number Placeholder 11"/>
          <p:cNvSpPr>
            <a:spLocks noGrp="1"/>
          </p:cNvSpPr>
          <p:nvPr>
            <p:ph type="sldNum" sz="quarter" idx="12"/>
          </p:nvPr>
        </p:nvSpPr>
        <p:spPr/>
        <p:txBody>
          <a:bodyPr/>
          <a:lstStyle/>
          <a:p>
            <a:fld id="{FF86FEA7-80B1-4C74-85F3-91076A821A0B}" type="slidenum">
              <a:rPr lang="en-US" smtClean="0"/>
              <a:pPr/>
              <a:t>44</a:t>
            </a:fld>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TextBox 7"/>
          <p:cNvSpPr txBox="1"/>
          <p:nvPr/>
        </p:nvSpPr>
        <p:spPr>
          <a:xfrm>
            <a:off x="571480" y="1095348"/>
            <a:ext cx="5715040" cy="1492716"/>
          </a:xfrm>
          <a:prstGeom prst="rect">
            <a:avLst/>
          </a:prstGeom>
          <a:noFill/>
        </p:spPr>
        <p:txBody>
          <a:bodyPr wrap="square" rtlCol="0">
            <a:spAutoFit/>
          </a:bodyPr>
          <a:lstStyle/>
          <a:p>
            <a:pPr marL="228600" indent="-228600" algn="just" rtl="1"/>
            <a:r>
              <a:rPr lang="fa-IR" sz="1600" b="1" dirty="0">
                <a:cs typeface="B Nazanin" pitchFamily="2" charset="-78"/>
              </a:rPr>
              <a:t>1.17 امکانات و محدودیت ها</a:t>
            </a:r>
          </a:p>
          <a:p>
            <a:pPr marL="228600" indent="-228600" algn="just" rtl="1"/>
            <a:endParaRPr lang="fa-IR" sz="1600" b="1" dirty="0">
              <a:cs typeface="B Nazanin" pitchFamily="2" charset="-78"/>
            </a:endParaRPr>
          </a:p>
          <a:p>
            <a:pPr algn="just" rtl="1"/>
            <a:endParaRPr lang="fa-IR" sz="1200" dirty="0">
              <a:cs typeface="B Nazanin" pitchFamily="2" charset="-78"/>
            </a:endParaRPr>
          </a:p>
          <a:p>
            <a:pPr algn="just"/>
            <a:r>
              <a:rPr lang="fa-IR" sz="1200" dirty="0">
                <a:cs typeface="B Nazanin" pitchFamily="2" charset="-78"/>
              </a:rPr>
              <a:t> </a:t>
            </a:r>
          </a:p>
          <a:p>
            <a:pPr algn="just"/>
            <a:endParaRPr lang="fa-IR" sz="1200" dirty="0">
              <a:cs typeface="B Nazanin" pitchFamily="2" charset="-78"/>
            </a:endParaRPr>
          </a:p>
          <a:p>
            <a:pPr algn="just"/>
            <a:endParaRPr lang="fa-IR" sz="1200" dirty="0">
              <a:cs typeface="B Nazanin" pitchFamily="2" charset="-78"/>
            </a:endParaRPr>
          </a:p>
          <a:p>
            <a:pPr algn="just"/>
            <a:endParaRPr lang="en-US" sz="1100" dirty="0">
              <a:cs typeface="B Nazanin" pitchFamily="2" charset="-78"/>
            </a:endParaRPr>
          </a:p>
        </p:txBody>
      </p:sp>
      <p:graphicFrame>
        <p:nvGraphicFramePr>
          <p:cNvPr id="12" name="Table 11"/>
          <p:cNvGraphicFramePr>
            <a:graphicFrameLocks noGrp="1"/>
          </p:cNvGraphicFramePr>
          <p:nvPr/>
        </p:nvGraphicFramePr>
        <p:xfrm>
          <a:off x="371476" y="1595414"/>
          <a:ext cx="6057920" cy="6675120"/>
        </p:xfrm>
        <a:graphic>
          <a:graphicData uri="http://schemas.openxmlformats.org/drawingml/2006/table">
            <a:tbl>
              <a:tblPr firstRow="1" bandRow="1">
                <a:tableStyleId>{D7AC3CCA-C797-4891-BE02-D94E43425B78}</a:tableStyleId>
              </a:tblPr>
              <a:tblGrid>
                <a:gridCol w="1211584">
                  <a:extLst>
                    <a:ext uri="{9D8B030D-6E8A-4147-A177-3AD203B41FA5}">
                      <a16:colId xmlns:a16="http://schemas.microsoft.com/office/drawing/2014/main" xmlns="" val="20000"/>
                    </a:ext>
                  </a:extLst>
                </a:gridCol>
                <a:gridCol w="1211584">
                  <a:extLst>
                    <a:ext uri="{9D8B030D-6E8A-4147-A177-3AD203B41FA5}">
                      <a16:colId xmlns:a16="http://schemas.microsoft.com/office/drawing/2014/main" xmlns="" val="20001"/>
                    </a:ext>
                  </a:extLst>
                </a:gridCol>
                <a:gridCol w="1211584">
                  <a:extLst>
                    <a:ext uri="{9D8B030D-6E8A-4147-A177-3AD203B41FA5}">
                      <a16:colId xmlns:a16="http://schemas.microsoft.com/office/drawing/2014/main" xmlns="" val="20002"/>
                    </a:ext>
                  </a:extLst>
                </a:gridCol>
                <a:gridCol w="1211584">
                  <a:extLst>
                    <a:ext uri="{9D8B030D-6E8A-4147-A177-3AD203B41FA5}">
                      <a16:colId xmlns:a16="http://schemas.microsoft.com/office/drawing/2014/main" xmlns="" val="20003"/>
                    </a:ext>
                  </a:extLst>
                </a:gridCol>
                <a:gridCol w="1211584">
                  <a:extLst>
                    <a:ext uri="{9D8B030D-6E8A-4147-A177-3AD203B41FA5}">
                      <a16:colId xmlns:a16="http://schemas.microsoft.com/office/drawing/2014/main" xmlns="" val="20004"/>
                    </a:ext>
                  </a:extLst>
                </a:gridCol>
              </a:tblGrid>
              <a:tr h="224630">
                <a:tc>
                  <a:txBody>
                    <a:bodyPr/>
                    <a:lstStyle/>
                    <a:p>
                      <a:pPr algn="ctr"/>
                      <a:r>
                        <a:rPr lang="fa-IR" sz="1400" dirty="0">
                          <a:cs typeface="B Nazanin" pitchFamily="2" charset="-78"/>
                        </a:rPr>
                        <a:t>تهدید</a:t>
                      </a:r>
                      <a:endParaRPr lang="en-US" sz="1400" dirty="0">
                        <a:cs typeface="B Nazanin" pitchFamily="2" charset="-78"/>
                      </a:endParaRPr>
                    </a:p>
                  </a:txBody>
                  <a:tcPr/>
                </a:tc>
                <a:tc>
                  <a:txBody>
                    <a:bodyPr/>
                    <a:lstStyle/>
                    <a:p>
                      <a:pPr algn="ctr"/>
                      <a:r>
                        <a:rPr lang="fa-IR" sz="1400" dirty="0">
                          <a:cs typeface="B Nazanin" pitchFamily="2" charset="-78"/>
                        </a:rPr>
                        <a:t>فرصت</a:t>
                      </a:r>
                      <a:endParaRPr lang="en-US" sz="1400" dirty="0">
                        <a:cs typeface="B Nazanin" pitchFamily="2" charset="-78"/>
                      </a:endParaRPr>
                    </a:p>
                  </a:txBody>
                  <a:tcPr/>
                </a:tc>
                <a:tc>
                  <a:txBody>
                    <a:bodyPr/>
                    <a:lstStyle/>
                    <a:p>
                      <a:pPr algn="ctr"/>
                      <a:r>
                        <a:rPr lang="fa-IR" sz="1400" dirty="0">
                          <a:cs typeface="B Nazanin" pitchFamily="2" charset="-78"/>
                        </a:rPr>
                        <a:t>ضعف</a:t>
                      </a:r>
                      <a:endParaRPr lang="en-US" sz="1400" dirty="0">
                        <a:cs typeface="B Nazanin" pitchFamily="2" charset="-78"/>
                      </a:endParaRPr>
                    </a:p>
                  </a:txBody>
                  <a:tcPr/>
                </a:tc>
                <a:tc>
                  <a:txBody>
                    <a:bodyPr/>
                    <a:lstStyle/>
                    <a:p>
                      <a:pPr algn="ctr"/>
                      <a:r>
                        <a:rPr lang="fa-IR" sz="1400" dirty="0">
                          <a:cs typeface="B Nazanin" pitchFamily="2" charset="-78"/>
                        </a:rPr>
                        <a:t>قوت</a:t>
                      </a:r>
                      <a:endParaRPr lang="en-US" sz="1400" dirty="0">
                        <a:cs typeface="B Nazanin" pitchFamily="2" charset="-78"/>
                      </a:endParaRPr>
                    </a:p>
                  </a:txBody>
                  <a:tcPr/>
                </a:tc>
                <a:tc>
                  <a:txBody>
                    <a:bodyPr/>
                    <a:lstStyle/>
                    <a:p>
                      <a:pPr algn="ctr"/>
                      <a:endParaRPr lang="en-US" sz="1400" dirty="0">
                        <a:cs typeface="B Nazanin" pitchFamily="2" charset="-78"/>
                      </a:endParaRPr>
                    </a:p>
                  </a:txBody>
                  <a:tcPr/>
                </a:tc>
                <a:extLst>
                  <a:ext uri="{0D108BD9-81ED-4DB2-BD59-A6C34878D82A}">
                    <a16:rowId xmlns:a16="http://schemas.microsoft.com/office/drawing/2014/main" xmlns="" val="10000"/>
                  </a:ext>
                </a:extLst>
              </a:tr>
              <a:tr h="2944126">
                <a:tc>
                  <a:txBody>
                    <a:bodyPr/>
                    <a:lstStyle/>
                    <a:p>
                      <a:pPr lvl="0" algn="ctr" rtl="1">
                        <a:buFont typeface="Wingdings" pitchFamily="2" charset="2"/>
                        <a:buChar char="ü"/>
                      </a:pPr>
                      <a:r>
                        <a:rPr lang="fa-IR" sz="1400" b="0" kern="1200" dirty="0">
                          <a:solidFill>
                            <a:schemeClr val="dk1"/>
                          </a:solidFill>
                          <a:latin typeface="+mn-lt"/>
                          <a:ea typeface="+mn-ea"/>
                          <a:cs typeface="B Nazanin" pitchFamily="2" charset="-78"/>
                        </a:rPr>
                        <a:t>وجود موانع و درختان بلند مرتبه و کاهش دید به عناصر تاریخی</a:t>
                      </a:r>
                      <a:endParaRPr lang="en-US" sz="1400" b="0" kern="1200" dirty="0">
                        <a:solidFill>
                          <a:schemeClr val="dk1"/>
                        </a:solidFill>
                        <a:latin typeface="+mn-lt"/>
                        <a:ea typeface="+mn-ea"/>
                        <a:cs typeface="B Nazanin" pitchFamily="2" charset="-78"/>
                      </a:endParaRPr>
                    </a:p>
                    <a:p>
                      <a:pPr lvl="0" algn="ctr" rtl="1">
                        <a:buFont typeface="Wingdings" pitchFamily="2" charset="2"/>
                        <a:buChar char="ü"/>
                      </a:pPr>
                      <a:r>
                        <a:rPr lang="fa-IR" sz="1400" b="0" kern="1200" dirty="0">
                          <a:solidFill>
                            <a:schemeClr val="dk1"/>
                          </a:solidFill>
                          <a:latin typeface="+mn-lt"/>
                          <a:ea typeface="+mn-ea"/>
                          <a:cs typeface="B Nazanin" pitchFamily="2" charset="-78"/>
                        </a:rPr>
                        <a:t>عدم رعایت مقیاس انسانی</a:t>
                      </a:r>
                      <a:endParaRPr lang="en-US" sz="1400" b="0" kern="1200" dirty="0">
                        <a:solidFill>
                          <a:schemeClr val="dk1"/>
                        </a:solidFill>
                        <a:latin typeface="+mn-lt"/>
                        <a:ea typeface="+mn-ea"/>
                        <a:cs typeface="B Nazanin" pitchFamily="2" charset="-78"/>
                      </a:endParaRPr>
                    </a:p>
                    <a:p>
                      <a:pPr lvl="0" algn="ctr" rtl="1">
                        <a:buFont typeface="Wingdings" pitchFamily="2" charset="2"/>
                        <a:buChar char="ü"/>
                      </a:pPr>
                      <a:r>
                        <a:rPr lang="fa-IR" sz="1400" b="0" kern="1200" dirty="0">
                          <a:solidFill>
                            <a:schemeClr val="dk1"/>
                          </a:solidFill>
                          <a:latin typeface="+mn-lt"/>
                          <a:ea typeface="+mn-ea"/>
                          <a:cs typeface="B Nazanin" pitchFamily="2" charset="-78"/>
                        </a:rPr>
                        <a:t>ناهماهنگی در استفاده از مصالح نما</a:t>
                      </a:r>
                      <a:endParaRPr lang="en-US" sz="1400" b="0" kern="1200" dirty="0">
                        <a:solidFill>
                          <a:schemeClr val="dk1"/>
                        </a:solidFill>
                        <a:latin typeface="+mn-lt"/>
                        <a:ea typeface="+mn-ea"/>
                        <a:cs typeface="B Nazanin" pitchFamily="2" charset="-78"/>
                      </a:endParaRPr>
                    </a:p>
                    <a:p>
                      <a:pPr lvl="0" algn="ctr" rtl="1">
                        <a:buFont typeface="Wingdings" pitchFamily="2" charset="2"/>
                        <a:buChar char="ü"/>
                      </a:pPr>
                      <a:r>
                        <a:rPr lang="fa-IR" sz="1400" b="0" kern="1200" dirty="0">
                          <a:solidFill>
                            <a:schemeClr val="dk1"/>
                          </a:solidFill>
                          <a:latin typeface="+mn-lt"/>
                          <a:ea typeface="+mn-ea"/>
                          <a:cs typeface="B Nazanin" pitchFamily="2" charset="-78"/>
                        </a:rPr>
                        <a:t>وجود الحاقات متعدد و نامناسب</a:t>
                      </a:r>
                      <a:r>
                        <a:rPr lang="fa-IR" sz="1400" b="0" kern="1200" baseline="0" dirty="0">
                          <a:solidFill>
                            <a:schemeClr val="dk1"/>
                          </a:solidFill>
                          <a:latin typeface="+mn-lt"/>
                          <a:ea typeface="+mn-ea"/>
                          <a:cs typeface="B Nazanin" pitchFamily="2" charset="-78"/>
                        </a:rPr>
                        <a:t> </a:t>
                      </a:r>
                      <a:r>
                        <a:rPr lang="fa-IR" sz="1400" b="0" kern="1200" dirty="0">
                          <a:solidFill>
                            <a:schemeClr val="dk1"/>
                          </a:solidFill>
                          <a:latin typeface="+mn-lt"/>
                          <a:ea typeface="+mn-ea"/>
                          <a:cs typeface="B Nazanin" pitchFamily="2" charset="-78"/>
                        </a:rPr>
                        <a:t>در نما</a:t>
                      </a:r>
                      <a:endParaRPr lang="en-US" sz="1400" b="0" kern="1200" dirty="0">
                        <a:solidFill>
                          <a:schemeClr val="dk1"/>
                        </a:solidFill>
                        <a:latin typeface="+mn-lt"/>
                        <a:ea typeface="+mn-ea"/>
                        <a:cs typeface="B Nazanin" pitchFamily="2" charset="-78"/>
                      </a:endParaRPr>
                    </a:p>
                    <a:p>
                      <a:pPr algn="ctr" rtl="1">
                        <a:buFont typeface="Wingdings" pitchFamily="2" charset="2"/>
                        <a:buNone/>
                      </a:pPr>
                      <a:endParaRPr lang="fa-IR" sz="1400" b="0" baseline="0" dirty="0">
                        <a:cs typeface="B Nazanin" pitchFamily="2" charset="-78"/>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 typeface="Wingdings" pitchFamily="2" charset="2"/>
                        <a:buChar char="ü"/>
                        <a:tabLst/>
                        <a:defRPr/>
                      </a:pPr>
                      <a:r>
                        <a:rPr lang="fa-IR" sz="1400" kern="1200" dirty="0">
                          <a:solidFill>
                            <a:schemeClr val="dk1"/>
                          </a:solidFill>
                          <a:latin typeface="+mn-lt"/>
                          <a:ea typeface="+mn-ea"/>
                          <a:cs typeface="B Nazanin" pitchFamily="2" charset="-78"/>
                        </a:rPr>
                        <a:t>امکان استفاده از تناسبات معماری عناصر تاریخی در طراحی های جدید</a:t>
                      </a:r>
                    </a:p>
                    <a:p>
                      <a:pPr marL="0" marR="0" lvl="0" indent="0" algn="ctr" defTabSz="914400" rtl="1" eaLnBrk="1" fontAlgn="auto" latinLnBrk="0" hangingPunct="1">
                        <a:lnSpc>
                          <a:spcPct val="100000"/>
                        </a:lnSpc>
                        <a:spcBef>
                          <a:spcPts val="0"/>
                        </a:spcBef>
                        <a:spcAft>
                          <a:spcPts val="0"/>
                        </a:spcAft>
                        <a:buClrTx/>
                        <a:buSzTx/>
                        <a:buFont typeface="Wingdings" pitchFamily="2" charset="2"/>
                        <a:buChar char="ü"/>
                        <a:tabLst/>
                        <a:defRPr/>
                      </a:pPr>
                      <a:r>
                        <a:rPr lang="fa-IR" sz="1400" kern="1200" dirty="0">
                          <a:solidFill>
                            <a:schemeClr val="dk1"/>
                          </a:solidFill>
                          <a:latin typeface="+mn-lt"/>
                          <a:ea typeface="+mn-ea"/>
                          <a:cs typeface="B Nazanin" pitchFamily="2" charset="-78"/>
                        </a:rPr>
                        <a:t>وجود عناصر طبیعی (آب و فضای سبز) و ایجاد</a:t>
                      </a:r>
                      <a:r>
                        <a:rPr lang="fa-IR" sz="1400" kern="1200" baseline="0" dirty="0">
                          <a:solidFill>
                            <a:schemeClr val="dk1"/>
                          </a:solidFill>
                          <a:latin typeface="+mn-lt"/>
                          <a:ea typeface="+mn-ea"/>
                          <a:cs typeface="B Nazanin" pitchFamily="2" charset="-78"/>
                        </a:rPr>
                        <a:t> دلبازی در فضای میدان</a:t>
                      </a:r>
                      <a:endParaRPr lang="en-US" sz="1400" kern="1200" dirty="0">
                        <a:solidFill>
                          <a:schemeClr val="dk1"/>
                        </a:solidFill>
                        <a:latin typeface="+mn-lt"/>
                        <a:ea typeface="+mn-ea"/>
                        <a:cs typeface="B Nazanin" pitchFamily="2" charset="-78"/>
                      </a:endParaRPr>
                    </a:p>
                    <a:p>
                      <a:pPr algn="ctr" rtl="1">
                        <a:buFont typeface="Wingdings" pitchFamily="2" charset="2"/>
                        <a:buNone/>
                      </a:pPr>
                      <a:endParaRPr lang="fa-IR" sz="1400" baseline="0" dirty="0">
                        <a:cs typeface="B Nazanin" pitchFamily="2" charset="-78"/>
                      </a:endParaRPr>
                    </a:p>
                  </a:txBody>
                  <a:tcPr/>
                </a:tc>
                <a:tc>
                  <a:txBody>
                    <a:bodyPr/>
                    <a:lstStyle/>
                    <a:p>
                      <a:pPr algn="ctr" rtl="1">
                        <a:buFont typeface="Wingdings" pitchFamily="2" charset="2"/>
                        <a:buChar char="ü"/>
                      </a:pPr>
                      <a:r>
                        <a:rPr lang="fa-IR" sz="1400" kern="1200" dirty="0">
                          <a:solidFill>
                            <a:schemeClr val="dk1"/>
                          </a:solidFill>
                          <a:latin typeface="+mn-lt"/>
                          <a:ea typeface="+mn-ea"/>
                          <a:cs typeface="B Nazanin" pitchFamily="2" charset="-78"/>
                        </a:rPr>
                        <a:t>وجود اغتشاشات بصری در صحن و جداره های میدان</a:t>
                      </a:r>
                      <a:endParaRPr lang="en-US" sz="1400" kern="1200" dirty="0">
                        <a:solidFill>
                          <a:schemeClr val="dk1"/>
                        </a:solidFill>
                        <a:latin typeface="+mn-lt"/>
                        <a:ea typeface="+mn-ea"/>
                        <a:cs typeface="B Nazanin" pitchFamily="2" charset="-78"/>
                      </a:endParaRPr>
                    </a:p>
                    <a:p>
                      <a:pPr lvl="0" algn="ctr" rtl="1">
                        <a:buFont typeface="Wingdings" pitchFamily="2" charset="2"/>
                        <a:buChar char="ü"/>
                      </a:pPr>
                      <a:r>
                        <a:rPr lang="fa-IR" sz="1400" kern="1200" dirty="0">
                          <a:solidFill>
                            <a:schemeClr val="dk1"/>
                          </a:solidFill>
                          <a:latin typeface="+mn-lt"/>
                          <a:ea typeface="+mn-ea"/>
                          <a:cs typeface="B Nazanin" pitchFamily="2" charset="-78"/>
                        </a:rPr>
                        <a:t>وجود اختلاف ارتفاعی شدید و شکست ناگهانی خط آسمان</a:t>
                      </a:r>
                      <a:endParaRPr lang="en-US" sz="1400" kern="1200" dirty="0">
                        <a:solidFill>
                          <a:schemeClr val="dk1"/>
                        </a:solidFill>
                        <a:latin typeface="+mn-lt"/>
                        <a:ea typeface="+mn-ea"/>
                        <a:cs typeface="B Nazanin" pitchFamily="2" charset="-78"/>
                      </a:endParaRPr>
                    </a:p>
                    <a:p>
                      <a:pPr lvl="0" algn="ctr" rtl="1">
                        <a:buFont typeface="Wingdings" pitchFamily="2" charset="2"/>
                        <a:buChar char="ü"/>
                      </a:pPr>
                      <a:r>
                        <a:rPr lang="fa-IR" sz="1400" kern="1200" dirty="0">
                          <a:solidFill>
                            <a:schemeClr val="dk1"/>
                          </a:solidFill>
                          <a:latin typeface="+mn-lt"/>
                          <a:ea typeface="+mn-ea"/>
                          <a:cs typeface="B Nazanin" pitchFamily="2" charset="-78"/>
                        </a:rPr>
                        <a:t>وجود موانع بصری متعدد و عدم دید به عناصر شاخص</a:t>
                      </a:r>
                    </a:p>
                    <a:p>
                      <a:pPr lvl="0" algn="ctr" rtl="1">
                        <a:buFont typeface="Wingdings" pitchFamily="2" charset="2"/>
                        <a:buChar char="ü"/>
                      </a:pPr>
                      <a:r>
                        <a:rPr lang="fa-IR" sz="1400" kern="1200" dirty="0">
                          <a:solidFill>
                            <a:schemeClr val="dk1"/>
                          </a:solidFill>
                          <a:latin typeface="+mn-lt"/>
                          <a:ea typeface="+mn-ea"/>
                          <a:cs typeface="B Nazanin" pitchFamily="2" charset="-78"/>
                        </a:rPr>
                        <a:t>مکان گزینی نامناسب فضای سبز</a:t>
                      </a:r>
                      <a:endParaRPr lang="en-US" sz="1400" kern="1200" dirty="0">
                        <a:solidFill>
                          <a:schemeClr val="dk1"/>
                        </a:solidFill>
                        <a:latin typeface="+mn-lt"/>
                        <a:ea typeface="+mn-ea"/>
                        <a:cs typeface="B Nazanin" pitchFamily="2" charset="-78"/>
                      </a:endParaRPr>
                    </a:p>
                    <a:p>
                      <a:pPr algn="ctr" rtl="1">
                        <a:buFont typeface="Wingdings" pitchFamily="2" charset="2"/>
                        <a:buChar char="ü"/>
                      </a:pPr>
                      <a:endParaRPr lang="fa-IR" sz="1400" baseline="0" dirty="0">
                        <a:cs typeface="B Nazanin" pitchFamily="2" charset="-78"/>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 typeface="Wingdings" pitchFamily="2" charset="2"/>
                        <a:buChar char="ü"/>
                        <a:tabLst/>
                        <a:defRPr/>
                      </a:pPr>
                      <a:r>
                        <a:rPr lang="fa-IR" sz="1400" kern="1200" dirty="0">
                          <a:solidFill>
                            <a:schemeClr val="dk1"/>
                          </a:solidFill>
                          <a:latin typeface="+mn-lt"/>
                          <a:ea typeface="+mn-ea"/>
                          <a:cs typeface="B Nazanin" pitchFamily="2" charset="-78"/>
                        </a:rPr>
                        <a:t>وجود ساختمان های قدیمی و نیمه قدیمی تناسبات مطلوب در نمای آن</a:t>
                      </a:r>
                      <a:endParaRPr lang="en-US" sz="1400" kern="1200" dirty="0">
                        <a:solidFill>
                          <a:schemeClr val="dk1"/>
                        </a:solidFill>
                        <a:latin typeface="+mn-lt"/>
                        <a:ea typeface="+mn-ea"/>
                        <a:cs typeface="B Nazanin" pitchFamily="2" charset="-78"/>
                      </a:endParaRPr>
                    </a:p>
                    <a:p>
                      <a:pPr algn="ctr" rtl="1">
                        <a:buFont typeface="Wingdings" pitchFamily="2" charset="2"/>
                        <a:buNone/>
                      </a:pPr>
                      <a:endParaRPr lang="fa-IR" sz="1400" baseline="0" dirty="0">
                        <a:cs typeface="B Nazanin" pitchFamily="2" charset="-78"/>
                      </a:endParaRPr>
                    </a:p>
                  </a:txBody>
                  <a:tcPr/>
                </a:tc>
                <a:tc>
                  <a:txBody>
                    <a:bodyPr/>
                    <a:lstStyle/>
                    <a:p>
                      <a:pPr algn="ctr" rtl="1">
                        <a:buFont typeface="Wingdings" pitchFamily="2" charset="2"/>
                        <a:buNone/>
                      </a:pPr>
                      <a:r>
                        <a:rPr lang="fa-IR" sz="1400" baseline="0" dirty="0">
                          <a:cs typeface="B Nazanin" pitchFamily="2" charset="-78"/>
                        </a:rPr>
                        <a:t>زیباشناختی</a:t>
                      </a:r>
                    </a:p>
                  </a:txBody>
                  <a:tcPr/>
                </a:tc>
                <a:extLst>
                  <a:ext uri="{0D108BD9-81ED-4DB2-BD59-A6C34878D82A}">
                    <a16:rowId xmlns:a16="http://schemas.microsoft.com/office/drawing/2014/main" xmlns="" val="10001"/>
                  </a:ext>
                </a:extLst>
              </a:tr>
              <a:tr h="2268759">
                <a:tc>
                  <a:txBody>
                    <a:bodyPr/>
                    <a:lstStyle/>
                    <a:p>
                      <a:pPr lvl="0" algn="ctr" rtl="1">
                        <a:buFont typeface="Wingdings" pitchFamily="2" charset="2"/>
                        <a:buChar char="ü"/>
                      </a:pPr>
                      <a:r>
                        <a:rPr lang="fa-IR" sz="1400" b="0" kern="1200" dirty="0">
                          <a:solidFill>
                            <a:schemeClr val="dk1"/>
                          </a:solidFill>
                          <a:latin typeface="+mn-lt"/>
                          <a:ea typeface="+mn-ea"/>
                          <a:cs typeface="B Nazanin" pitchFamily="2" charset="-78"/>
                        </a:rPr>
                        <a:t>ساخت و ساز های جدید در تضاد با هویت میدان و عناصر پیرامون</a:t>
                      </a:r>
                      <a:endParaRPr lang="en-US" sz="1400" b="0" kern="1200" dirty="0">
                        <a:solidFill>
                          <a:schemeClr val="dk1"/>
                        </a:solidFill>
                        <a:latin typeface="+mn-lt"/>
                        <a:ea typeface="+mn-ea"/>
                        <a:cs typeface="B Nazanin" pitchFamily="2" charset="-78"/>
                      </a:endParaRPr>
                    </a:p>
                    <a:p>
                      <a:pPr lvl="0" algn="ctr" rtl="1">
                        <a:buFont typeface="Wingdings" pitchFamily="2" charset="2"/>
                        <a:buChar char="ü"/>
                      </a:pPr>
                      <a:r>
                        <a:rPr lang="fa-IR" sz="1400" b="0" kern="1200" dirty="0">
                          <a:solidFill>
                            <a:schemeClr val="dk1"/>
                          </a:solidFill>
                          <a:latin typeface="+mn-lt"/>
                          <a:ea typeface="+mn-ea"/>
                          <a:cs typeface="B Nazanin" pitchFamily="2" charset="-78"/>
                        </a:rPr>
                        <a:t>تحقیر ساختمان های تاریخی توسط ساختمان های بلند مرتبه و بی هویت</a:t>
                      </a:r>
                      <a:endParaRPr lang="en-US" sz="1400" b="0" kern="1200" dirty="0">
                        <a:solidFill>
                          <a:schemeClr val="dk1"/>
                        </a:solidFill>
                        <a:latin typeface="+mn-lt"/>
                        <a:ea typeface="+mn-ea"/>
                        <a:cs typeface="B Nazanin" pitchFamily="2" charset="-78"/>
                      </a:endParaRPr>
                    </a:p>
                    <a:p>
                      <a:pPr algn="ctr" rtl="1">
                        <a:buFont typeface="Wingdings" pitchFamily="2" charset="2"/>
                        <a:buChar char="ü"/>
                      </a:pPr>
                      <a:endParaRPr lang="fa-IR" sz="1400" b="0" baseline="0" dirty="0">
                        <a:cs typeface="B Nazanin" pitchFamily="2" charset="-78"/>
                      </a:endParaRPr>
                    </a:p>
                  </a:txBody>
                  <a:tcPr/>
                </a:tc>
                <a:tc>
                  <a:txBody>
                    <a:bodyPr/>
                    <a:lstStyle/>
                    <a:p>
                      <a:pPr lvl="0" algn="ctr" rtl="1">
                        <a:buFont typeface="Wingdings" pitchFamily="2" charset="2"/>
                        <a:buChar char="ü"/>
                      </a:pPr>
                      <a:r>
                        <a:rPr lang="fa-IR" sz="1400" kern="1200" dirty="0">
                          <a:solidFill>
                            <a:schemeClr val="dk1"/>
                          </a:solidFill>
                          <a:latin typeface="+mn-lt"/>
                          <a:ea typeface="+mn-ea"/>
                          <a:cs typeface="B Nazanin" pitchFamily="2" charset="-78"/>
                        </a:rPr>
                        <a:t>امکان ارتقای هویت میدان به عنوان یک عنصر تاریخی</a:t>
                      </a:r>
                      <a:endParaRPr lang="en-US" sz="1400" kern="1200" dirty="0">
                        <a:solidFill>
                          <a:schemeClr val="dk1"/>
                        </a:solidFill>
                        <a:latin typeface="+mn-lt"/>
                        <a:ea typeface="+mn-ea"/>
                        <a:cs typeface="B Nazanin" pitchFamily="2" charset="-78"/>
                      </a:endParaRPr>
                    </a:p>
                    <a:p>
                      <a:pPr lvl="0" algn="ctr" rtl="1">
                        <a:buFont typeface="Wingdings" pitchFamily="2" charset="2"/>
                        <a:buChar char="ü"/>
                      </a:pPr>
                      <a:r>
                        <a:rPr lang="fa-IR" sz="1400" kern="1200" dirty="0">
                          <a:solidFill>
                            <a:schemeClr val="dk1"/>
                          </a:solidFill>
                          <a:latin typeface="+mn-lt"/>
                          <a:ea typeface="+mn-ea"/>
                          <a:cs typeface="B Nazanin" pitchFamily="2" charset="-78"/>
                        </a:rPr>
                        <a:t>وجود غنای حسی و فضای مکث در مرکز میدان</a:t>
                      </a:r>
                      <a:endParaRPr lang="en-US" sz="1400" kern="1200" dirty="0">
                        <a:solidFill>
                          <a:schemeClr val="dk1"/>
                        </a:solidFill>
                        <a:latin typeface="+mn-lt"/>
                        <a:ea typeface="+mn-ea"/>
                        <a:cs typeface="B Nazanin" pitchFamily="2" charset="-78"/>
                      </a:endParaRPr>
                    </a:p>
                    <a:p>
                      <a:pPr lvl="0" algn="ctr" rtl="1">
                        <a:buFont typeface="Wingdings" pitchFamily="2" charset="2"/>
                        <a:buChar char="ü"/>
                      </a:pPr>
                      <a:r>
                        <a:rPr lang="fa-IR" sz="1400" kern="1200" dirty="0">
                          <a:solidFill>
                            <a:schemeClr val="dk1"/>
                          </a:solidFill>
                          <a:latin typeface="+mn-lt"/>
                          <a:ea typeface="+mn-ea"/>
                          <a:cs typeface="B Nazanin" pitchFamily="2" charset="-78"/>
                        </a:rPr>
                        <a:t>وجود دید به عناصر شاخص تاریخی و امکان تقویت نشانه های شهری</a:t>
                      </a:r>
                      <a:endParaRPr lang="en-US" sz="1400" kern="1200" dirty="0">
                        <a:solidFill>
                          <a:schemeClr val="dk1"/>
                        </a:solidFill>
                        <a:latin typeface="+mn-lt"/>
                        <a:ea typeface="+mn-ea"/>
                        <a:cs typeface="B Nazanin" pitchFamily="2" charset="-78"/>
                      </a:endParaRPr>
                    </a:p>
                    <a:p>
                      <a:pPr algn="ctr" rtl="1">
                        <a:buFont typeface="Wingdings" pitchFamily="2" charset="2"/>
                        <a:buChar char="ü"/>
                      </a:pPr>
                      <a:endParaRPr lang="fa-IR" sz="1400" baseline="0" dirty="0">
                        <a:cs typeface="B Nazanin" pitchFamily="2" charset="-78"/>
                      </a:endParaRPr>
                    </a:p>
                  </a:txBody>
                  <a:tcPr/>
                </a:tc>
                <a:tc>
                  <a:txBody>
                    <a:bodyPr/>
                    <a:lstStyle/>
                    <a:p>
                      <a:pPr algn="ctr" rtl="1">
                        <a:buFont typeface="Wingdings" pitchFamily="2" charset="2"/>
                        <a:buChar char="ü"/>
                      </a:pPr>
                      <a:endParaRPr lang="fa-IR" sz="1400" baseline="0" dirty="0">
                        <a:cs typeface="B Nazanin" pitchFamily="2" charset="-78"/>
                      </a:endParaRPr>
                    </a:p>
                  </a:txBody>
                  <a:tcPr/>
                </a:tc>
                <a:tc>
                  <a:txBody>
                    <a:bodyPr/>
                    <a:lstStyle/>
                    <a:p>
                      <a:pPr lvl="0" algn="ctr" rtl="1">
                        <a:buFont typeface="Wingdings" pitchFamily="2" charset="2"/>
                        <a:buChar char="ü"/>
                      </a:pPr>
                      <a:r>
                        <a:rPr lang="fa-IR" sz="1400" kern="1200" dirty="0">
                          <a:solidFill>
                            <a:schemeClr val="dk1"/>
                          </a:solidFill>
                          <a:latin typeface="+mn-lt"/>
                          <a:ea typeface="+mn-ea"/>
                          <a:cs typeface="B Nazanin" pitchFamily="2" charset="-78"/>
                        </a:rPr>
                        <a:t>قرار گیری در محدوده تاریخی شهر تهران</a:t>
                      </a:r>
                      <a:endParaRPr lang="en-US" sz="1400" kern="1200" dirty="0">
                        <a:solidFill>
                          <a:schemeClr val="dk1"/>
                        </a:solidFill>
                        <a:latin typeface="+mn-lt"/>
                        <a:ea typeface="+mn-ea"/>
                        <a:cs typeface="B Nazanin" pitchFamily="2" charset="-78"/>
                      </a:endParaRPr>
                    </a:p>
                    <a:p>
                      <a:pPr lvl="0" algn="ctr" rtl="1">
                        <a:buFont typeface="Wingdings" pitchFamily="2" charset="2"/>
                        <a:buChar char="ü"/>
                      </a:pPr>
                      <a:r>
                        <a:rPr lang="fa-IR" sz="1400" kern="1200" dirty="0">
                          <a:solidFill>
                            <a:schemeClr val="dk1"/>
                          </a:solidFill>
                          <a:latin typeface="+mn-lt"/>
                          <a:ea typeface="+mn-ea"/>
                          <a:cs typeface="B Nazanin" pitchFamily="2" charset="-78"/>
                        </a:rPr>
                        <a:t>هویت تاریخی و بار معنایی میدان </a:t>
                      </a:r>
                      <a:endParaRPr lang="en-US" sz="1400" kern="1200" dirty="0">
                        <a:solidFill>
                          <a:schemeClr val="dk1"/>
                        </a:solidFill>
                        <a:latin typeface="+mn-lt"/>
                        <a:ea typeface="+mn-ea"/>
                        <a:cs typeface="B Nazanin" pitchFamily="2" charset="-78"/>
                      </a:endParaRPr>
                    </a:p>
                    <a:p>
                      <a:pPr lvl="0" algn="ctr" rtl="1">
                        <a:buFont typeface="Wingdings" pitchFamily="2" charset="2"/>
                        <a:buChar char="ü"/>
                      </a:pPr>
                      <a:r>
                        <a:rPr lang="fa-IR" sz="1400" kern="1200" dirty="0">
                          <a:solidFill>
                            <a:schemeClr val="dk1"/>
                          </a:solidFill>
                          <a:latin typeface="+mn-lt"/>
                          <a:ea typeface="+mn-ea"/>
                          <a:cs typeface="B Nazanin" pitchFamily="2" charset="-78"/>
                        </a:rPr>
                        <a:t>وجود رنگ تعلق و وجود انگیزه در ساکنان به بهبود وضعیت میدان علی رغم</a:t>
                      </a:r>
                      <a:r>
                        <a:rPr lang="fa-IR" sz="1400" kern="1200" baseline="0" dirty="0">
                          <a:solidFill>
                            <a:schemeClr val="dk1"/>
                          </a:solidFill>
                          <a:latin typeface="+mn-lt"/>
                          <a:ea typeface="+mn-ea"/>
                          <a:cs typeface="B Nazanin" pitchFamily="2" charset="-78"/>
                        </a:rPr>
                        <a:t> فرسودگی جداره شمالی میدان</a:t>
                      </a:r>
                      <a:endParaRPr lang="en-US" sz="1400" kern="1200" dirty="0">
                        <a:solidFill>
                          <a:schemeClr val="dk1"/>
                        </a:solidFill>
                        <a:latin typeface="+mn-lt"/>
                        <a:ea typeface="+mn-ea"/>
                        <a:cs typeface="B Nazanin" pitchFamily="2" charset="-78"/>
                      </a:endParaRPr>
                    </a:p>
                    <a:p>
                      <a:pPr algn="ctr" rtl="1">
                        <a:buFont typeface="Wingdings" pitchFamily="2" charset="2"/>
                        <a:buNone/>
                      </a:pPr>
                      <a:endParaRPr lang="fa-IR" sz="1400" baseline="0" dirty="0">
                        <a:cs typeface="B Nazanin" pitchFamily="2" charset="-78"/>
                      </a:endParaRPr>
                    </a:p>
                  </a:txBody>
                  <a:tcPr/>
                </a:tc>
                <a:tc>
                  <a:txBody>
                    <a:bodyPr/>
                    <a:lstStyle/>
                    <a:p>
                      <a:pPr algn="ctr" rtl="1">
                        <a:buFont typeface="Wingdings" pitchFamily="2" charset="2"/>
                        <a:buNone/>
                      </a:pPr>
                      <a:r>
                        <a:rPr lang="fa-IR" sz="1400" baseline="0" dirty="0">
                          <a:cs typeface="B Nazanin" pitchFamily="2" charset="-78"/>
                        </a:rPr>
                        <a:t>معنایی</a:t>
                      </a:r>
                    </a:p>
                  </a:txBody>
                  <a:tcPr/>
                </a:tc>
                <a:extLst>
                  <a:ext uri="{0D108BD9-81ED-4DB2-BD59-A6C34878D82A}">
                    <a16:rowId xmlns:a16="http://schemas.microsoft.com/office/drawing/2014/main" xmlns="" val="10002"/>
                  </a:ext>
                </a:extLst>
              </a:tr>
            </a:tbl>
          </a:graphicData>
        </a:graphic>
      </p:graphicFrame>
      <p:sp>
        <p:nvSpPr>
          <p:cNvPr id="10" name="Slide Number Placeholder 9"/>
          <p:cNvSpPr>
            <a:spLocks noGrp="1"/>
          </p:cNvSpPr>
          <p:nvPr>
            <p:ph type="sldNum" sz="quarter" idx="12"/>
          </p:nvPr>
        </p:nvSpPr>
        <p:spPr/>
        <p:txBody>
          <a:bodyPr/>
          <a:lstStyle/>
          <a:p>
            <a:fld id="{FF86FEA7-80B1-4C74-85F3-91076A821A0B}" type="slidenum">
              <a:rPr lang="en-US" smtClean="0"/>
              <a:pPr/>
              <a:t>45</a:t>
            </a:fld>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TextBox 7"/>
          <p:cNvSpPr txBox="1"/>
          <p:nvPr/>
        </p:nvSpPr>
        <p:spPr>
          <a:xfrm>
            <a:off x="571480" y="1095348"/>
            <a:ext cx="5715040" cy="1492716"/>
          </a:xfrm>
          <a:prstGeom prst="rect">
            <a:avLst/>
          </a:prstGeom>
          <a:noFill/>
        </p:spPr>
        <p:txBody>
          <a:bodyPr wrap="square" rtlCol="0">
            <a:spAutoFit/>
          </a:bodyPr>
          <a:lstStyle/>
          <a:p>
            <a:pPr marL="228600" indent="-228600" algn="just" rtl="1"/>
            <a:r>
              <a:rPr lang="fa-IR" sz="1600" b="1" dirty="0">
                <a:cs typeface="B Nazanin" pitchFamily="2" charset="-78"/>
              </a:rPr>
              <a:t>1.17 امکانات و محدودیت ها</a:t>
            </a:r>
          </a:p>
          <a:p>
            <a:pPr marL="228600" indent="-228600" algn="just" rtl="1"/>
            <a:endParaRPr lang="fa-IR" sz="1600" b="1" dirty="0">
              <a:cs typeface="B Nazanin" pitchFamily="2" charset="-78"/>
            </a:endParaRPr>
          </a:p>
          <a:p>
            <a:pPr algn="just" rtl="1"/>
            <a:endParaRPr lang="fa-IR" sz="1200" dirty="0">
              <a:cs typeface="B Nazanin" pitchFamily="2" charset="-78"/>
            </a:endParaRPr>
          </a:p>
          <a:p>
            <a:pPr algn="just"/>
            <a:r>
              <a:rPr lang="fa-IR" sz="1200" dirty="0">
                <a:cs typeface="B Nazanin" pitchFamily="2" charset="-78"/>
              </a:rPr>
              <a:t> </a:t>
            </a:r>
          </a:p>
          <a:p>
            <a:pPr algn="just"/>
            <a:endParaRPr lang="fa-IR" sz="1200" dirty="0">
              <a:cs typeface="B Nazanin" pitchFamily="2" charset="-78"/>
            </a:endParaRPr>
          </a:p>
          <a:p>
            <a:pPr algn="just"/>
            <a:endParaRPr lang="fa-IR" sz="1200" dirty="0">
              <a:cs typeface="B Nazanin" pitchFamily="2" charset="-78"/>
            </a:endParaRPr>
          </a:p>
          <a:p>
            <a:pPr algn="just"/>
            <a:endParaRPr lang="en-US" sz="1100" dirty="0">
              <a:cs typeface="B Nazanin" pitchFamily="2" charset="-78"/>
            </a:endParaRPr>
          </a:p>
        </p:txBody>
      </p:sp>
      <p:graphicFrame>
        <p:nvGraphicFramePr>
          <p:cNvPr id="12" name="Table 11"/>
          <p:cNvGraphicFramePr>
            <a:graphicFrameLocks noGrp="1"/>
          </p:cNvGraphicFramePr>
          <p:nvPr/>
        </p:nvGraphicFramePr>
        <p:xfrm>
          <a:off x="428604" y="1561198"/>
          <a:ext cx="5929355" cy="4450080"/>
        </p:xfrm>
        <a:graphic>
          <a:graphicData uri="http://schemas.openxmlformats.org/drawingml/2006/table">
            <a:tbl>
              <a:tblPr firstRow="1" bandRow="1">
                <a:tableStyleId>{D7AC3CCA-C797-4891-BE02-D94E43425B78}</a:tableStyleId>
              </a:tblPr>
              <a:tblGrid>
                <a:gridCol w="1185871">
                  <a:extLst>
                    <a:ext uri="{9D8B030D-6E8A-4147-A177-3AD203B41FA5}">
                      <a16:colId xmlns:a16="http://schemas.microsoft.com/office/drawing/2014/main" xmlns="" val="20000"/>
                    </a:ext>
                  </a:extLst>
                </a:gridCol>
                <a:gridCol w="1185871">
                  <a:extLst>
                    <a:ext uri="{9D8B030D-6E8A-4147-A177-3AD203B41FA5}">
                      <a16:colId xmlns:a16="http://schemas.microsoft.com/office/drawing/2014/main" xmlns="" val="20001"/>
                    </a:ext>
                  </a:extLst>
                </a:gridCol>
                <a:gridCol w="1185871">
                  <a:extLst>
                    <a:ext uri="{9D8B030D-6E8A-4147-A177-3AD203B41FA5}">
                      <a16:colId xmlns:a16="http://schemas.microsoft.com/office/drawing/2014/main" xmlns="" val="20002"/>
                    </a:ext>
                  </a:extLst>
                </a:gridCol>
                <a:gridCol w="1185871">
                  <a:extLst>
                    <a:ext uri="{9D8B030D-6E8A-4147-A177-3AD203B41FA5}">
                      <a16:colId xmlns:a16="http://schemas.microsoft.com/office/drawing/2014/main" xmlns="" val="20003"/>
                    </a:ext>
                  </a:extLst>
                </a:gridCol>
                <a:gridCol w="1185871">
                  <a:extLst>
                    <a:ext uri="{9D8B030D-6E8A-4147-A177-3AD203B41FA5}">
                      <a16:colId xmlns:a16="http://schemas.microsoft.com/office/drawing/2014/main" xmlns="" val="20004"/>
                    </a:ext>
                  </a:extLst>
                </a:gridCol>
              </a:tblGrid>
              <a:tr h="224630">
                <a:tc>
                  <a:txBody>
                    <a:bodyPr/>
                    <a:lstStyle/>
                    <a:p>
                      <a:pPr algn="ctr"/>
                      <a:r>
                        <a:rPr lang="fa-IR" sz="1400" dirty="0">
                          <a:cs typeface="B Nazanin" pitchFamily="2" charset="-78"/>
                        </a:rPr>
                        <a:t>تهدید</a:t>
                      </a:r>
                      <a:endParaRPr lang="en-US" sz="1400" dirty="0">
                        <a:cs typeface="B Nazanin" pitchFamily="2" charset="-78"/>
                      </a:endParaRPr>
                    </a:p>
                  </a:txBody>
                  <a:tcPr/>
                </a:tc>
                <a:tc>
                  <a:txBody>
                    <a:bodyPr/>
                    <a:lstStyle/>
                    <a:p>
                      <a:pPr algn="ctr"/>
                      <a:r>
                        <a:rPr lang="fa-IR" sz="1400" dirty="0">
                          <a:cs typeface="B Nazanin" pitchFamily="2" charset="-78"/>
                        </a:rPr>
                        <a:t>فرصت</a:t>
                      </a:r>
                      <a:endParaRPr lang="en-US" sz="1400" dirty="0">
                        <a:cs typeface="B Nazanin" pitchFamily="2" charset="-78"/>
                      </a:endParaRPr>
                    </a:p>
                  </a:txBody>
                  <a:tcPr/>
                </a:tc>
                <a:tc>
                  <a:txBody>
                    <a:bodyPr/>
                    <a:lstStyle/>
                    <a:p>
                      <a:pPr algn="ctr"/>
                      <a:r>
                        <a:rPr lang="fa-IR" sz="1400" dirty="0">
                          <a:cs typeface="B Nazanin" pitchFamily="2" charset="-78"/>
                        </a:rPr>
                        <a:t>ضعف</a:t>
                      </a:r>
                      <a:endParaRPr lang="en-US" sz="1400" dirty="0">
                        <a:cs typeface="B Nazanin" pitchFamily="2" charset="-78"/>
                      </a:endParaRPr>
                    </a:p>
                  </a:txBody>
                  <a:tcPr/>
                </a:tc>
                <a:tc>
                  <a:txBody>
                    <a:bodyPr/>
                    <a:lstStyle/>
                    <a:p>
                      <a:pPr algn="ctr"/>
                      <a:r>
                        <a:rPr lang="fa-IR" sz="1400" dirty="0">
                          <a:cs typeface="B Nazanin" pitchFamily="2" charset="-78"/>
                        </a:rPr>
                        <a:t>قوت</a:t>
                      </a:r>
                      <a:endParaRPr lang="en-US" sz="1400" dirty="0">
                        <a:cs typeface="B Nazanin" pitchFamily="2" charset="-78"/>
                      </a:endParaRPr>
                    </a:p>
                  </a:txBody>
                  <a:tcPr/>
                </a:tc>
                <a:tc>
                  <a:txBody>
                    <a:bodyPr/>
                    <a:lstStyle/>
                    <a:p>
                      <a:pPr algn="ctr"/>
                      <a:endParaRPr lang="en-US" sz="1400" dirty="0">
                        <a:cs typeface="B Nazanin" pitchFamily="2" charset="-78"/>
                      </a:endParaRPr>
                    </a:p>
                  </a:txBody>
                  <a:tcPr/>
                </a:tc>
                <a:extLst>
                  <a:ext uri="{0D108BD9-81ED-4DB2-BD59-A6C34878D82A}">
                    <a16:rowId xmlns:a16="http://schemas.microsoft.com/office/drawing/2014/main" xmlns="" val="10000"/>
                  </a:ext>
                </a:extLst>
              </a:tr>
              <a:tr h="3054963">
                <a:tc>
                  <a:txBody>
                    <a:bodyPr/>
                    <a:lstStyle/>
                    <a:p>
                      <a:pPr algn="ctr" rtl="1">
                        <a:buFont typeface="Wingdings" pitchFamily="2" charset="2"/>
                        <a:buNone/>
                      </a:pPr>
                      <a:endParaRPr lang="fa-IR" sz="1400" baseline="0" dirty="0">
                        <a:cs typeface="B Nazanin" pitchFamily="2" charset="-78"/>
                      </a:endParaRPr>
                    </a:p>
                    <a:p>
                      <a:pPr algn="ctr" rtl="1">
                        <a:buFont typeface="Wingdings" pitchFamily="2" charset="2"/>
                        <a:buChar char="ü"/>
                      </a:pPr>
                      <a:endParaRPr lang="fa-IR" sz="1400" baseline="0" dirty="0">
                        <a:cs typeface="B Nazanin" pitchFamily="2" charset="-78"/>
                      </a:endParaRPr>
                    </a:p>
                  </a:txBody>
                  <a:tcPr/>
                </a:tc>
                <a:tc>
                  <a:txBody>
                    <a:bodyPr/>
                    <a:lstStyle/>
                    <a:p>
                      <a:pPr algn="ctr" rtl="1">
                        <a:buFont typeface="Wingdings" pitchFamily="2" charset="2"/>
                        <a:buChar char="ü"/>
                      </a:pPr>
                      <a:endParaRPr lang="fa-IR" sz="1400" dirty="0">
                        <a:cs typeface="B Nazanin" pitchFamily="2" charset="-78"/>
                      </a:endParaRPr>
                    </a:p>
                    <a:p>
                      <a:pPr algn="ctr" rtl="1">
                        <a:buFont typeface="Wingdings" pitchFamily="2" charset="2"/>
                        <a:buChar char="ü"/>
                      </a:pPr>
                      <a:endParaRPr lang="fa-IR" sz="1400" dirty="0">
                        <a:cs typeface="B Nazanin" pitchFamily="2" charset="-78"/>
                      </a:endParaRPr>
                    </a:p>
                    <a:p>
                      <a:pPr algn="ctr" rtl="1">
                        <a:buFont typeface="Wingdings" pitchFamily="2" charset="2"/>
                        <a:buChar char="ü"/>
                      </a:pPr>
                      <a:endParaRPr lang="fa-IR" sz="1400" dirty="0">
                        <a:cs typeface="B Nazanin" pitchFamily="2" charset="-78"/>
                      </a:endParaRPr>
                    </a:p>
                    <a:p>
                      <a:pPr algn="ctr" rtl="1">
                        <a:buFont typeface="Wingdings" pitchFamily="2" charset="2"/>
                        <a:buChar char="ü"/>
                      </a:pPr>
                      <a:endParaRPr lang="fa-IR" sz="1400" baseline="0" dirty="0">
                        <a:cs typeface="B Nazanin" pitchFamily="2" charset="-78"/>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 typeface="Wingdings" pitchFamily="2" charset="2"/>
                        <a:buChar char="ü"/>
                        <a:tabLst/>
                        <a:defRPr/>
                      </a:pPr>
                      <a:r>
                        <a:rPr lang="fa-IR" sz="1400" kern="1200" dirty="0">
                          <a:solidFill>
                            <a:schemeClr val="dk1"/>
                          </a:solidFill>
                          <a:latin typeface="+mn-lt"/>
                          <a:ea typeface="+mn-ea"/>
                          <a:cs typeface="B Nazanin" pitchFamily="2" charset="-78"/>
                        </a:rPr>
                        <a:t>وجود آلودگی های زیست محیطی</a:t>
                      </a:r>
                    </a:p>
                    <a:p>
                      <a:pPr marL="0" marR="0" lvl="0" indent="0" algn="ctr" defTabSz="914400" rtl="1" eaLnBrk="1" fontAlgn="auto" latinLnBrk="0" hangingPunct="1">
                        <a:lnSpc>
                          <a:spcPct val="100000"/>
                        </a:lnSpc>
                        <a:spcBef>
                          <a:spcPts val="0"/>
                        </a:spcBef>
                        <a:spcAft>
                          <a:spcPts val="0"/>
                        </a:spcAft>
                        <a:buClrTx/>
                        <a:buSzTx/>
                        <a:buFont typeface="Wingdings" pitchFamily="2" charset="2"/>
                        <a:buChar char="ü"/>
                        <a:tabLst/>
                        <a:defRPr/>
                      </a:pPr>
                      <a:r>
                        <a:rPr lang="fa-IR" sz="1400" kern="1200" dirty="0">
                          <a:solidFill>
                            <a:schemeClr val="dk1"/>
                          </a:solidFill>
                          <a:latin typeface="+mn-lt"/>
                          <a:ea typeface="+mn-ea"/>
                          <a:cs typeface="B Nazanin" pitchFamily="2" charset="-78"/>
                        </a:rPr>
                        <a:t>جهت گیری خورشید و ارتفاع زیاد ساختمان مخابرات موجب یخ زدگی معابر در فصول سرد سال می شود</a:t>
                      </a:r>
                    </a:p>
                    <a:p>
                      <a:pPr marL="0" marR="0" lvl="0" indent="0" algn="ctr" defTabSz="914400" rtl="1" eaLnBrk="1" fontAlgn="auto" latinLnBrk="0" hangingPunct="1">
                        <a:lnSpc>
                          <a:spcPct val="100000"/>
                        </a:lnSpc>
                        <a:spcBef>
                          <a:spcPts val="0"/>
                        </a:spcBef>
                        <a:spcAft>
                          <a:spcPts val="0"/>
                        </a:spcAft>
                        <a:buClrTx/>
                        <a:buSzTx/>
                        <a:buFont typeface="Wingdings" pitchFamily="2" charset="2"/>
                        <a:buChar char="ü"/>
                        <a:tabLst/>
                        <a:defRPr/>
                      </a:pPr>
                      <a:r>
                        <a:rPr lang="fa-IR" sz="1400" kern="1200" dirty="0">
                          <a:solidFill>
                            <a:schemeClr val="dk1"/>
                          </a:solidFill>
                          <a:latin typeface="+mn-lt"/>
                          <a:ea typeface="+mn-ea"/>
                          <a:cs typeface="B Nazanin" pitchFamily="2" charset="-78"/>
                        </a:rPr>
                        <a:t>قرار گیری کاربری های نیمه حساس در جداره میدان و وجود آلودگی صوتی</a:t>
                      </a:r>
                      <a:endParaRPr lang="en-US" sz="1400" kern="1200" dirty="0">
                        <a:solidFill>
                          <a:schemeClr val="dk1"/>
                        </a:solidFill>
                        <a:latin typeface="+mn-lt"/>
                        <a:ea typeface="+mn-ea"/>
                        <a:cs typeface="B Nazanin" pitchFamily="2" charset="-78"/>
                      </a:endParaRPr>
                    </a:p>
                    <a:p>
                      <a:pPr algn="ctr" rtl="1">
                        <a:buFont typeface="Wingdings" pitchFamily="2" charset="2"/>
                        <a:buNone/>
                      </a:pPr>
                      <a:endParaRPr lang="fa-IR" sz="1400" dirty="0">
                        <a:cs typeface="B Nazanin" pitchFamily="2" charset="-78"/>
                      </a:endParaRPr>
                    </a:p>
                    <a:p>
                      <a:pPr algn="ctr" rtl="1">
                        <a:buFont typeface="Wingdings" pitchFamily="2" charset="2"/>
                        <a:buChar char="ü"/>
                      </a:pPr>
                      <a:endParaRPr lang="fa-IR" sz="1400" dirty="0">
                        <a:cs typeface="B Nazanin" pitchFamily="2" charset="-78"/>
                      </a:endParaRPr>
                    </a:p>
                    <a:p>
                      <a:pPr algn="ctr" rtl="1">
                        <a:buFont typeface="Wingdings" pitchFamily="2" charset="2"/>
                        <a:buChar char="ü"/>
                      </a:pPr>
                      <a:endParaRPr lang="fa-IR" sz="1400" dirty="0">
                        <a:cs typeface="B Nazanin" pitchFamily="2" charset="-78"/>
                      </a:endParaRPr>
                    </a:p>
                    <a:p>
                      <a:pPr algn="ctr" rtl="1">
                        <a:buFont typeface="Wingdings" pitchFamily="2" charset="2"/>
                        <a:buChar char="ü"/>
                      </a:pPr>
                      <a:endParaRPr lang="fa-IR" sz="1400" baseline="0" dirty="0">
                        <a:cs typeface="B Nazanin" pitchFamily="2" charset="-78"/>
                      </a:endParaRPr>
                    </a:p>
                  </a:txBody>
                  <a:tcPr/>
                </a:tc>
                <a:tc>
                  <a:txBody>
                    <a:bodyPr/>
                    <a:lstStyle/>
                    <a:p>
                      <a:pPr algn="ctr" rtl="1">
                        <a:buFont typeface="Wingdings" pitchFamily="2" charset="2"/>
                        <a:buNone/>
                      </a:pPr>
                      <a:endParaRPr lang="fa-IR" sz="1400" baseline="0" dirty="0">
                        <a:cs typeface="B Nazanin" pitchFamily="2" charset="-78"/>
                      </a:endParaRPr>
                    </a:p>
                  </a:txBody>
                  <a:tcPr/>
                </a:tc>
                <a:tc>
                  <a:txBody>
                    <a:bodyPr/>
                    <a:lstStyle/>
                    <a:p>
                      <a:pPr algn="ctr" rtl="1">
                        <a:buFont typeface="Wingdings" pitchFamily="2" charset="2"/>
                        <a:buNone/>
                      </a:pPr>
                      <a:r>
                        <a:rPr lang="fa-IR" sz="1400" baseline="0" dirty="0">
                          <a:cs typeface="B Nazanin" pitchFamily="2" charset="-78"/>
                        </a:rPr>
                        <a:t>زیست محیطی</a:t>
                      </a:r>
                    </a:p>
                  </a:txBody>
                  <a:tcPr/>
                </a:tc>
                <a:extLst>
                  <a:ext uri="{0D108BD9-81ED-4DB2-BD59-A6C34878D82A}">
                    <a16:rowId xmlns:a16="http://schemas.microsoft.com/office/drawing/2014/main" xmlns="" val="10001"/>
                  </a:ext>
                </a:extLst>
              </a:tr>
            </a:tbl>
          </a:graphicData>
        </a:graphic>
      </p:graphicFrame>
      <p:sp>
        <p:nvSpPr>
          <p:cNvPr id="10" name="Slide Number Placeholder 9"/>
          <p:cNvSpPr>
            <a:spLocks noGrp="1"/>
          </p:cNvSpPr>
          <p:nvPr>
            <p:ph type="sldNum" sz="quarter" idx="12"/>
          </p:nvPr>
        </p:nvSpPr>
        <p:spPr/>
        <p:txBody>
          <a:bodyPr/>
          <a:lstStyle/>
          <a:p>
            <a:fld id="{FF86FEA7-80B1-4C74-85F3-91076A821A0B}" type="slidenum">
              <a:rPr lang="en-US" smtClean="0"/>
              <a:pPr/>
              <a:t>46</a:t>
            </a:fld>
            <a:endParaRPr 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8" name="TextBox 7"/>
          <p:cNvSpPr txBox="1"/>
          <p:nvPr/>
        </p:nvSpPr>
        <p:spPr>
          <a:xfrm>
            <a:off x="571480" y="1095348"/>
            <a:ext cx="5715040" cy="1246495"/>
          </a:xfrm>
          <a:prstGeom prst="rect">
            <a:avLst/>
          </a:prstGeom>
          <a:noFill/>
        </p:spPr>
        <p:txBody>
          <a:bodyPr wrap="square" rtlCol="0">
            <a:spAutoFit/>
          </a:bodyPr>
          <a:lstStyle/>
          <a:p>
            <a:pPr marL="228600" indent="-228600" algn="just" rtl="1"/>
            <a:r>
              <a:rPr lang="fa-IR" sz="1600" b="1" dirty="0">
                <a:cs typeface="B Nazanin" pitchFamily="2" charset="-78"/>
              </a:rPr>
              <a:t>1.18 اهداف طراحی</a:t>
            </a:r>
            <a:endParaRPr lang="en-US" sz="1600" b="1" dirty="0">
              <a:cs typeface="B Nazanin" pitchFamily="2" charset="-78"/>
            </a:endParaRPr>
          </a:p>
          <a:p>
            <a:pPr algn="just" rtl="1"/>
            <a:endParaRPr lang="fa-IR" sz="1200" dirty="0">
              <a:cs typeface="B Nazanin" pitchFamily="2" charset="-78"/>
            </a:endParaRPr>
          </a:p>
          <a:p>
            <a:pPr algn="just"/>
            <a:r>
              <a:rPr lang="fa-IR" sz="1200" dirty="0">
                <a:cs typeface="B Nazanin" pitchFamily="2" charset="-78"/>
              </a:rPr>
              <a:t> </a:t>
            </a:r>
          </a:p>
          <a:p>
            <a:pPr algn="just"/>
            <a:endParaRPr lang="fa-IR" sz="1200" dirty="0">
              <a:cs typeface="B Nazanin" pitchFamily="2" charset="-78"/>
            </a:endParaRPr>
          </a:p>
          <a:p>
            <a:pPr algn="just"/>
            <a:endParaRPr lang="fa-IR" sz="1200" dirty="0">
              <a:cs typeface="B Nazanin" pitchFamily="2" charset="-78"/>
            </a:endParaRPr>
          </a:p>
          <a:p>
            <a:pPr algn="just"/>
            <a:endParaRPr lang="en-US" sz="1100" dirty="0">
              <a:cs typeface="B Nazanin" pitchFamily="2" charset="-78"/>
            </a:endParaRPr>
          </a:p>
        </p:txBody>
      </p:sp>
      <p:graphicFrame>
        <p:nvGraphicFramePr>
          <p:cNvPr id="10" name="Table 9"/>
          <p:cNvGraphicFramePr>
            <a:graphicFrameLocks noGrp="1"/>
          </p:cNvGraphicFramePr>
          <p:nvPr/>
        </p:nvGraphicFramePr>
        <p:xfrm>
          <a:off x="428606" y="1666853"/>
          <a:ext cx="5857914" cy="6830202"/>
        </p:xfrm>
        <a:graphic>
          <a:graphicData uri="http://schemas.openxmlformats.org/drawingml/2006/table">
            <a:tbl>
              <a:tblPr firstRow="1" bandRow="1">
                <a:tableStyleId>{C4B1156A-380E-4F78-BDF5-A606A8083BF9}</a:tableStyleId>
              </a:tblPr>
              <a:tblGrid>
                <a:gridCol w="1952638">
                  <a:extLst>
                    <a:ext uri="{9D8B030D-6E8A-4147-A177-3AD203B41FA5}">
                      <a16:colId xmlns:a16="http://schemas.microsoft.com/office/drawing/2014/main" xmlns="" val="20000"/>
                    </a:ext>
                  </a:extLst>
                </a:gridCol>
                <a:gridCol w="1952638">
                  <a:extLst>
                    <a:ext uri="{9D8B030D-6E8A-4147-A177-3AD203B41FA5}">
                      <a16:colId xmlns:a16="http://schemas.microsoft.com/office/drawing/2014/main" xmlns="" val="20001"/>
                    </a:ext>
                  </a:extLst>
                </a:gridCol>
                <a:gridCol w="1952638">
                  <a:extLst>
                    <a:ext uri="{9D8B030D-6E8A-4147-A177-3AD203B41FA5}">
                      <a16:colId xmlns:a16="http://schemas.microsoft.com/office/drawing/2014/main" xmlns="" val="20002"/>
                    </a:ext>
                  </a:extLst>
                </a:gridCol>
              </a:tblGrid>
              <a:tr h="322888">
                <a:tc>
                  <a:txBody>
                    <a:bodyPr/>
                    <a:lstStyle/>
                    <a:p>
                      <a:pPr algn="ctr"/>
                      <a:r>
                        <a:rPr lang="fa-IR" sz="1200" dirty="0">
                          <a:cs typeface="B Nazanin" pitchFamily="2" charset="-78"/>
                        </a:rPr>
                        <a:t>اهداف راهبردی</a:t>
                      </a:r>
                      <a:endParaRPr lang="en-US" sz="1200" b="1" dirty="0">
                        <a:cs typeface="B Nazanin" pitchFamily="2" charset="-78"/>
                      </a:endParaRPr>
                    </a:p>
                  </a:txBody>
                  <a:tcPr anchor="ctr"/>
                </a:tc>
                <a:tc>
                  <a:txBody>
                    <a:bodyPr/>
                    <a:lstStyle/>
                    <a:p>
                      <a:pPr algn="ctr"/>
                      <a:r>
                        <a:rPr lang="fa-IR" sz="1200" dirty="0">
                          <a:cs typeface="B Nazanin" pitchFamily="2" charset="-78"/>
                        </a:rPr>
                        <a:t>اهداف خرد</a:t>
                      </a:r>
                      <a:endParaRPr lang="en-US" sz="1200" b="1" dirty="0">
                        <a:cs typeface="B Nazanin" pitchFamily="2" charset="-78"/>
                      </a:endParaRPr>
                    </a:p>
                  </a:txBody>
                  <a:tcPr anchor="ctr"/>
                </a:tc>
                <a:tc>
                  <a:txBody>
                    <a:bodyPr/>
                    <a:lstStyle/>
                    <a:p>
                      <a:pPr algn="ctr"/>
                      <a:r>
                        <a:rPr lang="fa-IR" sz="1200" dirty="0">
                          <a:cs typeface="B Nazanin" pitchFamily="2" charset="-78"/>
                        </a:rPr>
                        <a:t>اهداف</a:t>
                      </a:r>
                      <a:r>
                        <a:rPr lang="fa-IR" sz="1200" baseline="0" dirty="0">
                          <a:cs typeface="B Nazanin" pitchFamily="2" charset="-78"/>
                        </a:rPr>
                        <a:t> کلان</a:t>
                      </a:r>
                      <a:endParaRPr lang="en-US" sz="1200" b="1" dirty="0">
                        <a:cs typeface="B Nazanin" pitchFamily="2" charset="-78"/>
                      </a:endParaRPr>
                    </a:p>
                  </a:txBody>
                  <a:tcPr anchor="ctr"/>
                </a:tc>
                <a:extLst>
                  <a:ext uri="{0D108BD9-81ED-4DB2-BD59-A6C34878D82A}">
                    <a16:rowId xmlns:a16="http://schemas.microsoft.com/office/drawing/2014/main" xmlns="" val="10000"/>
                  </a:ext>
                </a:extLst>
              </a:tr>
              <a:tr h="1529313">
                <a:tc>
                  <a:txBody>
                    <a:bodyPr/>
                    <a:lstStyle/>
                    <a:p>
                      <a:pPr algn="ctr" rtl="1">
                        <a:buFont typeface="Wingdings" pitchFamily="2" charset="2"/>
                        <a:buChar char="ü"/>
                      </a:pPr>
                      <a:r>
                        <a:rPr lang="fa-IR" sz="1200" dirty="0">
                          <a:cs typeface="B Nazanin" pitchFamily="2" charset="-78"/>
                        </a:rPr>
                        <a:t>ایجاد پیوستگی و تداوم</a:t>
                      </a:r>
                      <a:r>
                        <a:rPr lang="fa-IR" sz="1200" baseline="0" dirty="0">
                          <a:cs typeface="B Nazanin" pitchFamily="2" charset="-78"/>
                        </a:rPr>
                        <a:t> در جداره میدان و در مسیر ساختار تاریخی</a:t>
                      </a:r>
                    </a:p>
                    <a:p>
                      <a:pPr algn="ctr" rtl="1">
                        <a:buFont typeface="Wingdings" pitchFamily="2" charset="2"/>
                        <a:buChar char="ü"/>
                      </a:pPr>
                      <a:r>
                        <a:rPr lang="fa-IR" sz="1200" baseline="0" dirty="0">
                          <a:cs typeface="B Nazanin" pitchFamily="2" charset="-78"/>
                        </a:rPr>
                        <a:t>ایجاد پیوستگی و تداوم در کف</a:t>
                      </a:r>
                    </a:p>
                    <a:p>
                      <a:pPr algn="ctr" rtl="1">
                        <a:buFont typeface="Wingdings" pitchFamily="2" charset="2"/>
                        <a:buChar char="ü"/>
                      </a:pPr>
                      <a:r>
                        <a:rPr lang="fa-IR" sz="1200" baseline="0" dirty="0">
                          <a:cs typeface="B Nazanin" pitchFamily="2" charset="-78"/>
                        </a:rPr>
                        <a:t>تقویت خط آسمان</a:t>
                      </a:r>
                    </a:p>
                    <a:p>
                      <a:pPr algn="ctr" rtl="1">
                        <a:buFont typeface="Wingdings" pitchFamily="2" charset="2"/>
                        <a:buChar char="ü"/>
                      </a:pPr>
                      <a:r>
                        <a:rPr lang="fa-IR" sz="1200" baseline="0" dirty="0">
                          <a:cs typeface="B Nazanin" pitchFamily="2" charset="-78"/>
                        </a:rPr>
                        <a:t>استفاده از تناسبات و تیپولوژی ساختمان های شاخص قدیمی در طراحی های جدید</a:t>
                      </a:r>
                    </a:p>
                    <a:p>
                      <a:pPr algn="ctr" rtl="1">
                        <a:buFont typeface="Wingdings" pitchFamily="2" charset="2"/>
                        <a:buChar char="ü"/>
                      </a:pPr>
                      <a:endParaRPr lang="en-US" sz="1200" b="1" dirty="0">
                        <a:cs typeface="B Nazanin" pitchFamily="2" charset="-78"/>
                      </a:endParaRPr>
                    </a:p>
                  </a:txBody>
                  <a:tcPr anchor="ctr"/>
                </a:tc>
                <a:tc>
                  <a:txBody>
                    <a:bodyPr/>
                    <a:lstStyle/>
                    <a:p>
                      <a:pPr algn="ctr" rtl="1">
                        <a:buFont typeface="Wingdings" pitchFamily="2" charset="2"/>
                        <a:buChar char="ü"/>
                      </a:pPr>
                      <a:r>
                        <a:rPr lang="fa-IR" sz="1200" dirty="0">
                          <a:cs typeface="B Nazanin" pitchFamily="2" charset="-78"/>
                        </a:rPr>
                        <a:t>اتصال</a:t>
                      </a:r>
                      <a:r>
                        <a:rPr lang="fa-IR" sz="1200" baseline="0" dirty="0">
                          <a:cs typeface="B Nazanin" pitchFamily="2" charset="-78"/>
                        </a:rPr>
                        <a:t> و هم پیوستگی کالبدی میدان با ساختار تاریخی</a:t>
                      </a:r>
                    </a:p>
                    <a:p>
                      <a:pPr algn="ctr" rtl="1">
                        <a:buFont typeface="Wingdings" pitchFamily="2" charset="2"/>
                        <a:buChar char="ü"/>
                      </a:pPr>
                      <a:endParaRPr lang="fa-IR" sz="1200" b="1" baseline="0" dirty="0">
                        <a:cs typeface="B Nazanin" pitchFamily="2" charset="-78"/>
                      </a:endParaRPr>
                    </a:p>
                  </a:txBody>
                  <a:tcPr anchor="ctr"/>
                </a:tc>
                <a:tc rowSpan="2">
                  <a:txBody>
                    <a:bodyPr/>
                    <a:lstStyle/>
                    <a:p>
                      <a:pPr algn="ctr"/>
                      <a:endParaRPr lang="fa-IR" sz="1200" dirty="0">
                        <a:cs typeface="B Nazanin" pitchFamily="2" charset="-78"/>
                      </a:endParaRPr>
                    </a:p>
                    <a:p>
                      <a:pPr algn="ctr"/>
                      <a:endParaRPr lang="fa-IR" sz="1200" dirty="0">
                        <a:cs typeface="B Nazanin" pitchFamily="2" charset="-78"/>
                      </a:endParaRPr>
                    </a:p>
                    <a:p>
                      <a:pPr algn="ctr"/>
                      <a:r>
                        <a:rPr lang="fa-IR" sz="1200" dirty="0">
                          <a:cs typeface="B Nazanin" pitchFamily="2" charset="-78"/>
                        </a:rPr>
                        <a:t>ارتقای نقش و هویت میدان توپخانه در ساختار تاریخی شهر تهران </a:t>
                      </a:r>
                      <a:endParaRPr lang="en-US" sz="1200" b="1" dirty="0">
                        <a:cs typeface="B Nazanin" pitchFamily="2" charset="-78"/>
                      </a:endParaRPr>
                    </a:p>
                  </a:txBody>
                  <a:tcPr anchor="ctr"/>
                </a:tc>
                <a:extLst>
                  <a:ext uri="{0D108BD9-81ED-4DB2-BD59-A6C34878D82A}">
                    <a16:rowId xmlns:a16="http://schemas.microsoft.com/office/drawing/2014/main" xmlns="" val="10001"/>
                  </a:ext>
                </a:extLst>
              </a:tr>
              <a:tr h="694399">
                <a:tc>
                  <a:txBody>
                    <a:bodyPr/>
                    <a:lstStyle/>
                    <a:p>
                      <a:pPr algn="ctr" rtl="1">
                        <a:buFont typeface="Wingdings" pitchFamily="2" charset="2"/>
                        <a:buChar char="ü"/>
                      </a:pPr>
                      <a:r>
                        <a:rPr lang="fa-IR" sz="1200" dirty="0">
                          <a:cs typeface="B Nazanin" pitchFamily="2" charset="-78"/>
                        </a:rPr>
                        <a:t>حفظ نشانه های خاطره انگیز</a:t>
                      </a:r>
                    </a:p>
                    <a:p>
                      <a:pPr algn="ctr" rtl="1">
                        <a:buFont typeface="Wingdings" pitchFamily="2" charset="2"/>
                        <a:buChar char="ü"/>
                      </a:pPr>
                      <a:r>
                        <a:rPr lang="fa-IR" sz="1200" dirty="0">
                          <a:cs typeface="B Nazanin" pitchFamily="2" charset="-78"/>
                        </a:rPr>
                        <a:t>استفاده از</a:t>
                      </a:r>
                      <a:r>
                        <a:rPr lang="fa-IR" sz="1200" baseline="0" dirty="0">
                          <a:cs typeface="B Nazanin" pitchFamily="2" charset="-78"/>
                        </a:rPr>
                        <a:t> المان های خاطره انگیز با با معنایی متناسب با میدان</a:t>
                      </a:r>
                      <a:endParaRPr lang="fa-IR" sz="1200" dirty="0">
                        <a:cs typeface="B Nazanin" pitchFamily="2" charset="-78"/>
                      </a:endParaRPr>
                    </a:p>
                    <a:p>
                      <a:pPr algn="ctr" rtl="1">
                        <a:buFont typeface="Wingdings" pitchFamily="2" charset="2"/>
                        <a:buChar char="ü"/>
                      </a:pPr>
                      <a:endParaRPr lang="en-US" sz="1200" b="1" dirty="0">
                        <a:cs typeface="B Nazanin" pitchFamily="2" charset="-78"/>
                      </a:endParaRPr>
                    </a:p>
                  </a:txBody>
                  <a:tcPr anchor="ctr"/>
                </a:tc>
                <a:tc>
                  <a:txBody>
                    <a:bodyPr/>
                    <a:lstStyle/>
                    <a:p>
                      <a:pPr algn="ctr" rtl="1">
                        <a:buFont typeface="Wingdings" pitchFamily="2" charset="2"/>
                        <a:buChar char="ü"/>
                      </a:pPr>
                      <a:r>
                        <a:rPr lang="fa-IR" sz="1200" dirty="0">
                          <a:cs typeface="B Nazanin" pitchFamily="2" charset="-78"/>
                        </a:rPr>
                        <a:t>ارتقای نقش عملکردی و معنایی میدان به عنوان بخشی از ساختار تاریخی</a:t>
                      </a:r>
                    </a:p>
                    <a:p>
                      <a:pPr algn="ctr" rtl="1">
                        <a:buFont typeface="Wingdings" pitchFamily="2" charset="2"/>
                        <a:buChar char="ü"/>
                      </a:pPr>
                      <a:endParaRPr lang="en-US" sz="1200" b="1" dirty="0">
                        <a:cs typeface="B Nazanin" pitchFamily="2" charset="-78"/>
                      </a:endParaRPr>
                    </a:p>
                  </a:txBody>
                  <a:tcPr anchor="ctr"/>
                </a:tc>
                <a:tc vMerge="1">
                  <a:txBody>
                    <a:bodyPr/>
                    <a:lstStyle/>
                    <a:p>
                      <a:endParaRPr lang="en-US"/>
                    </a:p>
                  </a:txBody>
                  <a:tcPr/>
                </a:tc>
                <a:extLst>
                  <a:ext uri="{0D108BD9-81ED-4DB2-BD59-A6C34878D82A}">
                    <a16:rowId xmlns:a16="http://schemas.microsoft.com/office/drawing/2014/main" xmlns="" val="10002"/>
                  </a:ext>
                </a:extLst>
              </a:tr>
              <a:tr h="1478114">
                <a:tc>
                  <a:txBody>
                    <a:bodyPr/>
                    <a:lstStyle/>
                    <a:p>
                      <a:pPr algn="ctr" rtl="1">
                        <a:buFont typeface="Wingdings" pitchFamily="2" charset="2"/>
                        <a:buChar char="ü"/>
                      </a:pPr>
                      <a:r>
                        <a:rPr lang="fa-IR" sz="1200" dirty="0">
                          <a:cs typeface="B Nazanin" pitchFamily="2" charset="-78"/>
                        </a:rPr>
                        <a:t>تعریف فضای میدان توسط عناصر سخت و نرم</a:t>
                      </a:r>
                    </a:p>
                    <a:p>
                      <a:pPr algn="ctr" rtl="1">
                        <a:buFont typeface="Wingdings" pitchFamily="2" charset="2"/>
                        <a:buChar char="ü"/>
                      </a:pPr>
                      <a:r>
                        <a:rPr lang="fa-IR" sz="1200" dirty="0">
                          <a:cs typeface="B Nazanin" pitchFamily="2" charset="-78"/>
                        </a:rPr>
                        <a:t>تعریف مناسب ورودی های میدان و</a:t>
                      </a:r>
                      <a:r>
                        <a:rPr lang="fa-IR" sz="1200" baseline="0" dirty="0">
                          <a:cs typeface="B Nazanin" pitchFamily="2" charset="-78"/>
                        </a:rPr>
                        <a:t> جلوگیری از رخنه فضا به بیرون</a:t>
                      </a:r>
                    </a:p>
                    <a:p>
                      <a:pPr algn="ctr" rtl="1">
                        <a:buFont typeface="Wingdings" pitchFamily="2" charset="2"/>
                        <a:buChar char="ü"/>
                      </a:pPr>
                      <a:r>
                        <a:rPr lang="fa-IR" sz="1200" baseline="0" dirty="0">
                          <a:cs typeface="B Nazanin" pitchFamily="2" charset="-78"/>
                        </a:rPr>
                        <a:t>استفاده از ارکان اصلی و فرعی بناهای پیرامون در طراحی های جدید</a:t>
                      </a:r>
                      <a:endParaRPr lang="en-US" sz="1200" b="1" dirty="0">
                        <a:cs typeface="B Nazanin" pitchFamily="2" charset="-78"/>
                      </a:endParaRPr>
                    </a:p>
                  </a:txBody>
                  <a:tcPr anchor="ctr"/>
                </a:tc>
                <a:tc>
                  <a:txBody>
                    <a:bodyPr/>
                    <a:lstStyle/>
                    <a:p>
                      <a:pPr algn="ctr" rtl="1">
                        <a:buFont typeface="Wingdings" pitchFamily="2" charset="2"/>
                        <a:buChar char="ü"/>
                      </a:pPr>
                      <a:r>
                        <a:rPr lang="fa-IR" sz="1200" dirty="0">
                          <a:cs typeface="B Nazanin" pitchFamily="2" charset="-78"/>
                        </a:rPr>
                        <a:t>ایجاد</a:t>
                      </a:r>
                      <a:r>
                        <a:rPr lang="fa-IR" sz="1200" baseline="0" dirty="0">
                          <a:cs typeface="B Nazanin" pitchFamily="2" charset="-78"/>
                        </a:rPr>
                        <a:t> محصوریت مناسب </a:t>
                      </a:r>
                    </a:p>
                    <a:p>
                      <a:pPr algn="ctr" rtl="1">
                        <a:buFont typeface="Wingdings" pitchFamily="2" charset="2"/>
                        <a:buChar char="ü"/>
                      </a:pPr>
                      <a:r>
                        <a:rPr lang="fa-IR" sz="1200" baseline="0" dirty="0">
                          <a:cs typeface="B Nazanin" pitchFamily="2" charset="-78"/>
                        </a:rPr>
                        <a:t>ایجاد و تقویت یکپارچگی و هماهنگی در جداره های میدان</a:t>
                      </a:r>
                      <a:endParaRPr lang="en-US" sz="1200" b="1" dirty="0">
                        <a:cs typeface="B Nazanin" pitchFamily="2" charset="-78"/>
                      </a:endParaRPr>
                    </a:p>
                  </a:txBody>
                  <a:tcPr anchor="ctr"/>
                </a:tc>
                <a:tc>
                  <a:txBody>
                    <a:bodyPr/>
                    <a:lstStyle/>
                    <a:p>
                      <a:pPr algn="ctr"/>
                      <a:endParaRPr lang="fa-IR" sz="1200" dirty="0">
                        <a:cs typeface="B Nazanin" pitchFamily="2" charset="-78"/>
                      </a:endParaRPr>
                    </a:p>
                    <a:p>
                      <a:pPr algn="ctr"/>
                      <a:r>
                        <a:rPr lang="fa-IR" sz="1200" dirty="0">
                          <a:cs typeface="B Nazanin" pitchFamily="2" charset="-78"/>
                        </a:rPr>
                        <a:t>تعین فضایی میدان و ایجاد هماهنگی و یکپارچگی</a:t>
                      </a:r>
                      <a:endParaRPr lang="en-US" sz="1200" b="1" dirty="0">
                        <a:cs typeface="B Nazanin" pitchFamily="2" charset="-78"/>
                      </a:endParaRPr>
                    </a:p>
                  </a:txBody>
                  <a:tcPr anchor="ctr"/>
                </a:tc>
                <a:extLst>
                  <a:ext uri="{0D108BD9-81ED-4DB2-BD59-A6C34878D82A}">
                    <a16:rowId xmlns:a16="http://schemas.microsoft.com/office/drawing/2014/main" xmlns="" val="10003"/>
                  </a:ext>
                </a:extLst>
              </a:tr>
              <a:tr h="2428909">
                <a:tc>
                  <a:txBody>
                    <a:bodyPr/>
                    <a:lstStyle/>
                    <a:p>
                      <a:pPr algn="ctr" rtl="1">
                        <a:buFont typeface="Wingdings" pitchFamily="2" charset="2"/>
                        <a:buChar char="ü"/>
                      </a:pPr>
                      <a:r>
                        <a:rPr lang="fa-IR" sz="1200" dirty="0">
                          <a:cs typeface="B Nazanin" pitchFamily="2" charset="-78"/>
                        </a:rPr>
                        <a:t>استفاده</a:t>
                      </a:r>
                      <a:r>
                        <a:rPr lang="fa-IR" sz="1200" baseline="0" dirty="0">
                          <a:cs typeface="B Nazanin" pitchFamily="2" charset="-78"/>
                        </a:rPr>
                        <a:t> از جداره های نفوذ پذیر</a:t>
                      </a:r>
                    </a:p>
                    <a:p>
                      <a:pPr algn="ctr" rtl="1">
                        <a:buFont typeface="Wingdings" pitchFamily="2" charset="2"/>
                        <a:buChar char="ü"/>
                      </a:pPr>
                      <a:r>
                        <a:rPr lang="fa-IR" sz="1200" baseline="0" dirty="0">
                          <a:cs typeface="B Nazanin" pitchFamily="2" charset="-78"/>
                        </a:rPr>
                        <a:t>امکان سرریز کاربری ها و فعالیت های جاذب به خارج از فضا</a:t>
                      </a:r>
                    </a:p>
                    <a:p>
                      <a:pPr algn="ctr" rtl="1">
                        <a:buFont typeface="Wingdings" pitchFamily="2" charset="2"/>
                        <a:buChar char="ü"/>
                      </a:pPr>
                      <a:r>
                        <a:rPr lang="fa-IR" sz="1200" baseline="0" dirty="0">
                          <a:cs typeface="B Nazanin" pitchFamily="2" charset="-78"/>
                        </a:rPr>
                        <a:t>استفاده از مبلمان و کف سازی انعطاف پذیر</a:t>
                      </a:r>
                    </a:p>
                    <a:p>
                      <a:pPr algn="ctr" rtl="1">
                        <a:buFont typeface="Wingdings" pitchFamily="2" charset="2"/>
                        <a:buChar char="ü"/>
                      </a:pPr>
                      <a:r>
                        <a:rPr lang="fa-IR" sz="1200" baseline="0" dirty="0">
                          <a:cs typeface="B Nazanin" pitchFamily="2" charset="-78"/>
                        </a:rPr>
                        <a:t>در نظر گرفتن تمهیدات لازم برای تشویق حضور گروه های مختلف سنی و جنسی</a:t>
                      </a:r>
                    </a:p>
                    <a:p>
                      <a:pPr algn="ctr" rtl="1">
                        <a:buFont typeface="Wingdings" pitchFamily="2" charset="2"/>
                        <a:buChar char="ü"/>
                      </a:pPr>
                      <a:r>
                        <a:rPr lang="fa-IR" sz="1200" baseline="0" dirty="0">
                          <a:cs typeface="B Nazanin" pitchFamily="2" charset="-78"/>
                        </a:rPr>
                        <a:t>نورپردازی مناسب فضا</a:t>
                      </a:r>
                    </a:p>
                    <a:p>
                      <a:pPr algn="ctr" rtl="1">
                        <a:buFont typeface="Wingdings" pitchFamily="2" charset="2"/>
                        <a:buChar char="ü"/>
                      </a:pPr>
                      <a:r>
                        <a:rPr lang="fa-IR" sz="1200" baseline="0" dirty="0">
                          <a:cs typeface="B Nazanin" pitchFamily="2" charset="-78"/>
                        </a:rPr>
                        <a:t>استفاده از کاربری های فعال و جاذب</a:t>
                      </a:r>
                    </a:p>
                    <a:p>
                      <a:pPr algn="ctr" rtl="1">
                        <a:buFont typeface="Wingdings" pitchFamily="2" charset="2"/>
                        <a:buChar char="ü"/>
                      </a:pPr>
                      <a:r>
                        <a:rPr lang="fa-IR" sz="1200" baseline="0" dirty="0">
                          <a:cs typeface="B Nazanin" pitchFamily="2" charset="-78"/>
                        </a:rPr>
                        <a:t>ایجاد هماهنگی در به کار گیری رنگ و مصالح در جداره های میدان</a:t>
                      </a:r>
                    </a:p>
                    <a:p>
                      <a:pPr algn="ctr" rtl="1">
                        <a:buFont typeface="Wingdings" pitchFamily="2" charset="2"/>
                        <a:buChar char="ü"/>
                      </a:pPr>
                      <a:endParaRPr lang="en-US" sz="1200" b="1" dirty="0">
                        <a:cs typeface="B Nazanin" pitchFamily="2" charset="-78"/>
                      </a:endParaRPr>
                    </a:p>
                  </a:txBody>
                  <a:tcPr anchor="ctr"/>
                </a:tc>
                <a:tc>
                  <a:txBody>
                    <a:bodyPr/>
                    <a:lstStyle/>
                    <a:p>
                      <a:pPr algn="ctr" rtl="1">
                        <a:buFont typeface="Wingdings" pitchFamily="2" charset="2"/>
                        <a:buChar char="ü"/>
                      </a:pPr>
                      <a:r>
                        <a:rPr lang="fa-IR" sz="1200" dirty="0">
                          <a:cs typeface="B Nazanin" pitchFamily="2" charset="-78"/>
                        </a:rPr>
                        <a:t>ایجاد تنوع در فرم و عملکرد میدان</a:t>
                      </a:r>
                    </a:p>
                    <a:p>
                      <a:pPr algn="ctr" rtl="1">
                        <a:buFont typeface="Wingdings" pitchFamily="2" charset="2"/>
                        <a:buChar char="ü"/>
                      </a:pPr>
                      <a:r>
                        <a:rPr lang="fa-IR" sz="1200" dirty="0">
                          <a:cs typeface="B Nazanin" pitchFamily="2" charset="-78"/>
                        </a:rPr>
                        <a:t>تشویق به مکث در فضا و انجام فعالیت های غیر حرکتی</a:t>
                      </a:r>
                      <a:endParaRPr lang="fa-IR" sz="1200" baseline="0" dirty="0">
                        <a:cs typeface="B Nazanin" pitchFamily="2" charset="-78"/>
                      </a:endParaRPr>
                    </a:p>
                    <a:p>
                      <a:pPr algn="ctr" rtl="1">
                        <a:buFont typeface="Wingdings" pitchFamily="2" charset="2"/>
                        <a:buChar char="ü"/>
                      </a:pPr>
                      <a:r>
                        <a:rPr lang="fa-IR" sz="1200" baseline="0" dirty="0">
                          <a:cs typeface="B Nazanin" pitchFamily="2" charset="-78"/>
                        </a:rPr>
                        <a:t>افزایش یکپارچگی در کالبد میدان ، عملکرد های آن و عناصر مستقر در میدان</a:t>
                      </a:r>
                    </a:p>
                    <a:p>
                      <a:pPr algn="ctr" rtl="1">
                        <a:buFont typeface="Wingdings" pitchFamily="2" charset="2"/>
                        <a:buChar char="ü"/>
                      </a:pPr>
                      <a:r>
                        <a:rPr lang="fa-IR" sz="1200" baseline="0" dirty="0">
                          <a:cs typeface="B Nazanin" pitchFamily="2" charset="-78"/>
                        </a:rPr>
                        <a:t>افزایش امکان برقراری ارتباطات اجتماعی بین شهروندان</a:t>
                      </a:r>
                    </a:p>
                    <a:p>
                      <a:pPr algn="ctr" rtl="1">
                        <a:buFont typeface="Wingdings" pitchFamily="2" charset="2"/>
                        <a:buChar char="ü"/>
                      </a:pPr>
                      <a:endParaRPr lang="en-US" sz="1200" b="1" dirty="0">
                        <a:cs typeface="B Nazanin" pitchFamily="2" charset="-78"/>
                      </a:endParaRPr>
                    </a:p>
                  </a:txBody>
                  <a:tcPr anchor="ctr"/>
                </a:tc>
                <a:tc>
                  <a:txBody>
                    <a:bodyPr/>
                    <a:lstStyle/>
                    <a:p>
                      <a:pPr algn="ctr"/>
                      <a:r>
                        <a:rPr lang="fa-IR" sz="1200" dirty="0">
                          <a:cs typeface="B Nazanin" pitchFamily="2" charset="-78"/>
                        </a:rPr>
                        <a:t>افزایش انعطاف پذیری و</a:t>
                      </a:r>
                      <a:r>
                        <a:rPr lang="fa-IR" sz="1200" baseline="0" dirty="0">
                          <a:cs typeface="B Nazanin" pitchFamily="2" charset="-78"/>
                        </a:rPr>
                        <a:t>  تجمع پذیری در میدان</a:t>
                      </a:r>
                      <a:endParaRPr lang="en-US" sz="1200" b="1" dirty="0">
                        <a:cs typeface="B Nazanin" pitchFamily="2" charset="-78"/>
                      </a:endParaRPr>
                    </a:p>
                  </a:txBody>
                  <a:tcPr anchor="ctr"/>
                </a:tc>
                <a:extLst>
                  <a:ext uri="{0D108BD9-81ED-4DB2-BD59-A6C34878D82A}">
                    <a16:rowId xmlns:a16="http://schemas.microsoft.com/office/drawing/2014/main" xmlns="" val="10004"/>
                  </a:ext>
                </a:extLst>
              </a:tr>
            </a:tbl>
          </a:graphicData>
        </a:graphic>
      </p:graphicFrame>
      <p:sp>
        <p:nvSpPr>
          <p:cNvPr id="11" name="Slide Number Placeholder 10"/>
          <p:cNvSpPr>
            <a:spLocks noGrp="1"/>
          </p:cNvSpPr>
          <p:nvPr>
            <p:ph type="sldNum" sz="quarter" idx="12"/>
          </p:nvPr>
        </p:nvSpPr>
        <p:spPr/>
        <p:txBody>
          <a:bodyPr/>
          <a:lstStyle/>
          <a:p>
            <a:fld id="{FF86FEA7-80B1-4C74-85F3-91076A821A0B}" type="slidenum">
              <a:rPr lang="en-US" smtClean="0"/>
              <a:pPr/>
              <a:t>47</a:t>
            </a:fld>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361956" y="1881174"/>
            <a:ext cx="7648608" cy="1143000"/>
          </a:xfrm>
        </p:spPr>
        <p:txBody>
          <a:bodyPr>
            <a:normAutofit/>
          </a:bodyPr>
          <a:lstStyle/>
          <a:p>
            <a:pPr marL="342900" lvl="0" indent="-342900" rtl="1">
              <a:lnSpc>
                <a:spcPct val="80000"/>
              </a:lnSpc>
              <a:spcBef>
                <a:spcPct val="20000"/>
              </a:spcBef>
              <a:defRPr/>
            </a:pPr>
            <a:r>
              <a:rPr lang="fa-IR" sz="2400" b="1" dirty="0">
                <a:solidFill>
                  <a:prstClr val="black"/>
                </a:solidFill>
                <a:cs typeface="B Nazanin" pitchFamily="2" charset="-78"/>
              </a:rPr>
              <a:t>پروسه دوم</a:t>
            </a:r>
            <a:br>
              <a:rPr lang="fa-IR" sz="2400" b="1" dirty="0">
                <a:solidFill>
                  <a:prstClr val="black"/>
                </a:solidFill>
                <a:cs typeface="B Nazanin" pitchFamily="2" charset="-78"/>
              </a:rPr>
            </a:br>
            <a:r>
              <a:rPr lang="fa-IR" sz="2400" b="1" dirty="0">
                <a:solidFill>
                  <a:prstClr val="black"/>
                </a:solidFill>
                <a:cs typeface="B Nazanin" pitchFamily="2" charset="-78"/>
              </a:rPr>
              <a:t/>
            </a:r>
            <a:br>
              <a:rPr lang="fa-IR" sz="2400" b="1" dirty="0">
                <a:solidFill>
                  <a:prstClr val="black"/>
                </a:solidFill>
                <a:cs typeface="B Nazanin" pitchFamily="2" charset="-78"/>
              </a:rPr>
            </a:br>
            <a:r>
              <a:rPr lang="fa-IR" sz="2400" b="1" dirty="0">
                <a:solidFill>
                  <a:prstClr val="black"/>
                </a:solidFill>
                <a:cs typeface="B Nazanin" pitchFamily="2" charset="-78"/>
              </a:rPr>
              <a:t>تجزیه و تحلیل</a:t>
            </a:r>
            <a:endParaRPr lang="fa-IR" sz="2400" b="1" dirty="0">
              <a:cs typeface="B Nazanin" pitchFamily="2" charset="-78"/>
            </a:endParaRPr>
          </a:p>
        </p:txBody>
      </p:sp>
      <p:pic>
        <p:nvPicPr>
          <p:cNvPr id="2051" name="Picture 3" descr="C:\Users\Elham\Desktop\1.jpg"/>
          <p:cNvPicPr>
            <a:picLocks noChangeAspect="1" noChangeArrowheads="1"/>
          </p:cNvPicPr>
          <p:nvPr/>
        </p:nvPicPr>
        <p:blipFill>
          <a:blip r:embed="rId2"/>
          <a:srcRect/>
          <a:stretch>
            <a:fillRect/>
          </a:stretch>
        </p:blipFill>
        <p:spPr bwMode="auto">
          <a:xfrm>
            <a:off x="-24" y="7693060"/>
            <a:ext cx="938212" cy="2189162"/>
          </a:xfrm>
          <a:prstGeom prst="rect">
            <a:avLst/>
          </a:prstGeom>
          <a:noFill/>
        </p:spPr>
      </p:pic>
      <p:pic>
        <p:nvPicPr>
          <p:cNvPr id="2050" name="Picture 2" descr="C:\Users\Elham\Desktop\1.2 copy.jpg"/>
          <p:cNvPicPr>
            <a:picLocks noChangeAspect="1" noChangeArrowheads="1"/>
          </p:cNvPicPr>
          <p:nvPr/>
        </p:nvPicPr>
        <p:blipFill>
          <a:blip r:embed="rId3" cstate="screen">
            <a:clrChange>
              <a:clrFrom>
                <a:srgbClr val="FFFFFF"/>
              </a:clrFrom>
              <a:clrTo>
                <a:srgbClr val="FFFFFF">
                  <a:alpha val="0"/>
                </a:srgbClr>
              </a:clrTo>
            </a:clrChange>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a:off x="1928802" y="7778063"/>
            <a:ext cx="4929198" cy="2175597"/>
          </a:xfrm>
          <a:prstGeom prst="rect">
            <a:avLst/>
          </a:prstGeom>
          <a:noFill/>
        </p:spPr>
      </p:pic>
      <p:pic>
        <p:nvPicPr>
          <p:cNvPr id="6" name="Picture 2" descr="C:\Users\Elham\Desktop\1.2 copy.jpg"/>
          <p:cNvPicPr>
            <a:picLocks noChangeAspect="1" noChangeArrowheads="1"/>
          </p:cNvPicPr>
          <p:nvPr/>
        </p:nvPicPr>
        <p:blipFill>
          <a:blip r:embed="rId4" cstate="screen">
            <a:clrChange>
              <a:clrFrom>
                <a:srgbClr val="FFFFFF"/>
              </a:clrFrom>
              <a:clrTo>
                <a:srgbClr val="FFFFFF">
                  <a:alpha val="0"/>
                </a:srgbClr>
              </a:clrTo>
            </a:clrChange>
            <a:duotone>
              <a:schemeClr val="accent1">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928670" y="7739082"/>
            <a:ext cx="1000132" cy="2175597"/>
          </a:xfrm>
          <a:prstGeom prst="rect">
            <a:avLst/>
          </a:prstGeom>
          <a:noFill/>
        </p:spPr>
      </p:pic>
      <p:sp>
        <p:nvSpPr>
          <p:cNvPr id="11" name="TextBox 10"/>
          <p:cNvSpPr txBox="1"/>
          <p:nvPr/>
        </p:nvSpPr>
        <p:spPr>
          <a:xfrm>
            <a:off x="928670" y="3381364"/>
            <a:ext cx="2714644" cy="4832092"/>
          </a:xfrm>
          <a:prstGeom prst="rect">
            <a:avLst/>
          </a:prstGeom>
          <a:noFill/>
        </p:spPr>
        <p:txBody>
          <a:bodyPr wrap="square" rtlCol="0">
            <a:spAutoFit/>
          </a:bodyPr>
          <a:lstStyle/>
          <a:p>
            <a:pPr algn="just" rtl="1">
              <a:buNone/>
            </a:pPr>
            <a:r>
              <a:rPr lang="fa-IR" sz="1400" b="1" dirty="0">
                <a:cs typeface="B Nazanin" pitchFamily="2" charset="-78"/>
              </a:rPr>
              <a:t>در این پروسه با توجه به نیاز مردمان شهر و امکانات و منابع و موانع موجود و همچنین پتانسیل های شناسایی شده بررسی می کنیم که چگونه می توانیم این منابع و امکانات را غنا ببخشیم و چگونه می توانیم با توجه به پتانسیل های بالقوه و بالفعل نیاز ها و مسائل اصلی شهر را حل کنیم؟ در واقع با مد نظر قرار دادن مبدا و مقصد حرکت و شناسایی موانع حرکت، چگونگی رسیدن به وضع مقدور را مورد بررسی قرار می دهیم.</a:t>
            </a:r>
          </a:p>
          <a:p>
            <a:pPr algn="just" rtl="1">
              <a:buNone/>
            </a:pPr>
            <a:r>
              <a:rPr lang="fa-IR" sz="1400" b="1" dirty="0">
                <a:cs typeface="B Nazanin" pitchFamily="2" charset="-78"/>
              </a:rPr>
              <a:t>در این قسمت ابتدا با تطبیق امکانات و محدودیت ها بررسی می کنیم که چگونه و توسط کدام امکانات می توانیم محدودیت هایمان را کاهش دهیم. سپس یک جمع بندی از بررسی های انجام شده در قالب پلان راهبردی ارائه شده است. همچنین به دلیل قرار گیری این میدان در یک محدوده تاریخی نماهای شاخص محدوده نیز مورد بررسی قرار گرفته اند تا بتوانیم در طراحی از اصول و ارکان آن ها استفاده کنیم.</a:t>
            </a:r>
            <a:endParaRPr lang="en-US" sz="1200" dirty="0"/>
          </a:p>
        </p:txBody>
      </p:sp>
      <p:sp>
        <p:nvSpPr>
          <p:cNvPr id="9" name="Slide Number Placeholder 8"/>
          <p:cNvSpPr>
            <a:spLocks noGrp="1"/>
          </p:cNvSpPr>
          <p:nvPr>
            <p:ph type="sldNum" sz="quarter" idx="12"/>
          </p:nvPr>
        </p:nvSpPr>
        <p:spPr/>
        <p:txBody>
          <a:bodyPr/>
          <a:lstStyle/>
          <a:p>
            <a:fld id="{FF86FEA7-80B1-4C74-85F3-91076A821A0B}" type="slidenum">
              <a:rPr lang="en-US" smtClean="0"/>
              <a:pPr/>
              <a:t>48</a:t>
            </a:fld>
            <a:endParaRPr 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sp>
        <p:nvSpPr>
          <p:cNvPr id="62" name="Rounded Rectangle 61"/>
          <p:cNvSpPr/>
          <p:nvPr/>
        </p:nvSpPr>
        <p:spPr>
          <a:xfrm>
            <a:off x="3571876" y="1166786"/>
            <a:ext cx="2928958" cy="8072494"/>
          </a:xfrm>
          <a:prstGeom prst="roundRect">
            <a:avLst/>
          </a:prstGeom>
          <a:solidFill>
            <a:srgbClr val="00B050">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Rounded Rectangle 55"/>
          <p:cNvSpPr/>
          <p:nvPr/>
        </p:nvSpPr>
        <p:spPr>
          <a:xfrm>
            <a:off x="642918" y="5167314"/>
            <a:ext cx="5727190" cy="3500462"/>
          </a:xfrm>
          <a:prstGeom prst="roundRect">
            <a:avLst/>
          </a:prstGeom>
          <a:solidFill>
            <a:srgbClr val="92D05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ounded Rectangle 39"/>
          <p:cNvSpPr/>
          <p:nvPr/>
        </p:nvSpPr>
        <p:spPr>
          <a:xfrm>
            <a:off x="630768" y="1381100"/>
            <a:ext cx="5727190" cy="3500462"/>
          </a:xfrm>
          <a:prstGeom prst="roundRect">
            <a:avLst/>
          </a:prstGeom>
          <a:solidFill>
            <a:srgbClr val="92D05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928982"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دوم (تجزیه و تحلیل)</a:t>
            </a:r>
            <a:endParaRPr lang="en-US" sz="1400" b="1" dirty="0">
              <a:cs typeface="B Nazanin" pitchFamily="2" charset="-78"/>
            </a:endParaRPr>
          </a:p>
        </p:txBody>
      </p:sp>
      <p:sp>
        <p:nvSpPr>
          <p:cNvPr id="15" name="Subtitle 2"/>
          <p:cNvSpPr txBox="1">
            <a:spLocks/>
          </p:cNvSpPr>
          <p:nvPr/>
        </p:nvSpPr>
        <p:spPr>
          <a:xfrm>
            <a:off x="890582" y="2809860"/>
            <a:ext cx="1752600" cy="381000"/>
          </a:xfrm>
          <a:prstGeom prst="rect">
            <a:avLst/>
          </a:prstGeom>
        </p:spPr>
        <p:txBody>
          <a:bodyPr vert="horz" lIns="91440" tIns="45720" rIns="91440" bIns="45720" rtlCol="0">
            <a:noAutofit/>
          </a:body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lang="fa-IR" sz="1200" dirty="0">
                <a:cs typeface="B Nazanin" pitchFamily="2" charset="-78"/>
              </a:rPr>
              <a:t>قابلیت برقراری تعاملات اجتماعی</a:t>
            </a:r>
            <a:endParaRPr kumimoji="0" lang="fa-IR" sz="1200" b="0" i="0" u="none" strike="noStrike" kern="1200" cap="none" spc="0" normalizeH="0" baseline="0" noProof="0" dirty="0">
              <a:ln>
                <a:noFill/>
              </a:ln>
              <a:solidFill>
                <a:schemeClr val="tx1"/>
              </a:solidFill>
              <a:effectLst/>
              <a:uLnTx/>
              <a:uFillTx/>
              <a:cs typeface="B Nazanin" pitchFamily="2" charset="-78"/>
            </a:endParaRPr>
          </a:p>
        </p:txBody>
      </p:sp>
      <p:sp>
        <p:nvSpPr>
          <p:cNvPr id="17" name="Subtitle 2"/>
          <p:cNvSpPr txBox="1">
            <a:spLocks/>
          </p:cNvSpPr>
          <p:nvPr/>
        </p:nvSpPr>
        <p:spPr>
          <a:xfrm>
            <a:off x="785794" y="4424362"/>
            <a:ext cx="1785950" cy="457200"/>
          </a:xfrm>
          <a:prstGeom prst="rect">
            <a:avLst/>
          </a:prstGeom>
        </p:spPr>
        <p:txBody>
          <a:bodyPr vert="horz" lIns="91440" tIns="45720" rIns="91440" bIns="45720" rtlCol="0">
            <a:noAutofit/>
          </a:body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lang="fa-IR" sz="1200" dirty="0">
                <a:cs typeface="B Nazanin" pitchFamily="2" charset="-78"/>
              </a:rPr>
              <a:t>حضور پذیری میدان و امکان حضور اقشار مختلف اجتماعی</a:t>
            </a:r>
          </a:p>
        </p:txBody>
      </p:sp>
      <p:pic>
        <p:nvPicPr>
          <p:cNvPr id="1031" name="Picture 7" descr="C:\Users\Elham\Desktop\kargah tarahi shahri\scan\1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0800000">
            <a:off x="1071547" y="1452538"/>
            <a:ext cx="1402934" cy="1285884"/>
          </a:xfrm>
          <a:prstGeom prst="rect">
            <a:avLst/>
          </a:prstGeom>
          <a:noFill/>
          <a:ln>
            <a:solidFill>
              <a:schemeClr val="tx1"/>
            </a:solidFill>
          </a:ln>
        </p:spPr>
      </p:pic>
      <p:pic>
        <p:nvPicPr>
          <p:cNvPr id="1032" name="Picture 8" descr="C:\Users\Elham\Desktop\kargah tarahi shahri\scan\1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0800000">
            <a:off x="4613892" y="2166918"/>
            <a:ext cx="1529751" cy="1643074"/>
          </a:xfrm>
          <a:prstGeom prst="rect">
            <a:avLst/>
          </a:prstGeom>
          <a:noFill/>
          <a:ln>
            <a:solidFill>
              <a:schemeClr val="tx1"/>
            </a:solidFill>
          </a:ln>
        </p:spPr>
      </p:pic>
      <p:pic>
        <p:nvPicPr>
          <p:cNvPr id="1033" name="Picture 9" descr="C:\Users\Elham\Desktop\kargah tarahi shahri\scan\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0800000">
            <a:off x="1086909" y="3167050"/>
            <a:ext cx="1413397" cy="1214445"/>
          </a:xfrm>
          <a:prstGeom prst="rect">
            <a:avLst/>
          </a:prstGeom>
          <a:noFill/>
          <a:ln>
            <a:solidFill>
              <a:schemeClr val="tx1"/>
            </a:solidFill>
          </a:ln>
        </p:spPr>
      </p:pic>
      <p:sp>
        <p:nvSpPr>
          <p:cNvPr id="24" name="TextBox 23"/>
          <p:cNvSpPr txBox="1"/>
          <p:nvPr/>
        </p:nvSpPr>
        <p:spPr>
          <a:xfrm>
            <a:off x="4286256" y="3881430"/>
            <a:ext cx="2214578" cy="276999"/>
          </a:xfrm>
          <a:prstGeom prst="rect">
            <a:avLst/>
          </a:prstGeom>
          <a:noFill/>
        </p:spPr>
        <p:txBody>
          <a:bodyPr wrap="square" rtlCol="0">
            <a:spAutoFit/>
          </a:bodyPr>
          <a:lstStyle/>
          <a:p>
            <a:pPr algn="ctr"/>
            <a:r>
              <a:rPr lang="fa-IR" sz="1200" dirty="0">
                <a:cs typeface="B Nazanin" pitchFamily="2" charset="-78"/>
              </a:rPr>
              <a:t>قابلیت بالای دسترسی میدان</a:t>
            </a:r>
            <a:endParaRPr lang="en-US" sz="1200" dirty="0">
              <a:cs typeface="B Nazanin" pitchFamily="2" charset="-78"/>
            </a:endParaRPr>
          </a:p>
        </p:txBody>
      </p:sp>
      <p:pic>
        <p:nvPicPr>
          <p:cNvPr id="1035" name="Picture 11" descr="C:\arshive\urban designTerm1\tahlil\tehran st\pictures\Arrows\Color\AR22.WMF"/>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2714620" y="2738422"/>
            <a:ext cx="1668993" cy="571504"/>
          </a:xfrm>
          <a:prstGeom prst="rect">
            <a:avLst/>
          </a:prstGeom>
          <a:noFill/>
        </p:spPr>
      </p:pic>
      <p:sp>
        <p:nvSpPr>
          <p:cNvPr id="43" name="Subtitle 2"/>
          <p:cNvSpPr txBox="1">
            <a:spLocks/>
          </p:cNvSpPr>
          <p:nvPr/>
        </p:nvSpPr>
        <p:spPr>
          <a:xfrm>
            <a:off x="4143380" y="6567502"/>
            <a:ext cx="1981200" cy="685800"/>
          </a:xfrm>
          <a:prstGeom prst="rect">
            <a:avLst/>
          </a:prstGeom>
        </p:spPr>
        <p:txBody>
          <a:bodyPr vert="horz" lIns="91440" tIns="45720" rIns="91440" bIns="45720" rtlCol="0">
            <a:normAutofit/>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1200" b="0" i="0" u="none" strike="noStrike" kern="1200" cap="none" spc="0" normalizeH="0" baseline="0" noProof="0" dirty="0">
                <a:ln>
                  <a:noFill/>
                </a:ln>
                <a:solidFill>
                  <a:schemeClr val="tx1"/>
                </a:solidFill>
                <a:effectLst/>
                <a:uLnTx/>
                <a:uFillTx/>
                <a:cs typeface="B Nazanin" pitchFamily="2" charset="-78"/>
              </a:rPr>
              <a:t>وجود کریدور های دید</a:t>
            </a:r>
            <a:r>
              <a:rPr kumimoji="0" lang="fa-IR" sz="1200" b="0" i="0" u="none" strike="noStrike" kern="1200" cap="none" spc="0" normalizeH="0" noProof="0" dirty="0">
                <a:ln>
                  <a:noFill/>
                </a:ln>
                <a:solidFill>
                  <a:schemeClr val="tx1"/>
                </a:solidFill>
                <a:effectLst/>
                <a:uLnTx/>
                <a:uFillTx/>
                <a:cs typeface="B Nazanin" pitchFamily="2" charset="-78"/>
              </a:rPr>
              <a:t> به ساختمان مخابرات از خیابان های اطراف و شکل گیری نشانه مهم شهری</a:t>
            </a:r>
            <a:endParaRPr kumimoji="0" lang="fa-IR" sz="1200" b="0" i="0" u="none" strike="noStrike" kern="1200" cap="none" spc="0" normalizeH="0" baseline="0" noProof="0" dirty="0">
              <a:ln>
                <a:noFill/>
              </a:ln>
              <a:solidFill>
                <a:schemeClr val="tx1"/>
              </a:solidFill>
              <a:effectLst/>
              <a:uLnTx/>
              <a:uFillTx/>
              <a:cs typeface="B Nazanin" pitchFamily="2" charset="-78"/>
            </a:endParaRPr>
          </a:p>
        </p:txBody>
      </p:sp>
      <p:sp>
        <p:nvSpPr>
          <p:cNvPr id="45" name="Subtitle 2"/>
          <p:cNvSpPr txBox="1">
            <a:spLocks/>
          </p:cNvSpPr>
          <p:nvPr/>
        </p:nvSpPr>
        <p:spPr>
          <a:xfrm>
            <a:off x="4214818" y="8782080"/>
            <a:ext cx="1828800" cy="4572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lang="fa-IR" sz="1200" dirty="0">
                <a:cs typeface="B Nazanin" pitchFamily="2" charset="-78"/>
              </a:rPr>
              <a:t>وجود دید به عناصر شاخص تاریخی و امکان تقویت نشانه های شهری</a:t>
            </a:r>
            <a:endParaRPr kumimoji="0" lang="fa-IR" sz="1200" b="0" i="0" u="none" strike="noStrike" kern="1200" cap="none" spc="0" normalizeH="0" baseline="0" noProof="0" dirty="0">
              <a:ln>
                <a:noFill/>
              </a:ln>
              <a:solidFill>
                <a:schemeClr val="tx1"/>
              </a:solidFill>
              <a:effectLst/>
              <a:uLnTx/>
              <a:uFillTx/>
              <a:cs typeface="B Nazanin" pitchFamily="2" charset="-78"/>
            </a:endParaRPr>
          </a:p>
        </p:txBody>
      </p:sp>
      <p:sp>
        <p:nvSpPr>
          <p:cNvPr id="48" name="Subtitle 2"/>
          <p:cNvSpPr txBox="1">
            <a:spLocks/>
          </p:cNvSpPr>
          <p:nvPr/>
        </p:nvSpPr>
        <p:spPr>
          <a:xfrm>
            <a:off x="928670" y="6453198"/>
            <a:ext cx="1828800" cy="533400"/>
          </a:xfrm>
          <a:prstGeom prst="rect">
            <a:avLst/>
          </a:prstGeom>
        </p:spPr>
        <p:txBody>
          <a:bodyPr vert="horz" lIns="91440" tIns="45720" rIns="91440" bIns="45720" rtlCol="0">
            <a:no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lang="fa-IR" sz="1200" dirty="0">
                <a:cs typeface="B Nazanin" pitchFamily="2" charset="-78"/>
              </a:rPr>
              <a:t>حذف موانع بصری به عناصر شاخص و پررنگ تر کردن آنها به عنوان نشانه</a:t>
            </a:r>
            <a:endParaRPr kumimoji="0" lang="fa-IR" sz="1200" b="0" i="0" u="none" strike="noStrike" kern="1200" cap="none" spc="0" normalizeH="0" baseline="0" noProof="0" dirty="0">
              <a:ln>
                <a:noFill/>
              </a:ln>
              <a:solidFill>
                <a:schemeClr val="tx1"/>
              </a:solidFill>
              <a:effectLst/>
              <a:uLnTx/>
              <a:uFillTx/>
              <a:cs typeface="B Nazanin" pitchFamily="2" charset="-78"/>
            </a:endParaRPr>
          </a:p>
        </p:txBody>
      </p:sp>
      <p:sp>
        <p:nvSpPr>
          <p:cNvPr id="50" name="Subtitle 2"/>
          <p:cNvSpPr txBox="1">
            <a:spLocks/>
          </p:cNvSpPr>
          <p:nvPr/>
        </p:nvSpPr>
        <p:spPr>
          <a:xfrm>
            <a:off x="857232" y="8524900"/>
            <a:ext cx="1828800" cy="609600"/>
          </a:xfrm>
          <a:prstGeom prst="rect">
            <a:avLst/>
          </a:prstGeom>
        </p:spPr>
        <p:txBody>
          <a:bodyPr vert="horz" lIns="91440" tIns="45720" rIns="91440" bIns="45720" rtlCol="0">
            <a:noAutofit/>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lang="fa-IR" sz="1200" dirty="0">
                <a:cs typeface="B Nazanin" pitchFamily="2" charset="-78"/>
              </a:rPr>
              <a:t>کاهش اختلاف ارتفاعی شدید بین ساختمان ها در جداره و نمود بیشتر عناصر فرهنگی</a:t>
            </a:r>
            <a:endParaRPr kumimoji="0" lang="fa-IR" sz="1200" b="0" i="0" u="none" strike="noStrike" kern="1200" cap="none" spc="0" normalizeH="0" baseline="0" noProof="0" dirty="0">
              <a:ln>
                <a:noFill/>
              </a:ln>
              <a:solidFill>
                <a:schemeClr val="tx1"/>
              </a:solidFill>
              <a:effectLst/>
              <a:uLnTx/>
              <a:uFillTx/>
              <a:cs typeface="B Nazanin" pitchFamily="2" charset="-78"/>
            </a:endParaRPr>
          </a:p>
        </p:txBody>
      </p:sp>
      <p:pic>
        <p:nvPicPr>
          <p:cNvPr id="1036" name="Picture 12" descr="C:\Users\Elham\Desktop\kargah tarahi shahri\scan\29.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0800000">
            <a:off x="1142984" y="5095876"/>
            <a:ext cx="1344816" cy="1357322"/>
          </a:xfrm>
          <a:prstGeom prst="rect">
            <a:avLst/>
          </a:prstGeom>
          <a:noFill/>
          <a:ln>
            <a:solidFill>
              <a:schemeClr val="tx1"/>
            </a:solidFill>
          </a:ln>
        </p:spPr>
      </p:pic>
      <p:pic>
        <p:nvPicPr>
          <p:cNvPr id="1037" name="Picture 13" descr="C:\Users\Elham\Desktop\kargah tarahi shahri\scan\30.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0800000">
            <a:off x="4500570" y="7210444"/>
            <a:ext cx="1362277" cy="1571636"/>
          </a:xfrm>
          <a:prstGeom prst="rect">
            <a:avLst/>
          </a:prstGeom>
          <a:noFill/>
          <a:ln>
            <a:solidFill>
              <a:schemeClr val="tx1"/>
            </a:solidFill>
          </a:ln>
        </p:spPr>
      </p:pic>
      <p:pic>
        <p:nvPicPr>
          <p:cNvPr id="1038" name="Picture 14" descr="C:\Users\Elham\Desktop\kargah tarahi shahri\scan\25.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rot="10800000">
            <a:off x="4500570" y="5067304"/>
            <a:ext cx="1352209" cy="1500198"/>
          </a:xfrm>
          <a:prstGeom prst="rect">
            <a:avLst/>
          </a:prstGeom>
          <a:noFill/>
          <a:ln>
            <a:solidFill>
              <a:schemeClr val="tx1"/>
            </a:solidFill>
          </a:ln>
        </p:spPr>
      </p:pic>
      <p:pic>
        <p:nvPicPr>
          <p:cNvPr id="1039" name="Picture 15" descr="C:\Users\Elham\Desktop\kargah tarahi shahri\scan\28.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10800000">
            <a:off x="1142984" y="7167578"/>
            <a:ext cx="1360328" cy="1374790"/>
          </a:xfrm>
          <a:prstGeom prst="rect">
            <a:avLst/>
          </a:prstGeom>
          <a:noFill/>
          <a:ln>
            <a:solidFill>
              <a:schemeClr val="tx1"/>
            </a:solidFill>
          </a:ln>
        </p:spPr>
      </p:pic>
      <p:pic>
        <p:nvPicPr>
          <p:cNvPr id="57" name="Picture 11" descr="C:\arshive\urban designTerm1\tahlil\tehran st\pictures\Arrows\Color\AR22.WMF"/>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2714620" y="6738950"/>
            <a:ext cx="1668993" cy="571504"/>
          </a:xfrm>
          <a:prstGeom prst="rect">
            <a:avLst/>
          </a:prstGeom>
          <a:noFill/>
        </p:spPr>
      </p:pic>
      <p:sp>
        <p:nvSpPr>
          <p:cNvPr id="58" name="TextBox 57"/>
          <p:cNvSpPr txBox="1"/>
          <p:nvPr/>
        </p:nvSpPr>
        <p:spPr>
          <a:xfrm rot="16200000">
            <a:off x="5190244" y="1834435"/>
            <a:ext cx="2214578" cy="307777"/>
          </a:xfrm>
          <a:prstGeom prst="rect">
            <a:avLst/>
          </a:prstGeom>
          <a:noFill/>
        </p:spPr>
        <p:txBody>
          <a:bodyPr wrap="square" rtlCol="0">
            <a:spAutoFit/>
          </a:bodyPr>
          <a:lstStyle/>
          <a:p>
            <a:pPr algn="ctr"/>
            <a:r>
              <a:rPr lang="fa-IR" sz="1400" b="1" dirty="0">
                <a:effectLst>
                  <a:outerShdw blurRad="38100" dist="38100" dir="2700000" algn="tl">
                    <a:srgbClr val="000000">
                      <a:alpha val="43137"/>
                    </a:srgbClr>
                  </a:outerShdw>
                </a:effectLst>
                <a:cs typeface="B Nazanin" pitchFamily="2" charset="-78"/>
              </a:rPr>
              <a:t>نقاط قوت و فرصت</a:t>
            </a:r>
            <a:endParaRPr lang="en-US" sz="1400" b="1" dirty="0">
              <a:effectLst>
                <a:outerShdw blurRad="38100" dist="38100" dir="2700000" algn="tl">
                  <a:srgbClr val="000000">
                    <a:alpha val="43137"/>
                  </a:srgbClr>
                </a:outerShdw>
              </a:effectLst>
              <a:cs typeface="B Nazanin" pitchFamily="2" charset="-78"/>
            </a:endParaRPr>
          </a:p>
        </p:txBody>
      </p:sp>
      <p:sp>
        <p:nvSpPr>
          <p:cNvPr id="59" name="TextBox 58"/>
          <p:cNvSpPr txBox="1"/>
          <p:nvPr/>
        </p:nvSpPr>
        <p:spPr>
          <a:xfrm rot="16200000">
            <a:off x="-453358" y="3763260"/>
            <a:ext cx="2214578" cy="307777"/>
          </a:xfrm>
          <a:prstGeom prst="rect">
            <a:avLst/>
          </a:prstGeom>
          <a:noFill/>
        </p:spPr>
        <p:txBody>
          <a:bodyPr wrap="square" rtlCol="0">
            <a:spAutoFit/>
          </a:bodyPr>
          <a:lstStyle/>
          <a:p>
            <a:pPr algn="ctr"/>
            <a:r>
              <a:rPr lang="fa-IR" sz="1400" b="1" dirty="0">
                <a:effectLst>
                  <a:outerShdw blurRad="38100" dist="38100" dir="2700000" algn="tl">
                    <a:srgbClr val="000000">
                      <a:alpha val="43137"/>
                    </a:srgbClr>
                  </a:outerShdw>
                </a:effectLst>
                <a:cs typeface="B Nazanin" pitchFamily="2" charset="-78"/>
              </a:rPr>
              <a:t>نقاط ضعف و تهدید اصلاح شده</a:t>
            </a:r>
            <a:endParaRPr lang="en-US" sz="1400" b="1" dirty="0">
              <a:effectLst>
                <a:outerShdw blurRad="38100" dist="38100" dir="2700000" algn="tl">
                  <a:srgbClr val="000000">
                    <a:alpha val="43137"/>
                  </a:srgbClr>
                </a:outerShdw>
              </a:effectLst>
              <a:cs typeface="B Nazanin" pitchFamily="2" charset="-78"/>
            </a:endParaRPr>
          </a:p>
        </p:txBody>
      </p:sp>
      <p:sp>
        <p:nvSpPr>
          <p:cNvPr id="60" name="TextBox 59"/>
          <p:cNvSpPr txBox="1"/>
          <p:nvPr/>
        </p:nvSpPr>
        <p:spPr>
          <a:xfrm rot="16200000">
            <a:off x="5190244" y="5763525"/>
            <a:ext cx="2214578" cy="307777"/>
          </a:xfrm>
          <a:prstGeom prst="rect">
            <a:avLst/>
          </a:prstGeom>
          <a:noFill/>
        </p:spPr>
        <p:txBody>
          <a:bodyPr wrap="square" rtlCol="0">
            <a:spAutoFit/>
          </a:bodyPr>
          <a:lstStyle/>
          <a:p>
            <a:pPr algn="ctr"/>
            <a:r>
              <a:rPr lang="fa-IR" sz="1400" b="1" dirty="0">
                <a:effectLst>
                  <a:outerShdw blurRad="38100" dist="38100" dir="2700000" algn="tl">
                    <a:srgbClr val="000000">
                      <a:alpha val="43137"/>
                    </a:srgbClr>
                  </a:outerShdw>
                </a:effectLst>
                <a:cs typeface="B Nazanin" pitchFamily="2" charset="-78"/>
              </a:rPr>
              <a:t>نقاط قوت و فرصت</a:t>
            </a:r>
            <a:endParaRPr lang="en-US" sz="1400" b="1" dirty="0">
              <a:effectLst>
                <a:outerShdw blurRad="38100" dist="38100" dir="2700000" algn="tl">
                  <a:srgbClr val="000000">
                    <a:alpha val="43137"/>
                  </a:srgbClr>
                </a:outerShdw>
              </a:effectLst>
              <a:cs typeface="B Nazanin" pitchFamily="2" charset="-78"/>
            </a:endParaRPr>
          </a:p>
        </p:txBody>
      </p:sp>
      <p:sp>
        <p:nvSpPr>
          <p:cNvPr id="61" name="TextBox 60"/>
          <p:cNvSpPr txBox="1"/>
          <p:nvPr/>
        </p:nvSpPr>
        <p:spPr>
          <a:xfrm rot="16200000">
            <a:off x="-453358" y="7692350"/>
            <a:ext cx="2214578" cy="307777"/>
          </a:xfrm>
          <a:prstGeom prst="rect">
            <a:avLst/>
          </a:prstGeom>
          <a:noFill/>
        </p:spPr>
        <p:txBody>
          <a:bodyPr wrap="square" rtlCol="0">
            <a:spAutoFit/>
          </a:bodyPr>
          <a:lstStyle/>
          <a:p>
            <a:pPr algn="ctr"/>
            <a:r>
              <a:rPr lang="fa-IR" sz="1400" b="1" dirty="0">
                <a:effectLst>
                  <a:outerShdw blurRad="38100" dist="38100" dir="2700000" algn="tl">
                    <a:srgbClr val="000000">
                      <a:alpha val="43137"/>
                    </a:srgbClr>
                  </a:outerShdw>
                </a:effectLst>
                <a:cs typeface="B Nazanin" pitchFamily="2" charset="-78"/>
              </a:rPr>
              <a:t>نقاط ضعف و تهدید اصلاح شده</a:t>
            </a:r>
            <a:endParaRPr lang="en-US" sz="1400" b="1" dirty="0">
              <a:effectLst>
                <a:outerShdw blurRad="38100" dist="38100" dir="2700000" algn="tl">
                  <a:srgbClr val="000000">
                    <a:alpha val="43137"/>
                  </a:srgbClr>
                </a:outerShdw>
              </a:effectLst>
              <a:cs typeface="B Nazanin" pitchFamily="2" charset="-78"/>
            </a:endParaRPr>
          </a:p>
        </p:txBody>
      </p:sp>
      <p:sp>
        <p:nvSpPr>
          <p:cNvPr id="31" name="Slide Number Placeholder 30"/>
          <p:cNvSpPr>
            <a:spLocks noGrp="1"/>
          </p:cNvSpPr>
          <p:nvPr>
            <p:ph type="sldNum" sz="quarter" idx="12"/>
          </p:nvPr>
        </p:nvSpPr>
        <p:spPr/>
        <p:txBody>
          <a:bodyPr/>
          <a:lstStyle/>
          <a:p>
            <a:fld id="{FF86FEA7-80B1-4C74-85F3-91076A821A0B}" type="slidenum">
              <a:rPr lang="en-US" smtClean="0"/>
              <a:pPr/>
              <a:t>49</a:t>
            </a:fld>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361956" y="1881174"/>
            <a:ext cx="7648608" cy="1143000"/>
          </a:xfrm>
        </p:spPr>
        <p:txBody>
          <a:bodyPr>
            <a:normAutofit/>
          </a:bodyPr>
          <a:lstStyle/>
          <a:p>
            <a:pPr marL="342900" lvl="0" indent="-342900" rtl="1">
              <a:lnSpc>
                <a:spcPct val="80000"/>
              </a:lnSpc>
              <a:spcBef>
                <a:spcPct val="20000"/>
              </a:spcBef>
              <a:defRPr/>
            </a:pPr>
            <a:r>
              <a:rPr lang="fa-IR" sz="2400" b="1" dirty="0">
                <a:solidFill>
                  <a:prstClr val="black"/>
                </a:solidFill>
                <a:cs typeface="B Nazanin" pitchFamily="2" charset="-78"/>
              </a:rPr>
              <a:t>پروسه اول</a:t>
            </a:r>
            <a:br>
              <a:rPr lang="fa-IR" sz="2400" b="1" dirty="0">
                <a:solidFill>
                  <a:prstClr val="black"/>
                </a:solidFill>
                <a:cs typeface="B Nazanin" pitchFamily="2" charset="-78"/>
              </a:rPr>
            </a:br>
            <a:r>
              <a:rPr lang="fa-IR" sz="2400" b="1" dirty="0">
                <a:solidFill>
                  <a:prstClr val="black"/>
                </a:solidFill>
                <a:cs typeface="B Nazanin" pitchFamily="2" charset="-78"/>
              </a:rPr>
              <a:t/>
            </a:r>
            <a:br>
              <a:rPr lang="fa-IR" sz="2400" b="1" dirty="0">
                <a:solidFill>
                  <a:prstClr val="black"/>
                </a:solidFill>
                <a:cs typeface="B Nazanin" pitchFamily="2" charset="-78"/>
              </a:rPr>
            </a:br>
            <a:r>
              <a:rPr lang="fa-IR" sz="2400" b="1" dirty="0">
                <a:solidFill>
                  <a:prstClr val="black"/>
                </a:solidFill>
                <a:cs typeface="B Nazanin" pitchFamily="2" charset="-78"/>
              </a:rPr>
              <a:t>شناخت نیازها، امکانات و منابع و محدودیت ها</a:t>
            </a:r>
            <a:endParaRPr lang="fa-IR" sz="2400" b="1" dirty="0">
              <a:cs typeface="B Nazanin" pitchFamily="2" charset="-78"/>
            </a:endParaRPr>
          </a:p>
        </p:txBody>
      </p:sp>
      <p:sp>
        <p:nvSpPr>
          <p:cNvPr id="11" name="TextBox 10"/>
          <p:cNvSpPr txBox="1"/>
          <p:nvPr/>
        </p:nvSpPr>
        <p:spPr>
          <a:xfrm>
            <a:off x="928670" y="3595678"/>
            <a:ext cx="2714644" cy="3108543"/>
          </a:xfrm>
          <a:prstGeom prst="rect">
            <a:avLst/>
          </a:prstGeom>
          <a:noFill/>
        </p:spPr>
        <p:txBody>
          <a:bodyPr wrap="square" rtlCol="0">
            <a:spAutoFit/>
          </a:bodyPr>
          <a:lstStyle/>
          <a:p>
            <a:pPr algn="just" rtl="1">
              <a:buNone/>
            </a:pPr>
            <a:r>
              <a:rPr lang="fa-IR" sz="1400" b="1" dirty="0">
                <a:cs typeface="B Nazanin" pitchFamily="2" charset="-78"/>
              </a:rPr>
              <a:t>در این پروسه با توجه به سه عامل اصلی شناخت (شناخت نیاز ها، شناخت امکانات، شناخت محدودیت ها و موانع) با در نظر گرفتن محوریت عامل هدف (اهداف اولیه) در یک پروسه چرخشی به بررسی محدوده پرداختیم.</a:t>
            </a:r>
          </a:p>
          <a:p>
            <a:pPr algn="just" rtl="1">
              <a:buNone/>
            </a:pPr>
            <a:r>
              <a:rPr lang="fa-IR" sz="1400" b="1" dirty="0">
                <a:cs typeface="B Nazanin" pitchFamily="2" charset="-78"/>
              </a:rPr>
              <a:t>آنچه که در این قسمت حائز اهمیت است این است که با توجه به نوع برنامه و طرح هر کدام از عوامل مذکور می تواند نسبت به هم تقدم و تاخر داشته باشند ولی آنچه مسلم است این است که در همه حالت ها، این عوامل در یک پروسه چرخشی و رفت و برگشتی و با محوریت عامل تعیین اهداف می توانند عینیت یابند.</a:t>
            </a:r>
            <a:endParaRPr lang="en-US" sz="1200" dirty="0"/>
          </a:p>
        </p:txBody>
      </p:sp>
      <p:pic>
        <p:nvPicPr>
          <p:cNvPr id="2051" name="Picture 3" descr="C:\Users\Elham\Desktop\1.jpg"/>
          <p:cNvPicPr>
            <a:picLocks noChangeAspect="1" noChangeArrowheads="1"/>
          </p:cNvPicPr>
          <p:nvPr/>
        </p:nvPicPr>
        <p:blipFill>
          <a:blip r:embed="rId2"/>
          <a:srcRect/>
          <a:stretch>
            <a:fillRect/>
          </a:stretch>
        </p:blipFill>
        <p:spPr bwMode="auto">
          <a:xfrm>
            <a:off x="-24" y="7764498"/>
            <a:ext cx="938212" cy="2189162"/>
          </a:xfrm>
          <a:prstGeom prst="rect">
            <a:avLst/>
          </a:prstGeom>
          <a:noFill/>
        </p:spPr>
      </p:pic>
      <p:pic>
        <p:nvPicPr>
          <p:cNvPr id="2050" name="Picture 2" descr="C:\Users\Elham\Desktop\1.2 copy.jpg"/>
          <p:cNvPicPr>
            <a:picLocks noChangeAspect="1" noChangeArrowheads="1"/>
          </p:cNvPicPr>
          <p:nvPr/>
        </p:nvPicPr>
        <p:blipFill>
          <a:blip r:embed="rId3" cstate="screen">
            <a:clrChange>
              <a:clrFrom>
                <a:srgbClr val="FFFFFF"/>
              </a:clrFrom>
              <a:clrTo>
                <a:srgbClr val="FFFFFF">
                  <a:alpha val="0"/>
                </a:srgbClr>
              </a:clrTo>
            </a:clrChange>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a:off x="928670" y="7778063"/>
            <a:ext cx="5929330" cy="2175597"/>
          </a:xfrm>
          <a:prstGeom prst="rect">
            <a:avLst/>
          </a:prstGeom>
          <a:noFill/>
        </p:spPr>
      </p:pic>
      <p:sp>
        <p:nvSpPr>
          <p:cNvPr id="8" name="Slide Number Placeholder 7"/>
          <p:cNvSpPr>
            <a:spLocks noGrp="1"/>
          </p:cNvSpPr>
          <p:nvPr>
            <p:ph type="sldNum" sz="quarter" idx="12"/>
          </p:nvPr>
        </p:nvSpPr>
        <p:spPr/>
        <p:txBody>
          <a:bodyPr/>
          <a:lstStyle/>
          <a:p>
            <a:fld id="{FF86FEA7-80B1-4C74-85F3-91076A821A0B}" type="slidenum">
              <a:rPr lang="en-US" smtClean="0"/>
              <a:pPr/>
              <a:t>5</a:t>
            </a:fld>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sp>
        <p:nvSpPr>
          <p:cNvPr id="53" name="Rounded Rectangle 52"/>
          <p:cNvSpPr/>
          <p:nvPr/>
        </p:nvSpPr>
        <p:spPr>
          <a:xfrm>
            <a:off x="4357694" y="1166786"/>
            <a:ext cx="2214578" cy="8215370"/>
          </a:xfrm>
          <a:prstGeom prst="roundRect">
            <a:avLst/>
          </a:prstGeom>
          <a:solidFill>
            <a:srgbClr val="00B050">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ounded Rectangle 39"/>
          <p:cNvSpPr/>
          <p:nvPr/>
        </p:nvSpPr>
        <p:spPr>
          <a:xfrm>
            <a:off x="500042" y="1309662"/>
            <a:ext cx="5857916" cy="7858180"/>
          </a:xfrm>
          <a:prstGeom prst="roundRect">
            <a:avLst/>
          </a:prstGeom>
          <a:solidFill>
            <a:srgbClr val="92D05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928982"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دوم (تجزیه و تحلیل)</a:t>
            </a:r>
            <a:endParaRPr lang="en-US" sz="1400" b="1" dirty="0">
              <a:cs typeface="B Nazanin" pitchFamily="2" charset="-78"/>
            </a:endParaRPr>
          </a:p>
        </p:txBody>
      </p:sp>
      <p:sp>
        <p:nvSpPr>
          <p:cNvPr id="58" name="TextBox 57"/>
          <p:cNvSpPr txBox="1"/>
          <p:nvPr/>
        </p:nvSpPr>
        <p:spPr>
          <a:xfrm rot="16200000">
            <a:off x="5311094" y="1905873"/>
            <a:ext cx="2214578" cy="307777"/>
          </a:xfrm>
          <a:prstGeom prst="rect">
            <a:avLst/>
          </a:prstGeom>
          <a:noFill/>
        </p:spPr>
        <p:txBody>
          <a:bodyPr wrap="square" rtlCol="0">
            <a:spAutoFit/>
          </a:bodyPr>
          <a:lstStyle/>
          <a:p>
            <a:pPr algn="ctr"/>
            <a:r>
              <a:rPr lang="fa-IR" sz="1400" b="1" dirty="0">
                <a:effectLst>
                  <a:outerShdw blurRad="38100" dist="38100" dir="2700000" algn="tl">
                    <a:srgbClr val="000000">
                      <a:alpha val="43137"/>
                    </a:srgbClr>
                  </a:outerShdw>
                </a:effectLst>
                <a:cs typeface="B Nazanin" pitchFamily="2" charset="-78"/>
              </a:rPr>
              <a:t>نقاط قوت و فرصت</a:t>
            </a:r>
            <a:endParaRPr lang="en-US" sz="1400" b="1" dirty="0">
              <a:effectLst>
                <a:outerShdw blurRad="38100" dist="38100" dir="2700000" algn="tl">
                  <a:srgbClr val="000000">
                    <a:alpha val="43137"/>
                  </a:srgbClr>
                </a:outerShdw>
              </a:effectLst>
              <a:cs typeface="B Nazanin" pitchFamily="2" charset="-78"/>
            </a:endParaRPr>
          </a:p>
        </p:txBody>
      </p:sp>
      <p:sp>
        <p:nvSpPr>
          <p:cNvPr id="59" name="TextBox 58"/>
          <p:cNvSpPr txBox="1"/>
          <p:nvPr/>
        </p:nvSpPr>
        <p:spPr>
          <a:xfrm rot="16200000">
            <a:off x="-596234" y="7620912"/>
            <a:ext cx="2214578" cy="307777"/>
          </a:xfrm>
          <a:prstGeom prst="rect">
            <a:avLst/>
          </a:prstGeom>
          <a:noFill/>
        </p:spPr>
        <p:txBody>
          <a:bodyPr wrap="square" rtlCol="0">
            <a:spAutoFit/>
          </a:bodyPr>
          <a:lstStyle/>
          <a:p>
            <a:pPr algn="ctr"/>
            <a:r>
              <a:rPr lang="fa-IR" sz="1400" b="1" dirty="0">
                <a:effectLst>
                  <a:outerShdw blurRad="38100" dist="38100" dir="2700000" algn="tl">
                    <a:srgbClr val="000000">
                      <a:alpha val="43137"/>
                    </a:srgbClr>
                  </a:outerShdw>
                </a:effectLst>
                <a:cs typeface="B Nazanin" pitchFamily="2" charset="-78"/>
              </a:rPr>
              <a:t>نقاط ضعف و تهدید اصلاح شده</a:t>
            </a:r>
            <a:endParaRPr lang="en-US" sz="1400" b="1" dirty="0">
              <a:effectLst>
                <a:outerShdw blurRad="38100" dist="38100" dir="2700000" algn="tl">
                  <a:srgbClr val="000000">
                    <a:alpha val="43137"/>
                  </a:srgbClr>
                </a:outerShdw>
              </a:effectLst>
              <a:cs typeface="B Nazanin" pitchFamily="2" charset="-78"/>
            </a:endParaRPr>
          </a:p>
        </p:txBody>
      </p:sp>
      <p:sp>
        <p:nvSpPr>
          <p:cNvPr id="28" name="Subtitle 2"/>
          <p:cNvSpPr txBox="1">
            <a:spLocks/>
          </p:cNvSpPr>
          <p:nvPr/>
        </p:nvSpPr>
        <p:spPr>
          <a:xfrm>
            <a:off x="4316956" y="4572000"/>
            <a:ext cx="1752600" cy="381000"/>
          </a:xfrm>
          <a:prstGeom prst="rect">
            <a:avLst/>
          </a:prstGeom>
        </p:spPr>
        <p:txBody>
          <a:bodyPr vert="horz" lIns="91440" tIns="45720" rIns="91440" bIns="45720" rtlCol="0">
            <a:normAutofit/>
          </a:body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fa-IR" sz="1200" b="0" i="0" u="none" strike="noStrike" kern="1200" cap="none" spc="0" normalizeH="0" baseline="0" noProof="0" dirty="0">
                <a:ln>
                  <a:noFill/>
                </a:ln>
                <a:solidFill>
                  <a:schemeClr val="tx1"/>
                </a:solidFill>
                <a:effectLst/>
                <a:uLnTx/>
                <a:uFillTx/>
                <a:cs typeface="B Nazanin" pitchFamily="2" charset="-78"/>
              </a:rPr>
              <a:t>وجود </a:t>
            </a:r>
            <a:r>
              <a:rPr kumimoji="0" lang="fa-IR" sz="1200" b="0" i="0" u="none" strike="noStrike" kern="1200" cap="none" spc="0" normalizeH="0" baseline="0" noProof="0" dirty="0" err="1">
                <a:ln>
                  <a:noFill/>
                </a:ln>
                <a:solidFill>
                  <a:schemeClr val="tx1"/>
                </a:solidFill>
                <a:effectLst/>
                <a:uLnTx/>
                <a:uFillTx/>
                <a:cs typeface="B Nazanin" pitchFamily="2" charset="-78"/>
              </a:rPr>
              <a:t>تنوعی</a:t>
            </a:r>
            <a:r>
              <a:rPr kumimoji="0" lang="fa-IR" sz="1200" b="0" i="0" u="none" strike="noStrike" kern="1200" cap="none" spc="0" normalizeH="0" baseline="0" noProof="0" dirty="0">
                <a:ln>
                  <a:noFill/>
                </a:ln>
                <a:solidFill>
                  <a:schemeClr val="tx1"/>
                </a:solidFill>
                <a:effectLst/>
                <a:uLnTx/>
                <a:uFillTx/>
                <a:cs typeface="B Nazanin" pitchFamily="2" charset="-78"/>
              </a:rPr>
              <a:t> از فعالیت ها</a:t>
            </a:r>
          </a:p>
        </p:txBody>
      </p:sp>
      <p:sp>
        <p:nvSpPr>
          <p:cNvPr id="30" name="Subtitle 2"/>
          <p:cNvSpPr txBox="1">
            <a:spLocks/>
          </p:cNvSpPr>
          <p:nvPr/>
        </p:nvSpPr>
        <p:spPr>
          <a:xfrm>
            <a:off x="642918" y="3309926"/>
            <a:ext cx="1676400" cy="381000"/>
          </a:xfrm>
          <a:prstGeom prst="rect">
            <a:avLst/>
          </a:prstGeom>
        </p:spPr>
        <p:txBody>
          <a:bodyPr vert="horz" lIns="91440" tIns="45720" rIns="91440" bIns="45720" rtlCol="0">
            <a:normAutofit fontScale="77500" lnSpcReduction="20000"/>
          </a:body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fa-IR" sz="1600" b="0" i="0" u="none" strike="noStrike" kern="1200" cap="none" spc="0" normalizeH="0" baseline="0" noProof="0" dirty="0">
                <a:ln>
                  <a:noFill/>
                </a:ln>
                <a:solidFill>
                  <a:schemeClr val="tx1"/>
                </a:solidFill>
                <a:effectLst/>
                <a:uLnTx/>
                <a:uFillTx/>
                <a:cs typeface="B Nazanin" pitchFamily="2" charset="-78"/>
              </a:rPr>
              <a:t>امکان</a:t>
            </a:r>
            <a:r>
              <a:rPr kumimoji="0" lang="fa-IR" sz="1600" b="0" i="0" u="none" strike="noStrike" kern="1200" cap="none" spc="0" normalizeH="0" noProof="0" dirty="0">
                <a:ln>
                  <a:noFill/>
                </a:ln>
                <a:solidFill>
                  <a:schemeClr val="tx1"/>
                </a:solidFill>
                <a:effectLst/>
                <a:uLnTx/>
                <a:uFillTx/>
                <a:cs typeface="B Nazanin" pitchFamily="2" charset="-78"/>
              </a:rPr>
              <a:t> ایجاد فضای مکث مناسب</a:t>
            </a:r>
            <a:endParaRPr kumimoji="0" lang="fa-IR" sz="1600" b="0" i="0" u="none" strike="noStrike" kern="1200" cap="none" spc="0" normalizeH="0" baseline="0" noProof="0" dirty="0">
              <a:ln>
                <a:noFill/>
              </a:ln>
              <a:solidFill>
                <a:schemeClr val="tx1"/>
              </a:solidFill>
              <a:effectLst/>
              <a:uLnTx/>
              <a:uFillTx/>
              <a:cs typeface="B Nazanin" pitchFamily="2" charset="-78"/>
            </a:endParaRPr>
          </a:p>
        </p:txBody>
      </p:sp>
      <p:sp>
        <p:nvSpPr>
          <p:cNvPr id="32" name="Subtitle 2"/>
          <p:cNvSpPr txBox="1">
            <a:spLocks/>
          </p:cNvSpPr>
          <p:nvPr/>
        </p:nvSpPr>
        <p:spPr>
          <a:xfrm>
            <a:off x="928670" y="5953132"/>
            <a:ext cx="1219200" cy="381000"/>
          </a:xfrm>
          <a:prstGeom prst="rect">
            <a:avLst/>
          </a:prstGeom>
        </p:spPr>
        <p:txBody>
          <a:bodyPr vert="horz" lIns="91440" tIns="45720" rIns="91440" bIns="45720" rtlCol="0">
            <a:no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fa-IR" sz="1200" b="0" i="0" u="none" strike="noStrike" kern="1200" cap="none" spc="0" normalizeH="0" baseline="0" noProof="0" dirty="0">
                <a:ln>
                  <a:noFill/>
                </a:ln>
                <a:solidFill>
                  <a:schemeClr val="tx1"/>
                </a:solidFill>
                <a:effectLst/>
                <a:uLnTx/>
                <a:uFillTx/>
                <a:cs typeface="B Nazanin" pitchFamily="2" charset="-78"/>
              </a:rPr>
              <a:t>حذف</a:t>
            </a:r>
            <a:r>
              <a:rPr kumimoji="0" lang="fa-IR" sz="1200" b="0" i="0" u="none" strike="noStrike" kern="1200" cap="none" spc="0" normalizeH="0" noProof="0" dirty="0">
                <a:ln>
                  <a:noFill/>
                </a:ln>
                <a:solidFill>
                  <a:schemeClr val="tx1"/>
                </a:solidFill>
                <a:effectLst/>
                <a:uLnTx/>
                <a:uFillTx/>
                <a:cs typeface="B Nazanin" pitchFamily="2" charset="-78"/>
              </a:rPr>
              <a:t> کاربری های غیر فعال از میدان</a:t>
            </a:r>
            <a:endParaRPr kumimoji="0" lang="fa-IR" sz="1200" b="0" i="0" u="none" strike="noStrike" kern="1200" cap="none" spc="0" normalizeH="0" baseline="0" noProof="0" dirty="0">
              <a:ln>
                <a:noFill/>
              </a:ln>
              <a:solidFill>
                <a:schemeClr val="tx1"/>
              </a:solidFill>
              <a:effectLst/>
              <a:uLnTx/>
              <a:uFillTx/>
              <a:cs typeface="B Nazanin" pitchFamily="2" charset="-78"/>
            </a:endParaRPr>
          </a:p>
        </p:txBody>
      </p:sp>
      <p:sp>
        <p:nvSpPr>
          <p:cNvPr id="34" name="Subtitle 2"/>
          <p:cNvSpPr txBox="1">
            <a:spLocks/>
          </p:cNvSpPr>
          <p:nvPr/>
        </p:nvSpPr>
        <p:spPr>
          <a:xfrm>
            <a:off x="809620" y="8524900"/>
            <a:ext cx="1905000" cy="695340"/>
          </a:xfrm>
          <a:prstGeom prst="rect">
            <a:avLst/>
          </a:prstGeom>
        </p:spPr>
        <p:txBody>
          <a:bodyPr vert="horz" lIns="91440" tIns="45720" rIns="91440" bIns="45720" rtlCol="0">
            <a:no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fa-IR" sz="1200" b="0" i="0" u="none" strike="noStrike" kern="1200" cap="none" spc="0" normalizeH="0" baseline="0" noProof="0" dirty="0">
                <a:ln>
                  <a:noFill/>
                </a:ln>
                <a:solidFill>
                  <a:schemeClr val="tx1"/>
                </a:solidFill>
                <a:effectLst/>
                <a:uLnTx/>
                <a:uFillTx/>
                <a:cs typeface="B Nazanin" pitchFamily="2" charset="-78"/>
              </a:rPr>
              <a:t>امکان</a:t>
            </a:r>
            <a:r>
              <a:rPr kumimoji="0" lang="fa-IR" sz="1200" b="0" i="0" u="none" strike="noStrike" kern="1200" cap="none" spc="0" normalizeH="0" noProof="0" dirty="0">
                <a:ln>
                  <a:noFill/>
                </a:ln>
                <a:solidFill>
                  <a:schemeClr val="tx1"/>
                </a:solidFill>
                <a:effectLst/>
                <a:uLnTx/>
                <a:uFillTx/>
                <a:cs typeface="B Nazanin" pitchFamily="2" charset="-78"/>
              </a:rPr>
              <a:t> افزایش سرزندگی میدان و کمرنگ کردن حضور کاربری های درشت دانه </a:t>
            </a:r>
            <a:endParaRPr kumimoji="0" lang="fa-IR" sz="1200" b="0" i="0" u="none" strike="noStrike" kern="1200" cap="none" spc="0" normalizeH="0" baseline="0" noProof="0" dirty="0">
              <a:ln>
                <a:noFill/>
              </a:ln>
              <a:solidFill>
                <a:schemeClr val="tx1"/>
              </a:solidFill>
              <a:effectLst/>
              <a:uLnTx/>
              <a:uFillTx/>
              <a:cs typeface="B Nazanin" pitchFamily="2" charset="-78"/>
            </a:endParaRPr>
          </a:p>
        </p:txBody>
      </p:sp>
      <p:sp>
        <p:nvSpPr>
          <p:cNvPr id="36" name="Subtitle 2"/>
          <p:cNvSpPr txBox="1">
            <a:spLocks/>
          </p:cNvSpPr>
          <p:nvPr/>
        </p:nvSpPr>
        <p:spPr>
          <a:xfrm>
            <a:off x="2462218" y="3238488"/>
            <a:ext cx="1752600" cy="685800"/>
          </a:xfrm>
          <a:prstGeom prst="rect">
            <a:avLst/>
          </a:prstGeom>
        </p:spPr>
        <p:txBody>
          <a:bodyPr vert="horz" lIns="91440" tIns="45720" rIns="91440" bIns="45720" rtlCol="0">
            <a:normAutofit fontScale="77500" lnSpcReduction="20000"/>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lang="fa-IR" sz="1600" dirty="0">
                <a:cs typeface="B Nazanin" pitchFamily="2" charset="-78"/>
              </a:rPr>
              <a:t>امکان شکل گیری فعالیت های جاذب در زیر گذر در جهت استفاده آن به عنوان فعالیت تفریحی و هم افزایش ایمنی </a:t>
            </a:r>
            <a:endParaRPr kumimoji="0" lang="fa-IR" sz="1600" b="0" i="0" u="none" strike="noStrike" kern="1200" cap="none" spc="0" normalizeH="0" baseline="0" noProof="0" dirty="0">
              <a:ln>
                <a:noFill/>
              </a:ln>
              <a:solidFill>
                <a:schemeClr val="tx1"/>
              </a:solidFill>
              <a:effectLst/>
              <a:uLnTx/>
              <a:uFillTx/>
              <a:cs typeface="B Nazanin" pitchFamily="2" charset="-78"/>
            </a:endParaRPr>
          </a:p>
        </p:txBody>
      </p:sp>
      <p:sp>
        <p:nvSpPr>
          <p:cNvPr id="38" name="Subtitle 2"/>
          <p:cNvSpPr txBox="1">
            <a:spLocks/>
          </p:cNvSpPr>
          <p:nvPr/>
        </p:nvSpPr>
        <p:spPr>
          <a:xfrm>
            <a:off x="2571744" y="5953132"/>
            <a:ext cx="1676400" cy="457200"/>
          </a:xfrm>
          <a:prstGeom prst="rect">
            <a:avLst/>
          </a:prstGeom>
        </p:spPr>
        <p:txBody>
          <a:bodyPr vert="horz" lIns="91440" tIns="45720" rIns="91440" bIns="45720" rtlCol="0">
            <a:normAutofit/>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1200" b="0" i="0" u="none" strike="noStrike" kern="1200" cap="none" spc="0" normalizeH="0" baseline="0" noProof="0" dirty="0">
                <a:ln>
                  <a:noFill/>
                </a:ln>
                <a:solidFill>
                  <a:schemeClr val="tx1"/>
                </a:solidFill>
                <a:effectLst/>
                <a:uLnTx/>
                <a:uFillTx/>
                <a:cs typeface="B Nazanin" pitchFamily="2" charset="-78"/>
              </a:rPr>
              <a:t>طراحی</a:t>
            </a:r>
            <a:r>
              <a:rPr kumimoji="0" lang="fa-IR" sz="1200" b="0" i="0" u="none" strike="noStrike" kern="1200" cap="none" spc="0" normalizeH="0" noProof="0" dirty="0">
                <a:ln>
                  <a:noFill/>
                </a:ln>
                <a:solidFill>
                  <a:schemeClr val="tx1"/>
                </a:solidFill>
                <a:effectLst/>
                <a:uLnTx/>
                <a:uFillTx/>
                <a:cs typeface="B Nazanin" pitchFamily="2" charset="-78"/>
              </a:rPr>
              <a:t> </a:t>
            </a:r>
            <a:r>
              <a:rPr kumimoji="0" lang="fa-IR" sz="1200" b="0" i="0" u="none" strike="noStrike" kern="1200" cap="none" spc="0" normalizeH="0" noProof="0" dirty="0" err="1">
                <a:ln>
                  <a:noFill/>
                </a:ln>
                <a:solidFill>
                  <a:schemeClr val="tx1"/>
                </a:solidFill>
                <a:effectLst/>
                <a:uLnTx/>
                <a:uFillTx/>
                <a:cs typeface="B Nazanin" pitchFamily="2" charset="-78"/>
              </a:rPr>
              <a:t>مبلمان</a:t>
            </a:r>
            <a:r>
              <a:rPr kumimoji="0" lang="fa-IR" sz="1200" b="0" i="0" u="none" strike="noStrike" kern="1200" cap="none" spc="0" normalizeH="0" noProof="0" dirty="0">
                <a:ln>
                  <a:noFill/>
                </a:ln>
                <a:solidFill>
                  <a:schemeClr val="tx1"/>
                </a:solidFill>
                <a:effectLst/>
                <a:uLnTx/>
                <a:uFillTx/>
                <a:cs typeface="B Nazanin" pitchFamily="2" charset="-78"/>
              </a:rPr>
              <a:t> مناسب و مکان </a:t>
            </a:r>
            <a:r>
              <a:rPr kumimoji="0" lang="fa-IR" sz="1200" b="0" i="0" u="none" strike="noStrike" kern="1200" cap="none" spc="0" normalizeH="0" noProof="0" dirty="0" err="1">
                <a:ln>
                  <a:noFill/>
                </a:ln>
                <a:solidFill>
                  <a:schemeClr val="tx1"/>
                </a:solidFill>
                <a:effectLst/>
                <a:uLnTx/>
                <a:uFillTx/>
                <a:cs typeface="B Nazanin" pitchFamily="2" charset="-78"/>
              </a:rPr>
              <a:t>گذینی</a:t>
            </a:r>
            <a:r>
              <a:rPr kumimoji="0" lang="fa-IR" sz="1200" b="0" i="0" u="none" strike="noStrike" kern="1200" cap="none" spc="0" normalizeH="0" noProof="0" dirty="0">
                <a:ln>
                  <a:noFill/>
                </a:ln>
                <a:solidFill>
                  <a:schemeClr val="tx1"/>
                </a:solidFill>
                <a:effectLst/>
                <a:uLnTx/>
                <a:uFillTx/>
                <a:cs typeface="B Nazanin" pitchFamily="2" charset="-78"/>
              </a:rPr>
              <a:t> مناسب آنها</a:t>
            </a:r>
            <a:endParaRPr kumimoji="0" lang="fa-IR" sz="1200" b="0" i="0" u="none" strike="noStrike" kern="1200" cap="none" spc="0" normalizeH="0" baseline="0" noProof="0" dirty="0">
              <a:ln>
                <a:noFill/>
              </a:ln>
              <a:solidFill>
                <a:schemeClr val="tx1"/>
              </a:solidFill>
              <a:effectLst/>
              <a:uLnTx/>
              <a:uFillTx/>
              <a:cs typeface="B Nazanin" pitchFamily="2" charset="-78"/>
            </a:endParaRPr>
          </a:p>
        </p:txBody>
      </p:sp>
      <p:sp>
        <p:nvSpPr>
          <p:cNvPr id="41" name="Subtitle 2"/>
          <p:cNvSpPr txBox="1">
            <a:spLocks/>
          </p:cNvSpPr>
          <p:nvPr/>
        </p:nvSpPr>
        <p:spPr>
          <a:xfrm>
            <a:off x="2643182" y="8667776"/>
            <a:ext cx="1676400" cy="381000"/>
          </a:xfrm>
          <a:prstGeom prst="rect">
            <a:avLst/>
          </a:prstGeom>
        </p:spPr>
        <p:txBody>
          <a:bodyPr vert="horz" lIns="91440" tIns="45720" rIns="91440" bIns="45720" rtlCol="0">
            <a:noAutofit/>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1200" b="0" i="0" u="none" strike="noStrike" kern="1200" cap="none" spc="0" normalizeH="0" baseline="0" noProof="0" dirty="0">
                <a:ln>
                  <a:noFill/>
                </a:ln>
                <a:solidFill>
                  <a:schemeClr val="tx1"/>
                </a:solidFill>
                <a:effectLst/>
                <a:uLnTx/>
                <a:uFillTx/>
                <a:cs typeface="B Nazanin" pitchFamily="2" charset="-78"/>
              </a:rPr>
              <a:t>کاهش موانع حرکتی پیاده و توجه به الگوهای رفتاری </a:t>
            </a:r>
          </a:p>
        </p:txBody>
      </p:sp>
      <p:sp>
        <p:nvSpPr>
          <p:cNvPr id="46" name="Subtitle 2"/>
          <p:cNvSpPr txBox="1">
            <a:spLocks/>
          </p:cNvSpPr>
          <p:nvPr/>
        </p:nvSpPr>
        <p:spPr>
          <a:xfrm>
            <a:off x="4462482" y="7239016"/>
            <a:ext cx="1752600" cy="533400"/>
          </a:xfrm>
          <a:prstGeom prst="rect">
            <a:avLst/>
          </a:prstGeom>
        </p:spPr>
        <p:txBody>
          <a:bodyPr vert="horz" lIns="91440" tIns="45720" rIns="91440" bIns="45720" rtlCol="0">
            <a:normAutofit fontScale="77500" lnSpcReduction="20000"/>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lang="fa-IR" sz="1600" dirty="0">
                <a:cs typeface="B Nazanin" pitchFamily="2" charset="-78"/>
              </a:rPr>
              <a:t>وجود کاربری های فعال فرهنگی – تفریحی و جذب گروه های مختلف اجتماعی</a:t>
            </a:r>
            <a:endParaRPr kumimoji="0" lang="fa-IR" sz="1600" b="0" i="0" u="none" strike="noStrike" kern="1200" cap="none" spc="0" normalizeH="0" baseline="0" noProof="0" dirty="0">
              <a:ln>
                <a:noFill/>
              </a:ln>
              <a:solidFill>
                <a:schemeClr val="tx1"/>
              </a:solidFill>
              <a:effectLst/>
              <a:uLnTx/>
              <a:uFillTx/>
              <a:cs typeface="B Nazanin" pitchFamily="2" charset="-78"/>
            </a:endParaRPr>
          </a:p>
        </p:txBody>
      </p:sp>
      <p:pic>
        <p:nvPicPr>
          <p:cNvPr id="2050" name="Picture 2" descr="C:\Users\Elham\Desktop\kargah tarahi shahri\scan\14.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0800000">
            <a:off x="641458" y="1595413"/>
            <a:ext cx="1626297" cy="1643074"/>
          </a:xfrm>
          <a:prstGeom prst="rect">
            <a:avLst/>
          </a:prstGeom>
          <a:noFill/>
          <a:ln>
            <a:solidFill>
              <a:schemeClr val="tx1"/>
            </a:solidFill>
          </a:ln>
        </p:spPr>
      </p:pic>
      <p:pic>
        <p:nvPicPr>
          <p:cNvPr id="2051" name="Picture 3" descr="C:\Users\Elham\Desktop\kargah tarahi shahri\scan\15.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0800000">
            <a:off x="4468798" y="2714612"/>
            <a:ext cx="1674846" cy="1785950"/>
          </a:xfrm>
          <a:prstGeom prst="rect">
            <a:avLst/>
          </a:prstGeom>
          <a:noFill/>
          <a:ln>
            <a:solidFill>
              <a:schemeClr val="tx1"/>
            </a:solidFill>
          </a:ln>
        </p:spPr>
      </p:pic>
      <p:pic>
        <p:nvPicPr>
          <p:cNvPr id="2052" name="Picture 4" descr="C:\Users\Elham\Desktop\kargah tarahi shahri\scan\9.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0800000">
            <a:off x="4500570" y="5381628"/>
            <a:ext cx="1681162" cy="1697230"/>
          </a:xfrm>
          <a:prstGeom prst="rect">
            <a:avLst/>
          </a:prstGeom>
          <a:noFill/>
          <a:ln>
            <a:solidFill>
              <a:schemeClr val="tx1"/>
            </a:solidFill>
          </a:ln>
        </p:spPr>
      </p:pic>
      <p:pic>
        <p:nvPicPr>
          <p:cNvPr id="2053" name="Picture 5" descr="C:\Users\Elham\Desktop\kargah tarahi shahri\scan\21.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0800000">
            <a:off x="2725133" y="6881826"/>
            <a:ext cx="1561123" cy="1714512"/>
          </a:xfrm>
          <a:prstGeom prst="rect">
            <a:avLst/>
          </a:prstGeom>
          <a:noFill/>
          <a:ln>
            <a:solidFill>
              <a:schemeClr val="tx1"/>
            </a:solidFill>
          </a:ln>
        </p:spPr>
      </p:pic>
      <p:pic>
        <p:nvPicPr>
          <p:cNvPr id="2054" name="Picture 6" descr="C:\Users\Elham\Desktop\kargah tarahi shahri\scan\13.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0800000">
            <a:off x="714356" y="4238620"/>
            <a:ext cx="1628564" cy="1714512"/>
          </a:xfrm>
          <a:prstGeom prst="rect">
            <a:avLst/>
          </a:prstGeom>
          <a:noFill/>
          <a:ln>
            <a:solidFill>
              <a:schemeClr val="tx1"/>
            </a:solidFill>
          </a:ln>
        </p:spPr>
      </p:pic>
      <p:pic>
        <p:nvPicPr>
          <p:cNvPr id="2055" name="Picture 7" descr="C:\Users\Elham\Desktop\kargah tarahi shahri\scan\18.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0800000">
            <a:off x="785795" y="6881826"/>
            <a:ext cx="1785974" cy="1572029"/>
          </a:xfrm>
          <a:prstGeom prst="rect">
            <a:avLst/>
          </a:prstGeom>
          <a:noFill/>
          <a:ln>
            <a:solidFill>
              <a:schemeClr val="tx1"/>
            </a:solidFill>
          </a:ln>
        </p:spPr>
      </p:pic>
      <p:pic>
        <p:nvPicPr>
          <p:cNvPr id="2056" name="Picture 8" descr="C:\Users\Elham\Desktop\kargah tarahi shahri\scan\17.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rot="10800000">
            <a:off x="2443900" y="1595414"/>
            <a:ext cx="1770918" cy="1571636"/>
          </a:xfrm>
          <a:prstGeom prst="rect">
            <a:avLst/>
          </a:prstGeom>
          <a:noFill/>
          <a:ln>
            <a:solidFill>
              <a:schemeClr val="tx1"/>
            </a:solidFill>
          </a:ln>
        </p:spPr>
      </p:pic>
      <p:pic>
        <p:nvPicPr>
          <p:cNvPr id="2057" name="Picture 9" descr="C:\Users\Elham\Desktop\kargah tarahi shahri\scan\16.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10800000">
            <a:off x="2571086" y="4238619"/>
            <a:ext cx="1715170" cy="1643074"/>
          </a:xfrm>
          <a:prstGeom prst="rect">
            <a:avLst/>
          </a:prstGeom>
          <a:noFill/>
          <a:ln>
            <a:solidFill>
              <a:schemeClr val="tx1"/>
            </a:solidFill>
          </a:ln>
        </p:spPr>
      </p:pic>
      <p:sp>
        <p:nvSpPr>
          <p:cNvPr id="29" name="Slide Number Placeholder 28"/>
          <p:cNvSpPr>
            <a:spLocks noGrp="1"/>
          </p:cNvSpPr>
          <p:nvPr>
            <p:ph type="sldNum" sz="quarter" idx="12"/>
          </p:nvPr>
        </p:nvSpPr>
        <p:spPr/>
        <p:txBody>
          <a:bodyPr/>
          <a:lstStyle/>
          <a:p>
            <a:fld id="{FF86FEA7-80B1-4C74-85F3-91076A821A0B}" type="slidenum">
              <a:rPr lang="en-US" smtClean="0"/>
              <a:pPr/>
              <a:t>50</a:t>
            </a:fld>
            <a:endParaRPr 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sp>
        <p:nvSpPr>
          <p:cNvPr id="53" name="Rounded Rectangle 52"/>
          <p:cNvSpPr/>
          <p:nvPr/>
        </p:nvSpPr>
        <p:spPr>
          <a:xfrm>
            <a:off x="4357694" y="1166786"/>
            <a:ext cx="2214578" cy="8215370"/>
          </a:xfrm>
          <a:prstGeom prst="roundRect">
            <a:avLst/>
          </a:prstGeom>
          <a:solidFill>
            <a:srgbClr val="00B050">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ounded Rectangle 39"/>
          <p:cNvSpPr/>
          <p:nvPr/>
        </p:nvSpPr>
        <p:spPr>
          <a:xfrm>
            <a:off x="500042" y="1309662"/>
            <a:ext cx="5857916" cy="7858180"/>
          </a:xfrm>
          <a:prstGeom prst="roundRect">
            <a:avLst/>
          </a:prstGeom>
          <a:solidFill>
            <a:srgbClr val="92D05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928982"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دوم (تجزیه و تحلیل)</a:t>
            </a:r>
            <a:endParaRPr lang="en-US" sz="1400" b="1" dirty="0">
              <a:cs typeface="B Nazanin" pitchFamily="2" charset="-78"/>
            </a:endParaRPr>
          </a:p>
        </p:txBody>
      </p:sp>
      <p:sp>
        <p:nvSpPr>
          <p:cNvPr id="58" name="TextBox 57"/>
          <p:cNvSpPr txBox="1"/>
          <p:nvPr/>
        </p:nvSpPr>
        <p:spPr>
          <a:xfrm rot="16200000">
            <a:off x="5190244" y="1977311"/>
            <a:ext cx="2214578" cy="307777"/>
          </a:xfrm>
          <a:prstGeom prst="rect">
            <a:avLst/>
          </a:prstGeom>
          <a:noFill/>
        </p:spPr>
        <p:txBody>
          <a:bodyPr wrap="square" rtlCol="0">
            <a:spAutoFit/>
          </a:bodyPr>
          <a:lstStyle/>
          <a:p>
            <a:pPr algn="ctr"/>
            <a:r>
              <a:rPr lang="fa-IR" sz="1400" b="1" dirty="0">
                <a:effectLst>
                  <a:outerShdw blurRad="38100" dist="38100" dir="2700000" algn="tl">
                    <a:srgbClr val="000000">
                      <a:alpha val="43137"/>
                    </a:srgbClr>
                  </a:outerShdw>
                </a:effectLst>
                <a:cs typeface="B Nazanin" pitchFamily="2" charset="-78"/>
              </a:rPr>
              <a:t>نقاط قوت و فرصت</a:t>
            </a:r>
            <a:endParaRPr lang="en-US" sz="1400" b="1" dirty="0">
              <a:effectLst>
                <a:outerShdw blurRad="38100" dist="38100" dir="2700000" algn="tl">
                  <a:srgbClr val="000000">
                    <a:alpha val="43137"/>
                  </a:srgbClr>
                </a:outerShdw>
              </a:effectLst>
              <a:cs typeface="B Nazanin" pitchFamily="2" charset="-78"/>
            </a:endParaRPr>
          </a:p>
        </p:txBody>
      </p:sp>
      <p:sp>
        <p:nvSpPr>
          <p:cNvPr id="59" name="TextBox 58"/>
          <p:cNvSpPr txBox="1"/>
          <p:nvPr/>
        </p:nvSpPr>
        <p:spPr>
          <a:xfrm rot="16200000">
            <a:off x="-667672" y="7835226"/>
            <a:ext cx="2214578" cy="307777"/>
          </a:xfrm>
          <a:prstGeom prst="rect">
            <a:avLst/>
          </a:prstGeom>
          <a:noFill/>
        </p:spPr>
        <p:txBody>
          <a:bodyPr wrap="square" rtlCol="0">
            <a:spAutoFit/>
          </a:bodyPr>
          <a:lstStyle/>
          <a:p>
            <a:pPr algn="ctr"/>
            <a:r>
              <a:rPr lang="fa-IR" sz="1400" b="1" dirty="0">
                <a:effectLst>
                  <a:outerShdw blurRad="38100" dist="38100" dir="2700000" algn="tl">
                    <a:srgbClr val="000000">
                      <a:alpha val="43137"/>
                    </a:srgbClr>
                  </a:outerShdw>
                </a:effectLst>
                <a:cs typeface="B Nazanin" pitchFamily="2" charset="-78"/>
              </a:rPr>
              <a:t>نقاط ضعف و تهدید اصلاح شده</a:t>
            </a:r>
            <a:endParaRPr lang="en-US" sz="1400" b="1" dirty="0">
              <a:effectLst>
                <a:outerShdw blurRad="38100" dist="38100" dir="2700000" algn="tl">
                  <a:srgbClr val="000000">
                    <a:alpha val="43137"/>
                  </a:srgbClr>
                </a:outerShdw>
              </a:effectLst>
              <a:cs typeface="B Nazanin" pitchFamily="2" charset="-78"/>
            </a:endParaRPr>
          </a:p>
        </p:txBody>
      </p:sp>
      <p:pic>
        <p:nvPicPr>
          <p:cNvPr id="3074" name="Picture 2" descr="C:\Users\Elham\Desktop\kargah tarahi shahri\scan\19.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0800000">
            <a:off x="642918" y="1449469"/>
            <a:ext cx="1611545" cy="1646142"/>
          </a:xfrm>
          <a:prstGeom prst="rect">
            <a:avLst/>
          </a:prstGeom>
          <a:noFill/>
          <a:ln>
            <a:solidFill>
              <a:schemeClr val="tx1"/>
            </a:solidFill>
          </a:ln>
        </p:spPr>
      </p:pic>
      <p:pic>
        <p:nvPicPr>
          <p:cNvPr id="3075" name="Picture 3" descr="C:\Users\Elham\Desktop\kargah tarahi shahri\scan\23.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0800000">
            <a:off x="650094" y="6684644"/>
            <a:ext cx="1850212" cy="1268752"/>
          </a:xfrm>
          <a:prstGeom prst="rect">
            <a:avLst/>
          </a:prstGeom>
          <a:noFill/>
          <a:ln>
            <a:solidFill>
              <a:schemeClr val="tx1"/>
            </a:solidFill>
          </a:ln>
        </p:spPr>
      </p:pic>
      <p:pic>
        <p:nvPicPr>
          <p:cNvPr id="3076" name="Picture 4" descr="C:\Users\Elham\Desktop\kargah tarahi shahri\scan\24.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0800000">
            <a:off x="649846" y="4095744"/>
            <a:ext cx="1723996" cy="1635327"/>
          </a:xfrm>
          <a:prstGeom prst="rect">
            <a:avLst/>
          </a:prstGeom>
          <a:noFill/>
          <a:ln>
            <a:solidFill>
              <a:schemeClr val="tx1"/>
            </a:solidFill>
          </a:ln>
        </p:spPr>
      </p:pic>
      <p:pic>
        <p:nvPicPr>
          <p:cNvPr id="3077" name="Picture 5" descr="C:\Users\Elham\Desktop\kargah tarahi shahri\scan\26.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0800000">
            <a:off x="2637724" y="6632604"/>
            <a:ext cx="1613887" cy="1677981"/>
          </a:xfrm>
          <a:prstGeom prst="rect">
            <a:avLst/>
          </a:prstGeom>
          <a:noFill/>
          <a:ln>
            <a:solidFill>
              <a:schemeClr val="tx1"/>
            </a:solidFill>
          </a:ln>
        </p:spPr>
      </p:pic>
      <p:pic>
        <p:nvPicPr>
          <p:cNvPr id="3078" name="Picture 6" descr="C:\Users\Elham\Desktop\kargah tarahi shahri\scan\27.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0800000">
            <a:off x="2539075" y="4095744"/>
            <a:ext cx="1675743" cy="1428760"/>
          </a:xfrm>
          <a:prstGeom prst="rect">
            <a:avLst/>
          </a:prstGeom>
          <a:noFill/>
          <a:ln>
            <a:solidFill>
              <a:schemeClr val="tx1"/>
            </a:solidFill>
          </a:ln>
        </p:spPr>
      </p:pic>
      <p:pic>
        <p:nvPicPr>
          <p:cNvPr id="3080" name="Picture 8" descr="C:\Users\Elham\Desktop\kargah tarahi shahri\scan\22.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0800000">
            <a:off x="2428868" y="1452538"/>
            <a:ext cx="1785949" cy="1561948"/>
          </a:xfrm>
          <a:prstGeom prst="rect">
            <a:avLst/>
          </a:prstGeom>
          <a:noFill/>
          <a:ln>
            <a:solidFill>
              <a:schemeClr val="tx1"/>
            </a:solidFill>
          </a:ln>
        </p:spPr>
      </p:pic>
      <p:pic>
        <p:nvPicPr>
          <p:cNvPr id="3081" name="Picture 9" descr="C:\Users\Elham\Desktop\kargah tarahi shahri\scan\20.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rot="10800000">
            <a:off x="4643447" y="3595677"/>
            <a:ext cx="1708775" cy="1643074"/>
          </a:xfrm>
          <a:prstGeom prst="rect">
            <a:avLst/>
          </a:prstGeom>
          <a:noFill/>
          <a:ln>
            <a:solidFill>
              <a:schemeClr val="tx1"/>
            </a:solidFill>
          </a:ln>
        </p:spPr>
      </p:pic>
      <p:sp>
        <p:nvSpPr>
          <p:cNvPr id="33" name="Subtitle 2"/>
          <p:cNvSpPr txBox="1">
            <a:spLocks/>
          </p:cNvSpPr>
          <p:nvPr/>
        </p:nvSpPr>
        <p:spPr>
          <a:xfrm>
            <a:off x="4572008" y="5238752"/>
            <a:ext cx="1981200" cy="457200"/>
          </a:xfrm>
          <a:prstGeom prst="rect">
            <a:avLst/>
          </a:prstGeom>
        </p:spPr>
        <p:txBody>
          <a:bodyPr vert="horz" lIns="91440" tIns="45720" rIns="91440" bIns="45720" rtlCol="0">
            <a:no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fa-IR" sz="1200" b="0" i="0" u="none" strike="noStrike" kern="1200" cap="none" spc="0" normalizeH="0" baseline="0" noProof="0" dirty="0">
                <a:ln>
                  <a:noFill/>
                </a:ln>
                <a:solidFill>
                  <a:schemeClr val="tx1"/>
                </a:solidFill>
                <a:effectLst/>
                <a:uLnTx/>
                <a:uFillTx/>
                <a:cs typeface="B Nazanin" pitchFamily="2" charset="-78"/>
              </a:rPr>
              <a:t>وجود ساختمانهای قدیمی و نیمه قدیمی و تناسبات مطلوب در نمای آنها</a:t>
            </a:r>
          </a:p>
        </p:txBody>
      </p:sp>
      <p:sp>
        <p:nvSpPr>
          <p:cNvPr id="37" name="Subtitle 2"/>
          <p:cNvSpPr txBox="1">
            <a:spLocks/>
          </p:cNvSpPr>
          <p:nvPr/>
        </p:nvSpPr>
        <p:spPr>
          <a:xfrm>
            <a:off x="595306" y="3200392"/>
            <a:ext cx="1905000" cy="609600"/>
          </a:xfrm>
          <a:prstGeom prst="rect">
            <a:avLst/>
          </a:prstGeom>
        </p:spPr>
        <p:txBody>
          <a:bodyPr vert="horz" lIns="91440" tIns="45720" rIns="91440" bIns="45720" rtlCol="0">
            <a:normAutofit fontScale="77500" lnSpcReduction="20000"/>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fa-IR" sz="1600" b="0" i="0" u="none" strike="noStrike" kern="1200" cap="none" spc="0" normalizeH="0" baseline="0" noProof="0" dirty="0">
                <a:ln>
                  <a:noFill/>
                </a:ln>
                <a:solidFill>
                  <a:schemeClr val="tx1"/>
                </a:solidFill>
                <a:effectLst/>
                <a:uLnTx/>
                <a:uFillTx/>
                <a:cs typeface="B Nazanin" pitchFamily="2" charset="-78"/>
              </a:rPr>
              <a:t>کاهش</a:t>
            </a:r>
            <a:r>
              <a:rPr kumimoji="0" lang="fa-IR" sz="1600" b="0" i="0" u="none" strike="noStrike" kern="1200" cap="none" spc="0" normalizeH="0" noProof="0" dirty="0">
                <a:ln>
                  <a:noFill/>
                </a:ln>
                <a:solidFill>
                  <a:schemeClr val="tx1"/>
                </a:solidFill>
                <a:effectLst/>
                <a:uLnTx/>
                <a:uFillTx/>
                <a:cs typeface="B Nazanin" pitchFamily="2" charset="-78"/>
              </a:rPr>
              <a:t> اغتشاشات بصری توسط استفاده از تناسبات بصری و </a:t>
            </a:r>
            <a:r>
              <a:rPr kumimoji="0" lang="fa-IR" sz="1600" b="0" i="0" u="none" strike="noStrike" kern="1200" cap="none" spc="0" normalizeH="0" noProof="0" dirty="0" err="1">
                <a:ln>
                  <a:noFill/>
                </a:ln>
                <a:solidFill>
                  <a:schemeClr val="tx1"/>
                </a:solidFill>
                <a:effectLst/>
                <a:uLnTx/>
                <a:uFillTx/>
                <a:cs typeface="B Nazanin" pitchFamily="2" charset="-78"/>
              </a:rPr>
              <a:t>تیپولوژی</a:t>
            </a:r>
            <a:r>
              <a:rPr kumimoji="0" lang="fa-IR" sz="1600" b="0" i="0" u="none" strike="noStrike" kern="1200" cap="none" spc="0" normalizeH="0" noProof="0" dirty="0">
                <a:ln>
                  <a:noFill/>
                </a:ln>
                <a:solidFill>
                  <a:schemeClr val="tx1"/>
                </a:solidFill>
                <a:effectLst/>
                <a:uLnTx/>
                <a:uFillTx/>
                <a:cs typeface="B Nazanin" pitchFamily="2" charset="-78"/>
              </a:rPr>
              <a:t> بناهای قدیمی در طراحی های جدید</a:t>
            </a:r>
            <a:endParaRPr kumimoji="0" lang="fa-IR" sz="1600" b="0" i="0" u="none" strike="noStrike" kern="1200" cap="none" spc="0" normalizeH="0" baseline="0" noProof="0" dirty="0">
              <a:ln>
                <a:noFill/>
              </a:ln>
              <a:solidFill>
                <a:schemeClr val="tx1"/>
              </a:solidFill>
              <a:effectLst/>
              <a:uLnTx/>
              <a:uFillTx/>
              <a:cs typeface="B Nazanin" pitchFamily="2" charset="-78"/>
            </a:endParaRPr>
          </a:p>
        </p:txBody>
      </p:sp>
      <p:sp>
        <p:nvSpPr>
          <p:cNvPr id="42" name="Subtitle 2"/>
          <p:cNvSpPr txBox="1">
            <a:spLocks/>
          </p:cNvSpPr>
          <p:nvPr/>
        </p:nvSpPr>
        <p:spPr>
          <a:xfrm>
            <a:off x="681030" y="5738818"/>
            <a:ext cx="1676400" cy="4572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fa-IR" sz="1200" b="0" i="0" u="none" strike="noStrike" kern="1200" cap="none" spc="0" normalizeH="0" baseline="0" noProof="0" dirty="0">
                <a:ln>
                  <a:noFill/>
                </a:ln>
                <a:solidFill>
                  <a:schemeClr val="tx1"/>
                </a:solidFill>
                <a:effectLst/>
                <a:uLnTx/>
                <a:uFillTx/>
                <a:cs typeface="B Nazanin" pitchFamily="2" charset="-78"/>
              </a:rPr>
              <a:t>حذف</a:t>
            </a:r>
            <a:r>
              <a:rPr kumimoji="0" lang="fa-IR" sz="1200" b="0" i="0" u="none" strike="noStrike" kern="1200" cap="none" spc="0" normalizeH="0" noProof="0" dirty="0">
                <a:ln>
                  <a:noFill/>
                </a:ln>
                <a:solidFill>
                  <a:schemeClr val="tx1"/>
                </a:solidFill>
                <a:effectLst/>
                <a:uLnTx/>
                <a:uFillTx/>
                <a:cs typeface="B Nazanin" pitchFamily="2" charset="-78"/>
              </a:rPr>
              <a:t> موانع بصری و موانع دید به عناصر شاخص</a:t>
            </a:r>
            <a:endParaRPr kumimoji="0" lang="fa-IR" sz="1200" b="0" i="0" u="none" strike="noStrike" kern="1200" cap="none" spc="0" normalizeH="0" baseline="0" noProof="0" dirty="0">
              <a:ln>
                <a:noFill/>
              </a:ln>
              <a:solidFill>
                <a:schemeClr val="tx1"/>
              </a:solidFill>
              <a:effectLst/>
              <a:uLnTx/>
              <a:uFillTx/>
              <a:cs typeface="B Nazanin" pitchFamily="2" charset="-78"/>
            </a:endParaRPr>
          </a:p>
        </p:txBody>
      </p:sp>
      <p:sp>
        <p:nvSpPr>
          <p:cNvPr id="44" name="Subtitle 2"/>
          <p:cNvSpPr txBox="1">
            <a:spLocks/>
          </p:cNvSpPr>
          <p:nvPr/>
        </p:nvSpPr>
        <p:spPr>
          <a:xfrm>
            <a:off x="1000108" y="8024834"/>
            <a:ext cx="1295400" cy="4572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lang="fa-IR" sz="1200" dirty="0">
                <a:cs typeface="B Nazanin" pitchFamily="2" charset="-78"/>
              </a:rPr>
              <a:t>رعایت مقیاس انسانی</a:t>
            </a:r>
            <a:endParaRPr kumimoji="0" lang="fa-IR" sz="1200" b="0" i="0" u="none" strike="noStrike" kern="1200" cap="none" spc="0" normalizeH="0" baseline="0" noProof="0" dirty="0">
              <a:ln>
                <a:noFill/>
              </a:ln>
              <a:solidFill>
                <a:schemeClr val="tx1"/>
              </a:solidFill>
              <a:effectLst/>
              <a:uLnTx/>
              <a:uFillTx/>
              <a:cs typeface="B Nazanin" pitchFamily="2" charset="-78"/>
            </a:endParaRPr>
          </a:p>
        </p:txBody>
      </p:sp>
      <p:sp>
        <p:nvSpPr>
          <p:cNvPr id="47" name="Subtitle 2"/>
          <p:cNvSpPr txBox="1">
            <a:spLocks/>
          </p:cNvSpPr>
          <p:nvPr/>
        </p:nvSpPr>
        <p:spPr>
          <a:xfrm>
            <a:off x="2543180" y="3095620"/>
            <a:ext cx="1600200" cy="500058"/>
          </a:xfrm>
          <a:prstGeom prst="rect">
            <a:avLst/>
          </a:prstGeom>
        </p:spPr>
        <p:txBody>
          <a:bodyPr vert="horz" lIns="91440" tIns="45720" rIns="91440" bIns="45720" rtlCol="0">
            <a:normAutofit/>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lang="fa-IR" sz="1200" dirty="0">
                <a:cs typeface="B Nazanin" pitchFamily="2" charset="-78"/>
              </a:rPr>
              <a:t>افزایش وحدت و همبستگی در مصالح و </a:t>
            </a:r>
            <a:r>
              <a:rPr lang="fa-IR" sz="1200" dirty="0" err="1">
                <a:cs typeface="B Nazanin" pitchFamily="2" charset="-78"/>
              </a:rPr>
              <a:t>جداره</a:t>
            </a:r>
            <a:r>
              <a:rPr lang="fa-IR" sz="1200" dirty="0">
                <a:cs typeface="B Nazanin" pitchFamily="2" charset="-78"/>
              </a:rPr>
              <a:t> نماها</a:t>
            </a:r>
            <a:endParaRPr kumimoji="0" lang="fa-IR" sz="1200" b="0" i="0" u="none" strike="noStrike" kern="1200" cap="none" spc="0" normalizeH="0" baseline="0" noProof="0" dirty="0">
              <a:ln>
                <a:noFill/>
              </a:ln>
              <a:solidFill>
                <a:schemeClr val="tx1"/>
              </a:solidFill>
              <a:effectLst/>
              <a:uLnTx/>
              <a:uFillTx/>
              <a:cs typeface="B Nazanin" pitchFamily="2" charset="-78"/>
            </a:endParaRPr>
          </a:p>
        </p:txBody>
      </p:sp>
      <p:sp>
        <p:nvSpPr>
          <p:cNvPr id="49" name="Subtitle 2"/>
          <p:cNvSpPr txBox="1">
            <a:spLocks/>
          </p:cNvSpPr>
          <p:nvPr/>
        </p:nvSpPr>
        <p:spPr>
          <a:xfrm>
            <a:off x="2571744" y="5595942"/>
            <a:ext cx="1676400" cy="457200"/>
          </a:xfrm>
          <a:prstGeom prst="rect">
            <a:avLst/>
          </a:prstGeom>
        </p:spPr>
        <p:txBody>
          <a:bodyPr vert="horz" lIns="91440" tIns="45720" rIns="91440" bIns="45720" rtlCol="0">
            <a:normAutofit/>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1200" b="0" i="0" u="none" strike="noStrike" kern="1200" cap="none" spc="0" normalizeH="0" baseline="0" noProof="0" dirty="0">
                <a:ln>
                  <a:noFill/>
                </a:ln>
                <a:solidFill>
                  <a:schemeClr val="tx1"/>
                </a:solidFill>
                <a:effectLst/>
                <a:uLnTx/>
                <a:uFillTx/>
                <a:cs typeface="B Nazanin" pitchFamily="2" charset="-78"/>
              </a:rPr>
              <a:t>حذف</a:t>
            </a:r>
            <a:r>
              <a:rPr kumimoji="0" lang="fa-IR" sz="1200" b="0" i="0" u="none" strike="noStrike" kern="1200" cap="none" spc="0" normalizeH="0" noProof="0" dirty="0">
                <a:ln>
                  <a:noFill/>
                </a:ln>
                <a:solidFill>
                  <a:schemeClr val="tx1"/>
                </a:solidFill>
                <a:effectLst/>
                <a:uLnTx/>
                <a:uFillTx/>
                <a:cs typeface="B Nazanin" pitchFamily="2" charset="-78"/>
              </a:rPr>
              <a:t> الحاقات متعدد و نامناسب در نما</a:t>
            </a:r>
            <a:endParaRPr kumimoji="0" lang="en-US" sz="1200" b="0" i="0" u="none" strike="noStrike" kern="1200" cap="none" spc="0" normalizeH="0" baseline="0" noProof="0" dirty="0">
              <a:ln>
                <a:noFill/>
              </a:ln>
              <a:solidFill>
                <a:schemeClr val="tx1"/>
              </a:solidFill>
              <a:effectLst/>
              <a:uLnTx/>
              <a:uFillTx/>
              <a:cs typeface="B Nazanin" pitchFamily="2" charset="-78"/>
            </a:endParaRPr>
          </a:p>
        </p:txBody>
      </p:sp>
      <p:sp>
        <p:nvSpPr>
          <p:cNvPr id="51" name="Subtitle 2"/>
          <p:cNvSpPr txBox="1">
            <a:spLocks/>
          </p:cNvSpPr>
          <p:nvPr/>
        </p:nvSpPr>
        <p:spPr>
          <a:xfrm>
            <a:off x="2428868" y="8382024"/>
            <a:ext cx="1981200" cy="457200"/>
          </a:xfrm>
          <a:prstGeom prst="rect">
            <a:avLst/>
          </a:prstGeom>
        </p:spPr>
        <p:txBody>
          <a:bodyPr vert="horz" lIns="91440" tIns="45720" rIns="91440" bIns="45720" rtlCol="0">
            <a:normAutofit/>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1200" b="0" i="0" u="none" strike="noStrike" kern="1200" cap="none" spc="0" normalizeH="0" baseline="0" noProof="0" dirty="0">
                <a:ln>
                  <a:noFill/>
                </a:ln>
                <a:solidFill>
                  <a:schemeClr val="tx1"/>
                </a:solidFill>
                <a:effectLst/>
                <a:uLnTx/>
                <a:uFillTx/>
                <a:cs typeface="B Nazanin" pitchFamily="2" charset="-78"/>
              </a:rPr>
              <a:t>کاهش اختلافات شدید و ناگهانی </a:t>
            </a:r>
            <a:r>
              <a:rPr kumimoji="0" lang="fa-IR" sz="1200" b="0" i="0" u="none" strike="noStrike" kern="1200" cap="none" spc="0" normalizeH="0" baseline="0" noProof="0" dirty="0" err="1">
                <a:ln>
                  <a:noFill/>
                </a:ln>
                <a:solidFill>
                  <a:schemeClr val="tx1"/>
                </a:solidFill>
                <a:effectLst/>
                <a:uLnTx/>
                <a:uFillTx/>
                <a:cs typeface="B Nazanin" pitchFamily="2" charset="-78"/>
              </a:rPr>
              <a:t>ارتفاعی</a:t>
            </a:r>
            <a:r>
              <a:rPr kumimoji="0" lang="fa-IR" sz="1200" b="0" i="0" u="none" strike="noStrike" kern="1200" cap="none" spc="0" normalizeH="0" baseline="0" noProof="0" dirty="0">
                <a:ln>
                  <a:noFill/>
                </a:ln>
                <a:solidFill>
                  <a:schemeClr val="tx1"/>
                </a:solidFill>
                <a:effectLst/>
                <a:uLnTx/>
                <a:uFillTx/>
                <a:cs typeface="B Nazanin" pitchFamily="2" charset="-78"/>
              </a:rPr>
              <a:t> </a:t>
            </a:r>
          </a:p>
        </p:txBody>
      </p:sp>
      <p:sp>
        <p:nvSpPr>
          <p:cNvPr id="26" name="Slide Number Placeholder 25"/>
          <p:cNvSpPr>
            <a:spLocks noGrp="1"/>
          </p:cNvSpPr>
          <p:nvPr>
            <p:ph type="sldNum" sz="quarter" idx="12"/>
          </p:nvPr>
        </p:nvSpPr>
        <p:spPr/>
        <p:txBody>
          <a:bodyPr/>
          <a:lstStyle/>
          <a:p>
            <a:fld id="{FF86FEA7-80B1-4C74-85F3-91076A821A0B}" type="slidenum">
              <a:rPr lang="en-US" smtClean="0"/>
              <a:pPr/>
              <a:t>51</a:t>
            </a:fld>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sp>
        <p:nvSpPr>
          <p:cNvPr id="53" name="Rounded Rectangle 52"/>
          <p:cNvSpPr/>
          <p:nvPr/>
        </p:nvSpPr>
        <p:spPr>
          <a:xfrm>
            <a:off x="4357694" y="1166786"/>
            <a:ext cx="2214578" cy="8215370"/>
          </a:xfrm>
          <a:prstGeom prst="roundRect">
            <a:avLst/>
          </a:prstGeom>
          <a:solidFill>
            <a:srgbClr val="00B050">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ounded Rectangle 39"/>
          <p:cNvSpPr/>
          <p:nvPr/>
        </p:nvSpPr>
        <p:spPr>
          <a:xfrm>
            <a:off x="500042" y="1309662"/>
            <a:ext cx="5857916" cy="7858180"/>
          </a:xfrm>
          <a:prstGeom prst="roundRect">
            <a:avLst/>
          </a:prstGeom>
          <a:solidFill>
            <a:srgbClr val="92D05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928982"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دوم (تجزیه و تحلیل)</a:t>
            </a:r>
            <a:endParaRPr lang="en-US" sz="1400" b="1" dirty="0">
              <a:cs typeface="B Nazanin" pitchFamily="2" charset="-78"/>
            </a:endParaRPr>
          </a:p>
        </p:txBody>
      </p:sp>
      <p:sp>
        <p:nvSpPr>
          <p:cNvPr id="58" name="TextBox 57"/>
          <p:cNvSpPr txBox="1"/>
          <p:nvPr/>
        </p:nvSpPr>
        <p:spPr>
          <a:xfrm rot="16200000">
            <a:off x="5190244" y="1977311"/>
            <a:ext cx="2214578" cy="307777"/>
          </a:xfrm>
          <a:prstGeom prst="rect">
            <a:avLst/>
          </a:prstGeom>
          <a:noFill/>
        </p:spPr>
        <p:txBody>
          <a:bodyPr wrap="square" rtlCol="0">
            <a:spAutoFit/>
          </a:bodyPr>
          <a:lstStyle/>
          <a:p>
            <a:pPr algn="ctr"/>
            <a:r>
              <a:rPr lang="fa-IR" sz="1400" b="1" dirty="0">
                <a:effectLst>
                  <a:outerShdw blurRad="38100" dist="38100" dir="2700000" algn="tl">
                    <a:srgbClr val="000000">
                      <a:alpha val="43137"/>
                    </a:srgbClr>
                  </a:outerShdw>
                </a:effectLst>
                <a:cs typeface="B Nazanin" pitchFamily="2" charset="-78"/>
              </a:rPr>
              <a:t>نقاط قوت و فرصت</a:t>
            </a:r>
            <a:endParaRPr lang="en-US" sz="1400" b="1" dirty="0">
              <a:effectLst>
                <a:outerShdw blurRad="38100" dist="38100" dir="2700000" algn="tl">
                  <a:srgbClr val="000000">
                    <a:alpha val="43137"/>
                  </a:srgbClr>
                </a:outerShdw>
              </a:effectLst>
              <a:cs typeface="B Nazanin" pitchFamily="2" charset="-78"/>
            </a:endParaRPr>
          </a:p>
        </p:txBody>
      </p:sp>
      <p:sp>
        <p:nvSpPr>
          <p:cNvPr id="59" name="TextBox 58"/>
          <p:cNvSpPr txBox="1"/>
          <p:nvPr/>
        </p:nvSpPr>
        <p:spPr>
          <a:xfrm rot="16200000">
            <a:off x="-667672" y="7835226"/>
            <a:ext cx="2214578" cy="307777"/>
          </a:xfrm>
          <a:prstGeom prst="rect">
            <a:avLst/>
          </a:prstGeom>
          <a:noFill/>
        </p:spPr>
        <p:txBody>
          <a:bodyPr wrap="square" rtlCol="0">
            <a:spAutoFit/>
          </a:bodyPr>
          <a:lstStyle/>
          <a:p>
            <a:pPr algn="ctr"/>
            <a:r>
              <a:rPr lang="fa-IR" sz="1400" b="1" dirty="0">
                <a:effectLst>
                  <a:outerShdw blurRad="38100" dist="38100" dir="2700000" algn="tl">
                    <a:srgbClr val="000000">
                      <a:alpha val="43137"/>
                    </a:srgbClr>
                  </a:outerShdw>
                </a:effectLst>
                <a:cs typeface="B Nazanin" pitchFamily="2" charset="-78"/>
              </a:rPr>
              <a:t>نقاط ضعف و تهدید اصلاح شده</a:t>
            </a:r>
            <a:endParaRPr lang="en-US" sz="1400" b="1" dirty="0">
              <a:effectLst>
                <a:outerShdw blurRad="38100" dist="38100" dir="2700000" algn="tl">
                  <a:srgbClr val="000000">
                    <a:alpha val="43137"/>
                  </a:srgbClr>
                </a:outerShdw>
              </a:effectLst>
              <a:cs typeface="B Nazanin" pitchFamily="2" charset="-78"/>
            </a:endParaRPr>
          </a:p>
        </p:txBody>
      </p:sp>
      <p:sp>
        <p:nvSpPr>
          <p:cNvPr id="24" name="Subtitle 2"/>
          <p:cNvSpPr txBox="1">
            <a:spLocks/>
          </p:cNvSpPr>
          <p:nvPr/>
        </p:nvSpPr>
        <p:spPr>
          <a:xfrm>
            <a:off x="4643446" y="4595810"/>
            <a:ext cx="1662114" cy="609600"/>
          </a:xfrm>
          <a:prstGeom prst="rect">
            <a:avLst/>
          </a:prstGeom>
        </p:spPr>
        <p:txBody>
          <a:bodyPr vert="horz" lIns="91440" tIns="45720" rIns="91440" bIns="45720" rtlCol="0">
            <a:normAutofit/>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lang="fa-IR" sz="1200" dirty="0">
                <a:cs typeface="B Nazanin" pitchFamily="2" charset="-78"/>
              </a:rPr>
              <a:t>قرار گیری در محدوده تاریخی شهر تهران </a:t>
            </a:r>
          </a:p>
        </p:txBody>
      </p:sp>
      <p:sp>
        <p:nvSpPr>
          <p:cNvPr id="26" name="Subtitle 2"/>
          <p:cNvSpPr txBox="1">
            <a:spLocks/>
          </p:cNvSpPr>
          <p:nvPr/>
        </p:nvSpPr>
        <p:spPr>
          <a:xfrm>
            <a:off x="785794" y="3524240"/>
            <a:ext cx="1447800" cy="685800"/>
          </a:xfrm>
          <a:prstGeom prst="rect">
            <a:avLst/>
          </a:prstGeom>
        </p:spPr>
        <p:txBody>
          <a:bodyPr vert="horz" lIns="91440" tIns="45720" rIns="91440" bIns="45720" rtlCol="0">
            <a:normAutofit/>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lang="fa-IR" sz="1200" dirty="0">
                <a:cs typeface="B Nazanin" pitchFamily="2" charset="-78"/>
              </a:rPr>
              <a:t>امکان شکل گیری فضای مکث مناسب در میدان</a:t>
            </a:r>
            <a:endParaRPr kumimoji="0" lang="fa-IR" sz="1200" b="0" i="0" u="none" strike="noStrike" kern="1200" cap="none" spc="0" normalizeH="0" baseline="0" noProof="0" dirty="0">
              <a:ln>
                <a:noFill/>
              </a:ln>
              <a:solidFill>
                <a:schemeClr val="tx1"/>
              </a:solidFill>
              <a:effectLst/>
              <a:uLnTx/>
              <a:uFillTx/>
              <a:cs typeface="B Nazanin" pitchFamily="2" charset="-78"/>
            </a:endParaRPr>
          </a:p>
        </p:txBody>
      </p:sp>
      <p:sp>
        <p:nvSpPr>
          <p:cNvPr id="28" name="Subtitle 2"/>
          <p:cNvSpPr txBox="1">
            <a:spLocks/>
          </p:cNvSpPr>
          <p:nvPr/>
        </p:nvSpPr>
        <p:spPr>
          <a:xfrm>
            <a:off x="4695844" y="7310454"/>
            <a:ext cx="1662114" cy="571504"/>
          </a:xfrm>
          <a:prstGeom prst="rect">
            <a:avLst/>
          </a:prstGeom>
        </p:spPr>
        <p:txBody>
          <a:bodyPr vert="horz" lIns="91440" tIns="45720" rIns="91440" bIns="45720" rtlCol="0">
            <a:normAutofit/>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1200" b="0" i="0" u="none" strike="noStrike" kern="1200" cap="none" spc="0" normalizeH="0" baseline="0" noProof="0" dirty="0">
                <a:ln>
                  <a:noFill/>
                </a:ln>
                <a:solidFill>
                  <a:schemeClr val="tx1"/>
                </a:solidFill>
                <a:effectLst/>
                <a:uLnTx/>
                <a:uFillTx/>
                <a:cs typeface="B Nazanin" pitchFamily="2" charset="-78"/>
              </a:rPr>
              <a:t>هویت</a:t>
            </a:r>
            <a:r>
              <a:rPr kumimoji="0" lang="fa-IR" sz="1200" b="0" i="0" u="none" strike="noStrike" kern="1200" cap="none" spc="0" normalizeH="0" noProof="0" dirty="0">
                <a:ln>
                  <a:noFill/>
                </a:ln>
                <a:solidFill>
                  <a:schemeClr val="tx1"/>
                </a:solidFill>
                <a:effectLst/>
                <a:uLnTx/>
                <a:uFillTx/>
                <a:cs typeface="B Nazanin" pitchFamily="2" charset="-78"/>
              </a:rPr>
              <a:t> تاریخی و بار معنایی میدان</a:t>
            </a:r>
            <a:endParaRPr kumimoji="0" lang="fa-IR" sz="1200" b="0" i="0" u="none" strike="noStrike" kern="1200" cap="none" spc="0" normalizeH="0" baseline="0" noProof="0" dirty="0">
              <a:ln>
                <a:noFill/>
              </a:ln>
              <a:solidFill>
                <a:schemeClr val="tx1"/>
              </a:solidFill>
              <a:effectLst/>
              <a:uLnTx/>
              <a:uFillTx/>
              <a:cs typeface="B Nazanin" pitchFamily="2" charset="-78"/>
            </a:endParaRPr>
          </a:p>
        </p:txBody>
      </p:sp>
      <p:sp>
        <p:nvSpPr>
          <p:cNvPr id="30" name="Subtitle 2"/>
          <p:cNvSpPr txBox="1">
            <a:spLocks/>
          </p:cNvSpPr>
          <p:nvPr/>
        </p:nvSpPr>
        <p:spPr>
          <a:xfrm>
            <a:off x="2643182" y="7239016"/>
            <a:ext cx="1714512" cy="685800"/>
          </a:xfrm>
          <a:prstGeom prst="rect">
            <a:avLst/>
          </a:prstGeom>
        </p:spPr>
        <p:txBody>
          <a:bodyPr vert="horz" lIns="91440" tIns="45720" rIns="91440" bIns="45720" rtlCol="0">
            <a:normAutofit/>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lang="fa-IR" sz="1200" dirty="0">
                <a:cs typeface="B Nazanin" pitchFamily="2" charset="-78"/>
              </a:rPr>
              <a:t>امکان طراحی </a:t>
            </a:r>
            <a:r>
              <a:rPr lang="fa-IR" sz="1200" dirty="0" err="1">
                <a:cs typeface="B Nazanin" pitchFamily="2" charset="-78"/>
              </a:rPr>
              <a:t>المان</a:t>
            </a:r>
            <a:r>
              <a:rPr lang="fa-IR" sz="1200" dirty="0">
                <a:cs typeface="B Nazanin" pitchFamily="2" charset="-78"/>
              </a:rPr>
              <a:t> ها و نماد های متناسب با بار معنایی میدان و افزایش خاطره </a:t>
            </a:r>
            <a:r>
              <a:rPr lang="fa-IR" sz="1200" dirty="0" err="1">
                <a:cs typeface="B Nazanin" pitchFamily="2" charset="-78"/>
              </a:rPr>
              <a:t>انگیزی</a:t>
            </a:r>
            <a:endParaRPr kumimoji="0" lang="fa-IR" sz="1200" b="0" i="0" u="none" strike="noStrike" kern="1200" cap="none" spc="0" normalizeH="0" baseline="0" noProof="0" dirty="0">
              <a:ln>
                <a:noFill/>
              </a:ln>
              <a:solidFill>
                <a:schemeClr val="tx1"/>
              </a:solidFill>
              <a:effectLst/>
              <a:uLnTx/>
              <a:uFillTx/>
              <a:cs typeface="B Nazanin" pitchFamily="2" charset="-78"/>
            </a:endParaRPr>
          </a:p>
        </p:txBody>
      </p:sp>
      <p:sp>
        <p:nvSpPr>
          <p:cNvPr id="32" name="Subtitle 2"/>
          <p:cNvSpPr txBox="1">
            <a:spLocks/>
          </p:cNvSpPr>
          <p:nvPr/>
        </p:nvSpPr>
        <p:spPr>
          <a:xfrm>
            <a:off x="2500306" y="4667248"/>
            <a:ext cx="1785950" cy="685800"/>
          </a:xfrm>
          <a:prstGeom prst="rect">
            <a:avLst/>
          </a:prstGeom>
        </p:spPr>
        <p:txBody>
          <a:bodyPr vert="horz" lIns="91440" tIns="45720" rIns="91440" bIns="45720" rtlCol="0">
            <a:normAutofit/>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lang="fa-IR" sz="1200" dirty="0">
                <a:cs typeface="B Nazanin" pitchFamily="2" charset="-78"/>
              </a:rPr>
              <a:t>در نظر گرفتن فضاهای شهری در </a:t>
            </a:r>
            <a:r>
              <a:rPr lang="fa-IR" sz="1200" dirty="0" err="1">
                <a:cs typeface="B Nazanin" pitchFamily="2" charset="-78"/>
              </a:rPr>
              <a:t>مکانهایی</a:t>
            </a:r>
            <a:r>
              <a:rPr lang="fa-IR" sz="1200" dirty="0">
                <a:cs typeface="B Nazanin" pitchFamily="2" charset="-78"/>
              </a:rPr>
              <a:t> که حداقل تداخل با سواره را دارند</a:t>
            </a:r>
            <a:endParaRPr kumimoji="0" lang="fa-IR" sz="1200" b="0" i="0" u="none" strike="noStrike" kern="1200" cap="none" spc="0" normalizeH="0" baseline="0" noProof="0" dirty="0">
              <a:ln>
                <a:noFill/>
              </a:ln>
              <a:solidFill>
                <a:schemeClr val="tx1"/>
              </a:solidFill>
              <a:effectLst/>
              <a:uLnTx/>
              <a:uFillTx/>
              <a:cs typeface="B Nazanin" pitchFamily="2" charset="-78"/>
            </a:endParaRPr>
          </a:p>
        </p:txBody>
      </p:sp>
      <p:sp>
        <p:nvSpPr>
          <p:cNvPr id="35" name="Subtitle 2"/>
          <p:cNvSpPr txBox="1">
            <a:spLocks/>
          </p:cNvSpPr>
          <p:nvPr/>
        </p:nvSpPr>
        <p:spPr>
          <a:xfrm>
            <a:off x="785794" y="6096008"/>
            <a:ext cx="1447800" cy="533400"/>
          </a:xfrm>
          <a:prstGeom prst="rect">
            <a:avLst/>
          </a:prstGeom>
        </p:spPr>
        <p:txBody>
          <a:bodyPr vert="horz" lIns="91440" tIns="45720" rIns="91440" bIns="45720" rtlCol="0">
            <a:normAutofit/>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lang="fa-IR" sz="1200" dirty="0">
                <a:cs typeface="B Nazanin" pitchFamily="2" charset="-78"/>
              </a:rPr>
              <a:t>کاهش روند رو به رشد فرسودگی</a:t>
            </a:r>
            <a:endParaRPr kumimoji="0" lang="fa-IR" sz="1200" b="0" i="0" u="none" strike="noStrike" kern="1200" cap="none" spc="0" normalizeH="0" baseline="0" noProof="0" dirty="0">
              <a:ln>
                <a:noFill/>
              </a:ln>
              <a:solidFill>
                <a:schemeClr val="tx1"/>
              </a:solidFill>
              <a:effectLst/>
              <a:uLnTx/>
              <a:uFillTx/>
              <a:cs typeface="B Nazanin" pitchFamily="2" charset="-78"/>
            </a:endParaRPr>
          </a:p>
        </p:txBody>
      </p:sp>
      <p:sp>
        <p:nvSpPr>
          <p:cNvPr id="38" name="Subtitle 2"/>
          <p:cNvSpPr txBox="1">
            <a:spLocks/>
          </p:cNvSpPr>
          <p:nvPr/>
        </p:nvSpPr>
        <p:spPr>
          <a:xfrm>
            <a:off x="857232" y="8596338"/>
            <a:ext cx="1524000" cy="381000"/>
          </a:xfrm>
          <a:prstGeom prst="rect">
            <a:avLst/>
          </a:prstGeom>
        </p:spPr>
        <p:txBody>
          <a:bodyPr vert="horz" lIns="91440" tIns="45720" rIns="91440" bIns="45720" rtlCol="0">
            <a:normAutofit/>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lang="fa-IR" sz="1200" dirty="0">
                <a:cs typeface="B Nazanin" pitchFamily="2" charset="-78"/>
              </a:rPr>
              <a:t>تعریف ورودی ها به میدان</a:t>
            </a:r>
            <a:endParaRPr kumimoji="0" lang="fa-IR" sz="1200" b="0" i="0" u="none" strike="noStrike" kern="1200" cap="none" spc="0" normalizeH="0" baseline="0" noProof="0" dirty="0">
              <a:ln>
                <a:noFill/>
              </a:ln>
              <a:solidFill>
                <a:schemeClr val="tx1"/>
              </a:solidFill>
              <a:effectLst/>
              <a:uLnTx/>
              <a:uFillTx/>
              <a:cs typeface="B Nazanin" pitchFamily="2" charset="-78"/>
            </a:endParaRPr>
          </a:p>
        </p:txBody>
      </p:sp>
      <p:pic>
        <p:nvPicPr>
          <p:cNvPr id="4098" name="Picture 2" descr="C:\Users\Elham\Desktop\kargah tarahi shahri\scan\3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0800000">
            <a:off x="642919" y="1475483"/>
            <a:ext cx="1643073" cy="1977320"/>
          </a:xfrm>
          <a:prstGeom prst="rect">
            <a:avLst/>
          </a:prstGeom>
          <a:noFill/>
          <a:ln>
            <a:solidFill>
              <a:schemeClr val="tx1"/>
            </a:solidFill>
          </a:ln>
        </p:spPr>
      </p:pic>
      <p:pic>
        <p:nvPicPr>
          <p:cNvPr id="4099" name="Picture 3" descr="C:\Users\Elham\Desktop\kargah tarahi shahri\scan\3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0800000">
            <a:off x="4643447" y="5595941"/>
            <a:ext cx="1639845" cy="1643074"/>
          </a:xfrm>
          <a:prstGeom prst="rect">
            <a:avLst/>
          </a:prstGeom>
          <a:noFill/>
          <a:ln>
            <a:solidFill>
              <a:schemeClr val="tx1"/>
            </a:solidFill>
          </a:ln>
        </p:spPr>
      </p:pic>
      <p:pic>
        <p:nvPicPr>
          <p:cNvPr id="4100" name="Picture 4" descr="C:\Users\Elham\Desktop\kargah tarahi shahri\scan\33.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0800000">
            <a:off x="4643446" y="2881298"/>
            <a:ext cx="1700493" cy="1666852"/>
          </a:xfrm>
          <a:prstGeom prst="rect">
            <a:avLst/>
          </a:prstGeom>
          <a:noFill/>
          <a:ln>
            <a:solidFill>
              <a:schemeClr val="tx1"/>
            </a:solidFill>
          </a:ln>
        </p:spPr>
      </p:pic>
      <p:pic>
        <p:nvPicPr>
          <p:cNvPr id="4101" name="Picture 5" descr="C:\Users\Elham\Desktop\kargah tarahi shahri\scan\1.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0800000">
            <a:off x="642918" y="4312291"/>
            <a:ext cx="1714512" cy="1712279"/>
          </a:xfrm>
          <a:prstGeom prst="rect">
            <a:avLst/>
          </a:prstGeom>
          <a:noFill/>
          <a:ln>
            <a:solidFill>
              <a:schemeClr val="tx1"/>
            </a:solidFill>
          </a:ln>
        </p:spPr>
      </p:pic>
      <p:pic>
        <p:nvPicPr>
          <p:cNvPr id="4102" name="Picture 6" descr="C:\Users\Elham\Desktop\kargah tarahi shahri\scan\2.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0800000">
            <a:off x="2571745" y="2952736"/>
            <a:ext cx="1645144" cy="1643160"/>
          </a:xfrm>
          <a:prstGeom prst="rect">
            <a:avLst/>
          </a:prstGeom>
          <a:noFill/>
          <a:ln>
            <a:solidFill>
              <a:schemeClr val="tx1"/>
            </a:solidFill>
          </a:ln>
        </p:spPr>
      </p:pic>
      <p:pic>
        <p:nvPicPr>
          <p:cNvPr id="4103" name="Picture 7" descr="C:\Users\Elham\Desktop\kargah tarahi shahri\scan\3.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0800000">
            <a:off x="2571744" y="5667380"/>
            <a:ext cx="1672600" cy="1500198"/>
          </a:xfrm>
          <a:prstGeom prst="rect">
            <a:avLst/>
          </a:prstGeom>
          <a:noFill/>
          <a:ln>
            <a:solidFill>
              <a:schemeClr val="tx1"/>
            </a:solidFill>
          </a:ln>
        </p:spPr>
      </p:pic>
      <p:pic>
        <p:nvPicPr>
          <p:cNvPr id="4105" name="Picture 9" descr="C:\Users\Elham\Desktop\kargah tarahi shahri\scan\6.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rot="10800000">
            <a:off x="673096" y="7024702"/>
            <a:ext cx="1755772" cy="1500198"/>
          </a:xfrm>
          <a:prstGeom prst="rect">
            <a:avLst/>
          </a:prstGeom>
          <a:noFill/>
          <a:ln>
            <a:solidFill>
              <a:schemeClr val="tx1"/>
            </a:solidFill>
          </a:ln>
        </p:spPr>
      </p:pic>
      <p:sp>
        <p:nvSpPr>
          <p:cNvPr id="25" name="Slide Number Placeholder 24"/>
          <p:cNvSpPr>
            <a:spLocks noGrp="1"/>
          </p:cNvSpPr>
          <p:nvPr>
            <p:ph type="sldNum" sz="quarter" idx="12"/>
          </p:nvPr>
        </p:nvSpPr>
        <p:spPr/>
        <p:txBody>
          <a:bodyPr/>
          <a:lstStyle/>
          <a:p>
            <a:fld id="{FF86FEA7-80B1-4C74-85F3-91076A821A0B}" type="slidenum">
              <a:rPr lang="en-US" smtClean="0"/>
              <a:pPr/>
              <a:t>52</a:t>
            </a:fld>
            <a:endParaRPr 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sp>
        <p:nvSpPr>
          <p:cNvPr id="53" name="Rounded Rectangle 52"/>
          <p:cNvSpPr/>
          <p:nvPr/>
        </p:nvSpPr>
        <p:spPr>
          <a:xfrm>
            <a:off x="4357694" y="1166786"/>
            <a:ext cx="2214578" cy="8215370"/>
          </a:xfrm>
          <a:prstGeom prst="roundRect">
            <a:avLst/>
          </a:prstGeom>
          <a:solidFill>
            <a:srgbClr val="00B050">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ounded Rectangle 39"/>
          <p:cNvSpPr/>
          <p:nvPr/>
        </p:nvSpPr>
        <p:spPr>
          <a:xfrm>
            <a:off x="500042" y="1309662"/>
            <a:ext cx="5857916" cy="7858180"/>
          </a:xfrm>
          <a:prstGeom prst="roundRect">
            <a:avLst/>
          </a:prstGeom>
          <a:solidFill>
            <a:srgbClr val="92D05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928982"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دوم (تجزیه و تحلیل)</a:t>
            </a:r>
            <a:endParaRPr lang="en-US" sz="1400" b="1" dirty="0">
              <a:cs typeface="B Nazanin" pitchFamily="2" charset="-78"/>
            </a:endParaRPr>
          </a:p>
        </p:txBody>
      </p:sp>
      <p:sp>
        <p:nvSpPr>
          <p:cNvPr id="58" name="TextBox 57"/>
          <p:cNvSpPr txBox="1"/>
          <p:nvPr/>
        </p:nvSpPr>
        <p:spPr>
          <a:xfrm rot="16200000">
            <a:off x="5190244" y="1977311"/>
            <a:ext cx="2214578" cy="307777"/>
          </a:xfrm>
          <a:prstGeom prst="rect">
            <a:avLst/>
          </a:prstGeom>
          <a:noFill/>
        </p:spPr>
        <p:txBody>
          <a:bodyPr wrap="square" rtlCol="0">
            <a:spAutoFit/>
          </a:bodyPr>
          <a:lstStyle/>
          <a:p>
            <a:pPr algn="ctr"/>
            <a:r>
              <a:rPr lang="fa-IR" sz="1400" b="1" dirty="0">
                <a:effectLst>
                  <a:outerShdw blurRad="38100" dist="38100" dir="2700000" algn="tl">
                    <a:srgbClr val="000000">
                      <a:alpha val="43137"/>
                    </a:srgbClr>
                  </a:outerShdw>
                </a:effectLst>
                <a:cs typeface="B Nazanin" pitchFamily="2" charset="-78"/>
              </a:rPr>
              <a:t>نقاط قوت و فرصت</a:t>
            </a:r>
            <a:endParaRPr lang="en-US" sz="1400" b="1" dirty="0">
              <a:effectLst>
                <a:outerShdw blurRad="38100" dist="38100" dir="2700000" algn="tl">
                  <a:srgbClr val="000000">
                    <a:alpha val="43137"/>
                  </a:srgbClr>
                </a:outerShdw>
              </a:effectLst>
              <a:cs typeface="B Nazanin" pitchFamily="2" charset="-78"/>
            </a:endParaRPr>
          </a:p>
        </p:txBody>
      </p:sp>
      <p:sp>
        <p:nvSpPr>
          <p:cNvPr id="59" name="TextBox 58"/>
          <p:cNvSpPr txBox="1"/>
          <p:nvPr/>
        </p:nvSpPr>
        <p:spPr>
          <a:xfrm rot="16200000">
            <a:off x="-667672" y="7835226"/>
            <a:ext cx="2214578" cy="307777"/>
          </a:xfrm>
          <a:prstGeom prst="rect">
            <a:avLst/>
          </a:prstGeom>
          <a:noFill/>
        </p:spPr>
        <p:txBody>
          <a:bodyPr wrap="square" rtlCol="0">
            <a:spAutoFit/>
          </a:bodyPr>
          <a:lstStyle/>
          <a:p>
            <a:pPr algn="ctr"/>
            <a:r>
              <a:rPr lang="fa-IR" sz="1400" b="1" dirty="0">
                <a:effectLst>
                  <a:outerShdw blurRad="38100" dist="38100" dir="2700000" algn="tl">
                    <a:srgbClr val="000000">
                      <a:alpha val="43137"/>
                    </a:srgbClr>
                  </a:outerShdw>
                </a:effectLst>
                <a:cs typeface="B Nazanin" pitchFamily="2" charset="-78"/>
              </a:rPr>
              <a:t>نقاط ضعف و تهدید اصلاح شده</a:t>
            </a:r>
            <a:endParaRPr lang="en-US" sz="1400" b="1" dirty="0">
              <a:effectLst>
                <a:outerShdw blurRad="38100" dist="38100" dir="2700000" algn="tl">
                  <a:srgbClr val="000000">
                    <a:alpha val="43137"/>
                  </a:srgbClr>
                </a:outerShdw>
              </a:effectLst>
              <a:cs typeface="B Nazanin" pitchFamily="2" charset="-78"/>
            </a:endParaRPr>
          </a:p>
        </p:txBody>
      </p:sp>
      <p:sp>
        <p:nvSpPr>
          <p:cNvPr id="25" name="Subtitle 2"/>
          <p:cNvSpPr txBox="1">
            <a:spLocks/>
          </p:cNvSpPr>
          <p:nvPr/>
        </p:nvSpPr>
        <p:spPr>
          <a:xfrm>
            <a:off x="4572008" y="5738818"/>
            <a:ext cx="1785950" cy="609600"/>
          </a:xfrm>
          <a:prstGeom prst="rect">
            <a:avLst/>
          </a:prstGeom>
        </p:spPr>
        <p:txBody>
          <a:bodyPr vert="horz" lIns="91440" tIns="45720" rIns="91440" bIns="45720" rtlCol="0">
            <a:normAutofit/>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lang="fa-IR" sz="1200" dirty="0">
                <a:cs typeface="B Nazanin" pitchFamily="2" charset="-78"/>
              </a:rPr>
              <a:t>امکان طراحی حجمی مجدد و افزایش پیوستگی آن در </a:t>
            </a:r>
            <a:r>
              <a:rPr lang="fa-IR" sz="1200" dirty="0" err="1">
                <a:cs typeface="B Nazanin" pitchFamily="2" charset="-78"/>
              </a:rPr>
              <a:t>جداره</a:t>
            </a:r>
            <a:r>
              <a:rPr lang="fa-IR" sz="1200" dirty="0">
                <a:cs typeface="B Nazanin" pitchFamily="2" charset="-78"/>
              </a:rPr>
              <a:t> ها</a:t>
            </a:r>
          </a:p>
        </p:txBody>
      </p:sp>
      <p:sp>
        <p:nvSpPr>
          <p:cNvPr id="31" name="Subtitle 2"/>
          <p:cNvSpPr txBox="1">
            <a:spLocks/>
          </p:cNvSpPr>
          <p:nvPr/>
        </p:nvSpPr>
        <p:spPr>
          <a:xfrm>
            <a:off x="1714488" y="3309926"/>
            <a:ext cx="1785950" cy="609600"/>
          </a:xfrm>
          <a:prstGeom prst="rect">
            <a:avLst/>
          </a:prstGeom>
        </p:spPr>
        <p:txBody>
          <a:bodyPr vert="horz" lIns="91440" tIns="45720" rIns="91440" bIns="45720" rtlCol="0">
            <a:normAutofit/>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lang="fa-IR" sz="1200" dirty="0">
                <a:cs typeface="B Nazanin" pitchFamily="2" charset="-78"/>
              </a:rPr>
              <a:t>کاهش پخش فضا در پیرامون</a:t>
            </a:r>
          </a:p>
        </p:txBody>
      </p:sp>
      <p:sp>
        <p:nvSpPr>
          <p:cNvPr id="34" name="Subtitle 2"/>
          <p:cNvSpPr txBox="1">
            <a:spLocks/>
          </p:cNvSpPr>
          <p:nvPr/>
        </p:nvSpPr>
        <p:spPr>
          <a:xfrm>
            <a:off x="1643050" y="5881694"/>
            <a:ext cx="1785950" cy="381000"/>
          </a:xfrm>
          <a:prstGeom prst="rect">
            <a:avLst/>
          </a:prstGeom>
        </p:spPr>
        <p:txBody>
          <a:bodyPr vert="horz" lIns="91440" tIns="45720" rIns="91440" bIns="45720" rtlCol="0">
            <a:normAutofit/>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lang="fa-IR" sz="1200" dirty="0">
                <a:cs typeface="B Nazanin" pitchFamily="2" charset="-78"/>
              </a:rPr>
              <a:t>بهبود </a:t>
            </a:r>
            <a:r>
              <a:rPr lang="fa-IR" sz="1200" dirty="0" err="1">
                <a:cs typeface="B Nazanin" pitchFamily="2" charset="-78"/>
              </a:rPr>
              <a:t>محصوریت</a:t>
            </a:r>
            <a:r>
              <a:rPr lang="fa-IR" sz="1200" dirty="0">
                <a:cs typeface="B Nazanin" pitchFamily="2" charset="-78"/>
              </a:rPr>
              <a:t> میدان</a:t>
            </a:r>
          </a:p>
        </p:txBody>
      </p:sp>
      <p:sp>
        <p:nvSpPr>
          <p:cNvPr id="37" name="Subtitle 2"/>
          <p:cNvSpPr txBox="1">
            <a:spLocks/>
          </p:cNvSpPr>
          <p:nvPr/>
        </p:nvSpPr>
        <p:spPr>
          <a:xfrm>
            <a:off x="1643050" y="8453462"/>
            <a:ext cx="1785950" cy="609600"/>
          </a:xfrm>
          <a:prstGeom prst="rect">
            <a:avLst/>
          </a:prstGeom>
        </p:spPr>
        <p:txBody>
          <a:bodyPr vert="horz" lIns="91440" tIns="45720" rIns="91440" bIns="45720" rtlCol="0">
            <a:noAutofit/>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lang="fa-IR" sz="1200" dirty="0">
                <a:cs typeface="B Nazanin" pitchFamily="2" charset="-78"/>
              </a:rPr>
              <a:t>امکان استفاده از تغییرات حجمی در کاهش مسائل و مشکلات اقلیمی و در رعایت مقیاس انسانی</a:t>
            </a:r>
          </a:p>
        </p:txBody>
      </p:sp>
      <p:pic>
        <p:nvPicPr>
          <p:cNvPr id="5125" name="Picture 5" descr="C:\Users\Elham\Desktop\kargah tarahi shahri\scan\4.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0800000">
            <a:off x="1669895" y="1523976"/>
            <a:ext cx="1835289" cy="1714512"/>
          </a:xfrm>
          <a:prstGeom prst="rect">
            <a:avLst/>
          </a:prstGeom>
          <a:noFill/>
          <a:ln>
            <a:solidFill>
              <a:schemeClr val="tx1"/>
            </a:solidFill>
          </a:ln>
        </p:spPr>
      </p:pic>
      <p:pic>
        <p:nvPicPr>
          <p:cNvPr id="5126" name="Picture 6" descr="C:\Users\Elham\Desktop\kargah tarahi shahri\scan\5.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0800000">
            <a:off x="4500570" y="4095744"/>
            <a:ext cx="1886646" cy="1571636"/>
          </a:xfrm>
          <a:prstGeom prst="rect">
            <a:avLst/>
          </a:prstGeom>
          <a:noFill/>
          <a:ln>
            <a:solidFill>
              <a:schemeClr val="tx1"/>
            </a:solidFill>
          </a:ln>
        </p:spPr>
      </p:pic>
      <p:pic>
        <p:nvPicPr>
          <p:cNvPr id="5127" name="Picture 7" descr="C:\Users\Elham\Desktop\kargah tarahi shahri\scan\8.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0800000">
            <a:off x="1643050" y="3881430"/>
            <a:ext cx="1932387" cy="1968495"/>
          </a:xfrm>
          <a:prstGeom prst="rect">
            <a:avLst/>
          </a:prstGeom>
          <a:noFill/>
          <a:ln>
            <a:solidFill>
              <a:schemeClr val="tx1"/>
            </a:solidFill>
          </a:ln>
        </p:spPr>
      </p:pic>
      <p:pic>
        <p:nvPicPr>
          <p:cNvPr id="5132" name="Picture 12" descr="C:\Users\Elham\Desktop\kargah tarahi shahri\scan\IMG_0012.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0800000">
            <a:off x="1643050" y="6524636"/>
            <a:ext cx="1808510" cy="1857388"/>
          </a:xfrm>
          <a:prstGeom prst="rect">
            <a:avLst/>
          </a:prstGeom>
          <a:noFill/>
          <a:ln>
            <a:solidFill>
              <a:schemeClr val="tx1"/>
            </a:solidFill>
          </a:ln>
        </p:spPr>
      </p:pic>
      <p:sp>
        <p:nvSpPr>
          <p:cNvPr id="20" name="Slide Number Placeholder 19"/>
          <p:cNvSpPr>
            <a:spLocks noGrp="1"/>
          </p:cNvSpPr>
          <p:nvPr>
            <p:ph type="sldNum" sz="quarter" idx="12"/>
          </p:nvPr>
        </p:nvSpPr>
        <p:spPr/>
        <p:txBody>
          <a:bodyPr/>
          <a:lstStyle/>
          <a:p>
            <a:fld id="{FF86FEA7-80B1-4C74-85F3-91076A821A0B}" type="slidenum">
              <a:rPr lang="en-US" smtClean="0"/>
              <a:pPr/>
              <a:t>53</a:t>
            </a:fld>
            <a:endParaRPr 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928982"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دوم (تجزیه و تحلیل)</a:t>
            </a:r>
            <a:endParaRPr lang="en-US" sz="1400" b="1" dirty="0">
              <a:cs typeface="B Nazanin" pitchFamily="2" charset="-78"/>
            </a:endParaRPr>
          </a:p>
        </p:txBody>
      </p:sp>
      <p:pic>
        <p:nvPicPr>
          <p:cNvPr id="6149" name="Picture 5" descr="C:\Users\Elham\Desktop\kargah tarahi shahri\scan\IMG_0014.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0800000">
            <a:off x="357167" y="1135018"/>
            <a:ext cx="6215105" cy="8532890"/>
          </a:xfrm>
          <a:prstGeom prst="rect">
            <a:avLst/>
          </a:prstGeom>
          <a:noFill/>
        </p:spPr>
      </p:pic>
      <p:sp>
        <p:nvSpPr>
          <p:cNvPr id="8" name="Slide Number Placeholder 7"/>
          <p:cNvSpPr>
            <a:spLocks noGrp="1"/>
          </p:cNvSpPr>
          <p:nvPr>
            <p:ph type="sldNum" sz="quarter" idx="12"/>
          </p:nvPr>
        </p:nvSpPr>
        <p:spPr/>
        <p:txBody>
          <a:bodyPr/>
          <a:lstStyle/>
          <a:p>
            <a:fld id="{FF86FEA7-80B1-4C74-85F3-91076A821A0B}" type="slidenum">
              <a:rPr lang="en-US" smtClean="0"/>
              <a:pPr/>
              <a:t>54</a:t>
            </a:fld>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928982"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دوم (تجزیه و تحلیل)</a:t>
            </a:r>
            <a:endParaRPr lang="en-US" sz="1400" b="1" dirty="0">
              <a:cs typeface="B Nazanin" pitchFamily="2" charset="-78"/>
            </a:endParaRPr>
          </a:p>
        </p:txBody>
      </p:sp>
      <p:pic>
        <p:nvPicPr>
          <p:cNvPr id="6148" name="Picture 4" descr="C:\Users\Elham\Desktop\kargah tarahi shahri\scan\IMG_0013.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0800000">
            <a:off x="356373" y="1095348"/>
            <a:ext cx="6073023" cy="8736034"/>
          </a:xfrm>
          <a:prstGeom prst="rect">
            <a:avLst/>
          </a:prstGeom>
          <a:noFill/>
        </p:spPr>
      </p:pic>
      <p:sp>
        <p:nvSpPr>
          <p:cNvPr id="8" name="Slide Number Placeholder 7"/>
          <p:cNvSpPr>
            <a:spLocks noGrp="1"/>
          </p:cNvSpPr>
          <p:nvPr>
            <p:ph type="sldNum" sz="quarter" idx="12"/>
          </p:nvPr>
        </p:nvSpPr>
        <p:spPr/>
        <p:txBody>
          <a:bodyPr/>
          <a:lstStyle/>
          <a:p>
            <a:fld id="{FF86FEA7-80B1-4C74-85F3-91076A821A0B}" type="slidenum">
              <a:rPr lang="en-US" smtClean="0"/>
              <a:pPr/>
              <a:t>55</a:t>
            </a:fld>
            <a:endParaRPr 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928982"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دوم (تجزیه و تحلیل)</a:t>
            </a:r>
            <a:endParaRPr lang="en-US" sz="1400" b="1" dirty="0">
              <a:cs typeface="B Nazanin" pitchFamily="2" charset="-78"/>
            </a:endParaRPr>
          </a:p>
        </p:txBody>
      </p:sp>
      <p:pic>
        <p:nvPicPr>
          <p:cNvPr id="6146" name="Picture 2" descr="C:\Users\Elham\Desktop\kargah tarahi shahri\scan\IMG_0015.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0800000">
            <a:off x="428605" y="1095348"/>
            <a:ext cx="6045729" cy="8501122"/>
          </a:xfrm>
          <a:prstGeom prst="rect">
            <a:avLst/>
          </a:prstGeom>
          <a:noFill/>
        </p:spPr>
      </p:pic>
      <p:sp>
        <p:nvSpPr>
          <p:cNvPr id="8" name="Slide Number Placeholder 7"/>
          <p:cNvSpPr>
            <a:spLocks noGrp="1"/>
          </p:cNvSpPr>
          <p:nvPr>
            <p:ph type="sldNum" sz="quarter" idx="12"/>
          </p:nvPr>
        </p:nvSpPr>
        <p:spPr/>
        <p:txBody>
          <a:bodyPr/>
          <a:lstStyle/>
          <a:p>
            <a:fld id="{FF86FEA7-80B1-4C74-85F3-91076A821A0B}" type="slidenum">
              <a:rPr lang="en-US" smtClean="0"/>
              <a:pPr/>
              <a:t>56</a:t>
            </a:fld>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928982"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دوم (تجزیه و تحلیل)</a:t>
            </a:r>
            <a:endParaRPr lang="en-US" sz="1400" b="1" dirty="0">
              <a:cs typeface="B Nazanin" pitchFamily="2" charset="-78"/>
            </a:endParaRPr>
          </a:p>
        </p:txBody>
      </p:sp>
      <p:pic>
        <p:nvPicPr>
          <p:cNvPr id="6147" name="Picture 3" descr="C:\Users\Elham\Desktop\kargah tarahi shahri\scan\tipologhy.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a:off x="-632762" y="2391436"/>
            <a:ext cx="8072495" cy="5766068"/>
          </a:xfrm>
          <a:prstGeom prst="rect">
            <a:avLst/>
          </a:prstGeom>
          <a:noFill/>
        </p:spPr>
      </p:pic>
      <p:sp>
        <p:nvSpPr>
          <p:cNvPr id="8" name="Slide Number Placeholder 7"/>
          <p:cNvSpPr>
            <a:spLocks noGrp="1"/>
          </p:cNvSpPr>
          <p:nvPr>
            <p:ph type="sldNum" sz="quarter" idx="12"/>
          </p:nvPr>
        </p:nvSpPr>
        <p:spPr/>
        <p:txBody>
          <a:bodyPr/>
          <a:lstStyle/>
          <a:p>
            <a:fld id="{FF86FEA7-80B1-4C74-85F3-91076A821A0B}" type="slidenum">
              <a:rPr lang="en-US" smtClean="0"/>
              <a:pPr/>
              <a:t>57</a:t>
            </a:fld>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361956" y="1881174"/>
            <a:ext cx="7648608" cy="1143000"/>
          </a:xfrm>
        </p:spPr>
        <p:txBody>
          <a:bodyPr>
            <a:noAutofit/>
          </a:bodyPr>
          <a:lstStyle/>
          <a:p>
            <a:pPr marL="342900" lvl="0" indent="-342900" rtl="1">
              <a:lnSpc>
                <a:spcPct val="80000"/>
              </a:lnSpc>
              <a:spcBef>
                <a:spcPct val="20000"/>
              </a:spcBef>
              <a:defRPr/>
            </a:pPr>
            <a:r>
              <a:rPr lang="fa-IR" sz="2400" b="1" dirty="0">
                <a:solidFill>
                  <a:prstClr val="black"/>
                </a:solidFill>
                <a:cs typeface="B Nazanin" pitchFamily="2" charset="-78"/>
              </a:rPr>
              <a:t>پروسه سوم</a:t>
            </a:r>
            <a:br>
              <a:rPr lang="fa-IR" sz="2400" b="1" dirty="0">
                <a:solidFill>
                  <a:prstClr val="black"/>
                </a:solidFill>
                <a:cs typeface="B Nazanin" pitchFamily="2" charset="-78"/>
              </a:rPr>
            </a:br>
            <a:r>
              <a:rPr lang="fa-IR" sz="2400" b="1" dirty="0">
                <a:solidFill>
                  <a:prstClr val="black"/>
                </a:solidFill>
                <a:cs typeface="B Nazanin" pitchFamily="2" charset="-78"/>
              </a:rPr>
              <a:t/>
            </a:r>
            <a:br>
              <a:rPr lang="fa-IR" sz="2400" b="1" dirty="0">
                <a:solidFill>
                  <a:prstClr val="black"/>
                </a:solidFill>
                <a:cs typeface="B Nazanin" pitchFamily="2" charset="-78"/>
              </a:rPr>
            </a:br>
            <a:r>
              <a:rPr lang="fa-IR" sz="2400" b="1" dirty="0">
                <a:cs typeface="B Nazanin" pitchFamily="2" charset="-78"/>
              </a:rPr>
              <a:t> بررسی راه حل های ممکن و اقدامات نسبی و </a:t>
            </a:r>
            <a:br>
              <a:rPr lang="fa-IR" sz="2400" b="1" dirty="0">
                <a:cs typeface="B Nazanin" pitchFamily="2" charset="-78"/>
              </a:rPr>
            </a:br>
            <a:r>
              <a:rPr lang="fa-IR" sz="2400" b="1" dirty="0">
                <a:cs typeface="B Nazanin" pitchFamily="2" charset="-78"/>
              </a:rPr>
              <a:t>انتخاب راه راه حل بهینه</a:t>
            </a:r>
          </a:p>
        </p:txBody>
      </p:sp>
      <p:sp>
        <p:nvSpPr>
          <p:cNvPr id="11" name="TextBox 10"/>
          <p:cNvSpPr txBox="1"/>
          <p:nvPr/>
        </p:nvSpPr>
        <p:spPr>
          <a:xfrm>
            <a:off x="928670" y="3595678"/>
            <a:ext cx="2714644" cy="1815882"/>
          </a:xfrm>
          <a:prstGeom prst="rect">
            <a:avLst/>
          </a:prstGeom>
          <a:noFill/>
        </p:spPr>
        <p:txBody>
          <a:bodyPr wrap="square" rtlCol="0">
            <a:spAutoFit/>
          </a:bodyPr>
          <a:lstStyle/>
          <a:p>
            <a:pPr algn="just" rtl="1">
              <a:buNone/>
            </a:pPr>
            <a:r>
              <a:rPr lang="fa-IR" sz="1400" b="1" dirty="0">
                <a:cs typeface="B Nazanin" pitchFamily="2" charset="-78"/>
              </a:rPr>
              <a:t>در این پروسه با توجه به مراحل پیش، راه حل ها و اقدامات پیشنهادی را به گونه ای که بتواند ویژگی های اجتماعی و اقتصادی، سیاسی، فرهنگی را مدنظر قرار دهد و به نیاز های اولویت بندی شده پاسخ دهد؛ ارائه می شود و پس از تجزیه و تحلیل راه حل های ممکن، راه حل بهینه انتخاب  می گردد.</a:t>
            </a:r>
            <a:endParaRPr lang="en-US" sz="1200" dirty="0"/>
          </a:p>
        </p:txBody>
      </p:sp>
      <p:pic>
        <p:nvPicPr>
          <p:cNvPr id="2051" name="Picture 3" descr="C:\Users\Elham\Desktop\1.jpg"/>
          <p:cNvPicPr>
            <a:picLocks noChangeAspect="1" noChangeArrowheads="1"/>
          </p:cNvPicPr>
          <p:nvPr/>
        </p:nvPicPr>
        <p:blipFill>
          <a:blip r:embed="rId2"/>
          <a:srcRect/>
          <a:stretch>
            <a:fillRect/>
          </a:stretch>
        </p:blipFill>
        <p:spPr bwMode="auto">
          <a:xfrm>
            <a:off x="-24" y="7693060"/>
            <a:ext cx="938212" cy="2189162"/>
          </a:xfrm>
          <a:prstGeom prst="rect">
            <a:avLst/>
          </a:prstGeom>
          <a:noFill/>
        </p:spPr>
      </p:pic>
      <p:pic>
        <p:nvPicPr>
          <p:cNvPr id="2050" name="Picture 2" descr="C:\Users\Elham\Desktop\1.2 copy.jpg"/>
          <p:cNvPicPr>
            <a:picLocks noChangeAspect="1" noChangeArrowheads="1"/>
          </p:cNvPicPr>
          <p:nvPr/>
        </p:nvPicPr>
        <p:blipFill>
          <a:blip r:embed="rId3" cstate="screen">
            <a:clrChange>
              <a:clrFrom>
                <a:srgbClr val="FFFFFF"/>
              </a:clrFrom>
              <a:clrTo>
                <a:srgbClr val="FFFFFF">
                  <a:alpha val="0"/>
                </a:srgbClr>
              </a:clrTo>
            </a:clrChange>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a:off x="2928934" y="7778063"/>
            <a:ext cx="3929066" cy="2175597"/>
          </a:xfrm>
          <a:prstGeom prst="rect">
            <a:avLst/>
          </a:prstGeom>
          <a:noFill/>
        </p:spPr>
      </p:pic>
      <p:pic>
        <p:nvPicPr>
          <p:cNvPr id="6" name="Picture 2" descr="C:\Users\Elham\Desktop\1.2 copy.jpg"/>
          <p:cNvPicPr>
            <a:picLocks noChangeAspect="1" noChangeArrowheads="1"/>
          </p:cNvPicPr>
          <p:nvPr/>
        </p:nvPicPr>
        <p:blipFill>
          <a:blip r:embed="rId4" cstate="screen">
            <a:clrChange>
              <a:clrFrom>
                <a:srgbClr val="FFFFFF"/>
              </a:clrFrom>
              <a:clrTo>
                <a:srgbClr val="FFFFFF">
                  <a:alpha val="0"/>
                </a:srgbClr>
              </a:clrTo>
            </a:clrChange>
            <a:duotone>
              <a:schemeClr val="accent1">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928670" y="7739082"/>
            <a:ext cx="1000132" cy="2175597"/>
          </a:xfrm>
          <a:prstGeom prst="rect">
            <a:avLst/>
          </a:prstGeom>
          <a:noFill/>
        </p:spPr>
      </p:pic>
      <p:pic>
        <p:nvPicPr>
          <p:cNvPr id="7" name="Picture 2" descr="C:\Users\Elham\Desktop\1.2 copy.jpg"/>
          <p:cNvPicPr>
            <a:picLocks noChangeAspect="1" noChangeArrowheads="1"/>
          </p:cNvPicPr>
          <p:nvPr/>
        </p:nvPicPr>
        <p:blipFill>
          <a:blip r:embed="rId5" cstate="screen">
            <a:clrChange>
              <a:clrFrom>
                <a:srgbClr val="FFFFFF"/>
              </a:clrFrom>
              <a:clrTo>
                <a:srgbClr val="FFFFFF">
                  <a:alpha val="0"/>
                </a:srgbClr>
              </a:clrTo>
            </a:clrChange>
            <a:duotone>
              <a:schemeClr val="accent2">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1928802" y="7730403"/>
            <a:ext cx="1000132" cy="2175597"/>
          </a:xfrm>
          <a:prstGeom prst="rect">
            <a:avLst/>
          </a:prstGeom>
          <a:noFill/>
        </p:spPr>
      </p:pic>
      <p:sp>
        <p:nvSpPr>
          <p:cNvPr id="12" name="Slide Number Placeholder 11"/>
          <p:cNvSpPr>
            <a:spLocks noGrp="1"/>
          </p:cNvSpPr>
          <p:nvPr>
            <p:ph type="sldNum" sz="quarter" idx="12"/>
          </p:nvPr>
        </p:nvSpPr>
        <p:spPr/>
        <p:txBody>
          <a:bodyPr/>
          <a:lstStyle/>
          <a:p>
            <a:fld id="{FF86FEA7-80B1-4C74-85F3-91076A821A0B}" type="slidenum">
              <a:rPr lang="en-US" smtClean="0"/>
              <a:pPr/>
              <a:t>58</a:t>
            </a:fld>
            <a:endParaRPr 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سوم (</a:t>
            </a:r>
            <a:r>
              <a:rPr lang="fa-IR" sz="1400" b="1" dirty="0">
                <a:cs typeface="B Nazanin" pitchFamily="2" charset="-78"/>
              </a:rPr>
              <a:t>بررسی راه حل های ممکن ...)</a:t>
            </a:r>
            <a:endParaRPr lang="en-US" sz="1400" b="1" dirty="0">
              <a:cs typeface="B Nazanin" pitchFamily="2" charset="-78"/>
            </a:endParaRPr>
          </a:p>
        </p:txBody>
      </p:sp>
      <p:sp>
        <p:nvSpPr>
          <p:cNvPr id="11" name="TextBox 10"/>
          <p:cNvSpPr txBox="1"/>
          <p:nvPr/>
        </p:nvSpPr>
        <p:spPr>
          <a:xfrm>
            <a:off x="571480" y="1095348"/>
            <a:ext cx="5715040" cy="8109912"/>
          </a:xfrm>
          <a:prstGeom prst="rect">
            <a:avLst/>
          </a:prstGeom>
          <a:noFill/>
        </p:spPr>
        <p:txBody>
          <a:bodyPr wrap="square" rtlCol="0">
            <a:spAutoFit/>
          </a:bodyPr>
          <a:lstStyle/>
          <a:p>
            <a:pPr algn="just" rtl="1">
              <a:buNone/>
            </a:pPr>
            <a:r>
              <a:rPr lang="fa-IR" sz="1600" b="1" dirty="0">
                <a:cs typeface="B Nazanin" pitchFamily="2" charset="-78"/>
              </a:rPr>
              <a:t>3. 1 ارائه راه حل های ممکن و آلترناتیو ها</a:t>
            </a:r>
          </a:p>
          <a:p>
            <a:pPr algn="just" rtl="1">
              <a:buNone/>
            </a:pPr>
            <a:endParaRPr lang="fa-IR" sz="1600" b="1" dirty="0">
              <a:cs typeface="B Nazanin" pitchFamily="2" charset="-78"/>
            </a:endParaRPr>
          </a:p>
          <a:p>
            <a:pPr algn="just" rtl="1"/>
            <a:r>
              <a:rPr lang="fa-IR" sz="1200" dirty="0">
                <a:cs typeface="B Nazanin" pitchFamily="2" charset="-78"/>
              </a:rPr>
              <a:t>در این قسمت با توجه به پروسه های پیش؛ اقدامات پیشنهادی در قابل سه آلترناتیو حداقل، میانی و حداکثر پیشنهاد شده است. سپس با توجه به معیار های موثر در انتخاب گزینه پیشنهادی و وزن دهی به این معیار ها آلترناتیو برتر شناسایی شده است. پیشنهاد های ارائه شده در سه سطح کالبدی، عملکردی و شبکه دسترسی ارائه شده است. ابتدا به معرفی آلترناتیو های پیشنهادی می پردازیم.</a:t>
            </a:r>
          </a:p>
          <a:p>
            <a:pPr algn="just" rtl="1"/>
            <a:endParaRPr lang="fa-IR" sz="1200" dirty="0">
              <a:cs typeface="B Nazanin" pitchFamily="2" charset="-78"/>
            </a:endParaRPr>
          </a:p>
          <a:p>
            <a:pPr algn="just" rtl="1">
              <a:buFont typeface="Wingdings" pitchFamily="2" charset="2"/>
              <a:buChar char="Ø"/>
            </a:pPr>
            <a:r>
              <a:rPr lang="fa-IR" sz="1200" u="sng" dirty="0">
                <a:effectLst>
                  <a:outerShdw blurRad="38100" dist="38100" dir="2700000" algn="tl">
                    <a:srgbClr val="000000">
                      <a:alpha val="43137"/>
                    </a:srgbClr>
                  </a:outerShdw>
                </a:effectLst>
                <a:cs typeface="B Nazanin" pitchFamily="2" charset="-78"/>
              </a:rPr>
              <a:t>آلترناتیو اول (حداقل سطح مداخلات) :</a:t>
            </a:r>
          </a:p>
          <a:p>
            <a:pPr algn="just" rtl="1"/>
            <a:endParaRPr lang="fa-IR" sz="1200" dirty="0">
              <a:cs typeface="B Nazanin" pitchFamily="2" charset="-78"/>
            </a:endParaRPr>
          </a:p>
          <a:p>
            <a:pPr algn="just" rtl="1"/>
            <a:r>
              <a:rPr lang="fa-IR" sz="1200" dirty="0">
                <a:cs typeface="B Nazanin" pitchFamily="2" charset="-78"/>
              </a:rPr>
              <a:t>در این گزینه سعی می کنیم با اعمال حداقل مداخلات در وضع موجود میدان در جهت کاهش محدودیت ها و در نتیجه بهبود وضعیت میدان گام برداریم. در زمینه طراحی کالبد و جداره میدان در این گزینه با استفاده از ایجاد شکست در نما سعی شده است که کالبد میدان از نظر مقیاس انسانی وضعیت مناسب تری نسبت به حالت پیش پیدا کند همچنین با ایجاد پوشش گیاهی بلند مرتبه در اطراف میدان سعی می کنیم محصوریت میدان نسبت به وضعیت موجود وضعیت بهتری پیدا کند، اما هنوز آن حالت تواضع بین ساختمان های جدید تر نسبت به ساختمان های بافت تاریخی ایجاد نشده است و فقط تا حدی از اغتشاشات کالبدی آن کاسته شده است.</a:t>
            </a:r>
          </a:p>
          <a:p>
            <a:pPr algn="just" rtl="1"/>
            <a:endParaRPr lang="fa-IR" sz="1200" dirty="0">
              <a:cs typeface="B Nazanin" pitchFamily="2" charset="-78"/>
            </a:endParaRPr>
          </a:p>
          <a:p>
            <a:pPr algn="just" rtl="1"/>
            <a:r>
              <a:rPr lang="fa-IR" sz="1200" dirty="0">
                <a:cs typeface="B Nazanin" pitchFamily="2" charset="-78"/>
              </a:rPr>
              <a:t>در مورد عملکرد های پیشنهادی، عملکرد های مورد نظر همانطور که در سطوح فرادست طرح پیشنهادی عنوان شده است تجاری اداری و فرهنگی و در سطح شهری و فراشهری پیشنهاد شده است. در بلوک غربی ساختمان مخابرات در جوار ساختمان مترو نیز ترکیب عناصر طبیعی و مصنوع پیشنهاد شده است.</a:t>
            </a:r>
          </a:p>
          <a:p>
            <a:pPr algn="just" rtl="1"/>
            <a:endParaRPr lang="fa-IR" sz="1200" dirty="0">
              <a:cs typeface="B Nazanin" pitchFamily="2" charset="-78"/>
            </a:endParaRPr>
          </a:p>
          <a:p>
            <a:pPr algn="just" rtl="1"/>
            <a:r>
              <a:rPr lang="fa-IR" sz="1200" dirty="0">
                <a:cs typeface="B Nazanin" pitchFamily="2" charset="-78"/>
              </a:rPr>
              <a:t>در زمینه شبکه دسترسی تغییر چندانی به وجود نیامده است فقط به دلیل وجود منظر نامطلوبی که در مقابل جداره شمالی میدان بود از اختلاف سطح و فضای سبز استفاده شده است تا وضعیت مناسبتری پیدا کند. گزینه پیشنهادی توسط مقطع و پرسپکتیو معرفی شده است.</a:t>
            </a: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en-US" sz="1100" dirty="0"/>
          </a:p>
        </p:txBody>
      </p:sp>
      <p:pic>
        <p:nvPicPr>
          <p:cNvPr id="12" name="Picture 2" descr="C:\Users\Elham\Desktop\kargah tarahi shahri\scan\IMG_0005.jpg"/>
          <p:cNvPicPr>
            <a:picLocks noChangeAspect="1" noChangeArrowheads="1"/>
          </p:cNvPicPr>
          <p:nvPr/>
        </p:nvPicPr>
        <p:blipFill>
          <a:blip r:embed="rId3" cstate="screen">
            <a:clrChange>
              <a:clrFrom>
                <a:srgbClr val="FFFFFF"/>
              </a:clrFrom>
              <a:clrTo>
                <a:srgbClr val="FFFFFF">
                  <a:alpha val="0"/>
                </a:srgbClr>
              </a:clrTo>
            </a:clrChange>
            <a:lum bright="-40000" contrast="10000"/>
            <a:extLst>
              <a:ext uri="{28A0092B-C50C-407E-A947-70E740481C1C}">
                <a14:useLocalDpi xmlns:a14="http://schemas.microsoft.com/office/drawing/2010/main"/>
              </a:ext>
            </a:extLst>
          </a:blip>
          <a:srcRect/>
          <a:stretch>
            <a:fillRect/>
          </a:stretch>
        </p:blipFill>
        <p:spPr bwMode="auto">
          <a:xfrm rot="10800000">
            <a:off x="4286257" y="5524503"/>
            <a:ext cx="2242055" cy="2857520"/>
          </a:xfrm>
          <a:prstGeom prst="rect">
            <a:avLst/>
          </a:prstGeom>
          <a:ln>
            <a:noFill/>
          </a:ln>
          <a:effectLst>
            <a:outerShdw blurRad="292100" dist="139700" dir="2700000" algn="tl" rotWithShape="0">
              <a:srgbClr val="333333">
                <a:alpha val="65000"/>
              </a:srgbClr>
            </a:outerShdw>
          </a:effectLst>
        </p:spPr>
      </p:pic>
      <p:pic>
        <p:nvPicPr>
          <p:cNvPr id="13" name="Picture 4" descr="C:\Users\Elham\Desktop\kargah tarahi shahri\scan\IMG_0001.jpg"/>
          <p:cNvPicPr>
            <a:picLocks noChangeAspect="1" noChangeArrowheads="1"/>
          </p:cNvPicPr>
          <p:nvPr/>
        </p:nvPicPr>
        <p:blipFill>
          <a:blip r:embed="rId4" cstate="screen">
            <a:clrChange>
              <a:clrFrom>
                <a:srgbClr val="FFFFFF"/>
              </a:clrFrom>
              <a:clrTo>
                <a:srgbClr val="FFFFFF">
                  <a:alpha val="0"/>
                </a:srgbClr>
              </a:clrTo>
            </a:clrChange>
            <a:lum bright="-40000" contrast="10000"/>
            <a:extLst>
              <a:ext uri="{28A0092B-C50C-407E-A947-70E740481C1C}">
                <a14:useLocalDpi xmlns:a14="http://schemas.microsoft.com/office/drawing/2010/main"/>
              </a:ext>
            </a:extLst>
          </a:blip>
          <a:srcRect/>
          <a:stretch>
            <a:fillRect/>
          </a:stretch>
        </p:blipFill>
        <p:spPr bwMode="auto">
          <a:xfrm rot="10800000">
            <a:off x="142853" y="5524504"/>
            <a:ext cx="2108078" cy="2857520"/>
          </a:xfrm>
          <a:prstGeom prst="rect">
            <a:avLst/>
          </a:prstGeom>
          <a:ln>
            <a:noFill/>
          </a:ln>
          <a:effectLst>
            <a:outerShdw blurRad="292100" dist="139700" dir="2700000" algn="tl" rotWithShape="0">
              <a:srgbClr val="333333">
                <a:alpha val="65000"/>
              </a:srgbClr>
            </a:outerShdw>
          </a:effectLst>
        </p:spPr>
      </p:pic>
      <p:pic>
        <p:nvPicPr>
          <p:cNvPr id="14" name="Picture 3" descr="C:\Users\Elham\Desktop\kargah tarahi shahri\scan\IMG_0002.jpg"/>
          <p:cNvPicPr>
            <a:picLocks noChangeAspect="1" noChangeArrowheads="1"/>
          </p:cNvPicPr>
          <p:nvPr/>
        </p:nvPicPr>
        <p:blipFill>
          <a:blip r:embed="rId5" cstate="screen">
            <a:lum bright="-40000" contrast="10000"/>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0800000">
            <a:off x="2214554" y="5810255"/>
            <a:ext cx="2135531" cy="2000264"/>
          </a:xfrm>
          <a:prstGeom prst="rect">
            <a:avLst/>
          </a:prstGeom>
          <a:ln>
            <a:noFill/>
          </a:ln>
          <a:effectLst>
            <a:outerShdw blurRad="292100" dist="139700" dir="2700000" algn="tl" rotWithShape="0">
              <a:srgbClr val="333333">
                <a:alpha val="65000"/>
              </a:srgbClr>
            </a:outerShdw>
          </a:effectLst>
        </p:spPr>
      </p:pic>
      <p:sp>
        <p:nvSpPr>
          <p:cNvPr id="15" name="TextBox 14"/>
          <p:cNvSpPr txBox="1"/>
          <p:nvPr/>
        </p:nvSpPr>
        <p:spPr>
          <a:xfrm>
            <a:off x="4572008" y="8524900"/>
            <a:ext cx="1857388" cy="276999"/>
          </a:xfrm>
          <a:prstGeom prst="rect">
            <a:avLst/>
          </a:prstGeom>
          <a:noFill/>
        </p:spPr>
        <p:txBody>
          <a:bodyPr wrap="square" rtlCol="0">
            <a:spAutoFit/>
          </a:bodyPr>
          <a:lstStyle/>
          <a:p>
            <a:pPr algn="ctr"/>
            <a:r>
              <a:rPr lang="fa-IR" sz="1200" dirty="0">
                <a:cs typeface="B Nazanin" pitchFamily="2" charset="-78"/>
              </a:rPr>
              <a:t>شبکه دسترسی</a:t>
            </a:r>
            <a:endParaRPr lang="en-US" sz="1200" dirty="0">
              <a:cs typeface="B Nazanin" pitchFamily="2" charset="-78"/>
            </a:endParaRPr>
          </a:p>
        </p:txBody>
      </p:sp>
      <p:sp>
        <p:nvSpPr>
          <p:cNvPr id="16" name="TextBox 15"/>
          <p:cNvSpPr txBox="1"/>
          <p:nvPr/>
        </p:nvSpPr>
        <p:spPr>
          <a:xfrm>
            <a:off x="2285992" y="8596338"/>
            <a:ext cx="1857388" cy="276999"/>
          </a:xfrm>
          <a:prstGeom prst="rect">
            <a:avLst/>
          </a:prstGeom>
          <a:noFill/>
        </p:spPr>
        <p:txBody>
          <a:bodyPr wrap="square" rtlCol="0">
            <a:spAutoFit/>
          </a:bodyPr>
          <a:lstStyle/>
          <a:p>
            <a:pPr algn="ctr"/>
            <a:r>
              <a:rPr lang="fa-IR" sz="1200" dirty="0">
                <a:cs typeface="B Nazanin" pitchFamily="2" charset="-78"/>
              </a:rPr>
              <a:t>عملکردی</a:t>
            </a:r>
            <a:endParaRPr lang="en-US" sz="1200" dirty="0">
              <a:cs typeface="B Nazanin" pitchFamily="2" charset="-78"/>
            </a:endParaRPr>
          </a:p>
        </p:txBody>
      </p:sp>
      <p:sp>
        <p:nvSpPr>
          <p:cNvPr id="17" name="TextBox 16"/>
          <p:cNvSpPr txBox="1"/>
          <p:nvPr/>
        </p:nvSpPr>
        <p:spPr>
          <a:xfrm>
            <a:off x="142852" y="8596338"/>
            <a:ext cx="1857388" cy="276999"/>
          </a:xfrm>
          <a:prstGeom prst="rect">
            <a:avLst/>
          </a:prstGeom>
          <a:noFill/>
        </p:spPr>
        <p:txBody>
          <a:bodyPr wrap="square" rtlCol="0">
            <a:spAutoFit/>
          </a:bodyPr>
          <a:lstStyle/>
          <a:p>
            <a:pPr algn="ctr"/>
            <a:r>
              <a:rPr lang="fa-IR" sz="1200" dirty="0">
                <a:cs typeface="B Nazanin" pitchFamily="2" charset="-78"/>
              </a:rPr>
              <a:t>کالبدی</a:t>
            </a:r>
            <a:endParaRPr lang="en-US" sz="1200" dirty="0">
              <a:cs typeface="B Nazanin" pitchFamily="2" charset="-78"/>
            </a:endParaRPr>
          </a:p>
        </p:txBody>
      </p:sp>
      <p:sp>
        <p:nvSpPr>
          <p:cNvPr id="18" name="Freeform 17"/>
          <p:cNvSpPr/>
          <p:nvPr/>
        </p:nvSpPr>
        <p:spPr>
          <a:xfrm>
            <a:off x="3248967" y="5874936"/>
            <a:ext cx="247859" cy="395235"/>
          </a:xfrm>
          <a:custGeom>
            <a:avLst/>
            <a:gdLst>
              <a:gd name="connsiteX0" fmla="*/ 26796 w 247859"/>
              <a:gd name="connsiteY0" fmla="*/ 395235 h 395235"/>
              <a:gd name="connsiteX1" fmla="*/ 36844 w 247859"/>
              <a:gd name="connsiteY1" fmla="*/ 63640 h 395235"/>
              <a:gd name="connsiteX2" fmla="*/ 247859 w 247859"/>
              <a:gd name="connsiteY2" fmla="*/ 13398 h 395235"/>
            </a:gdLst>
            <a:ahLst/>
            <a:cxnLst>
              <a:cxn ang="0">
                <a:pos x="connsiteX0" y="connsiteY0"/>
              </a:cxn>
              <a:cxn ang="0">
                <a:pos x="connsiteX1" y="connsiteY1"/>
              </a:cxn>
              <a:cxn ang="0">
                <a:pos x="connsiteX2" y="connsiteY2"/>
              </a:cxn>
            </a:cxnLst>
            <a:rect l="l" t="t" r="r" b="b"/>
            <a:pathLst>
              <a:path w="247859" h="395235">
                <a:moveTo>
                  <a:pt x="26796" y="395235"/>
                </a:moveTo>
                <a:cubicBezTo>
                  <a:pt x="13398" y="261257"/>
                  <a:pt x="0" y="127280"/>
                  <a:pt x="36844" y="63640"/>
                </a:cubicBezTo>
                <a:cubicBezTo>
                  <a:pt x="73688" y="0"/>
                  <a:pt x="207666" y="21772"/>
                  <a:pt x="247859" y="13398"/>
                </a:cubicBezTo>
              </a:path>
            </a:pathLst>
          </a:cu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9" name="TextBox 18"/>
          <p:cNvSpPr txBox="1"/>
          <p:nvPr/>
        </p:nvSpPr>
        <p:spPr>
          <a:xfrm>
            <a:off x="2357430" y="5604695"/>
            <a:ext cx="1857388" cy="261610"/>
          </a:xfrm>
          <a:prstGeom prst="rect">
            <a:avLst/>
          </a:prstGeom>
          <a:noFill/>
        </p:spPr>
        <p:txBody>
          <a:bodyPr wrap="square" rtlCol="0">
            <a:spAutoFit/>
          </a:bodyPr>
          <a:lstStyle/>
          <a:p>
            <a:pPr algn="ctr"/>
            <a:r>
              <a:rPr lang="fa-IR" sz="1100" dirty="0">
                <a:cs typeface="B Nazanin" pitchFamily="2" charset="-78"/>
              </a:rPr>
              <a:t>تجاری فرهنگی و گردشگری</a:t>
            </a:r>
            <a:endParaRPr lang="en-US" sz="1100" dirty="0">
              <a:cs typeface="B Nazanin" pitchFamily="2" charset="-78"/>
            </a:endParaRPr>
          </a:p>
        </p:txBody>
      </p:sp>
      <p:sp>
        <p:nvSpPr>
          <p:cNvPr id="22" name="Freeform 21"/>
          <p:cNvSpPr/>
          <p:nvPr/>
        </p:nvSpPr>
        <p:spPr>
          <a:xfrm>
            <a:off x="3255666" y="7465925"/>
            <a:ext cx="400259" cy="321548"/>
          </a:xfrm>
          <a:custGeom>
            <a:avLst/>
            <a:gdLst>
              <a:gd name="connsiteX0" fmla="*/ 351692 w 400259"/>
              <a:gd name="connsiteY0" fmla="*/ 0 h 321548"/>
              <a:gd name="connsiteX1" fmla="*/ 341644 w 400259"/>
              <a:gd name="connsiteY1" fmla="*/ 231112 h 321548"/>
              <a:gd name="connsiteX2" fmla="*/ 0 w 400259"/>
              <a:gd name="connsiteY2" fmla="*/ 321548 h 321548"/>
            </a:gdLst>
            <a:ahLst/>
            <a:cxnLst>
              <a:cxn ang="0">
                <a:pos x="connsiteX0" y="connsiteY0"/>
              </a:cxn>
              <a:cxn ang="0">
                <a:pos x="connsiteX1" y="connsiteY1"/>
              </a:cxn>
              <a:cxn ang="0">
                <a:pos x="connsiteX2" y="connsiteY2"/>
              </a:cxn>
            </a:cxnLst>
            <a:rect l="l" t="t" r="r" b="b"/>
            <a:pathLst>
              <a:path w="400259" h="321548">
                <a:moveTo>
                  <a:pt x="351692" y="0"/>
                </a:moveTo>
                <a:cubicBezTo>
                  <a:pt x="375975" y="88760"/>
                  <a:pt x="400259" y="177521"/>
                  <a:pt x="341644" y="231112"/>
                </a:cubicBezTo>
                <a:cubicBezTo>
                  <a:pt x="283029" y="284703"/>
                  <a:pt x="141514" y="303125"/>
                  <a:pt x="0" y="321548"/>
                </a:cubicBezTo>
              </a:path>
            </a:pathLst>
          </a:cu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3" name="Freeform 22"/>
          <p:cNvSpPr/>
          <p:nvPr/>
        </p:nvSpPr>
        <p:spPr>
          <a:xfrm>
            <a:off x="4160018" y="6893169"/>
            <a:ext cx="184219" cy="612950"/>
          </a:xfrm>
          <a:custGeom>
            <a:avLst/>
            <a:gdLst>
              <a:gd name="connsiteX0" fmla="*/ 0 w 184219"/>
              <a:gd name="connsiteY0" fmla="*/ 0 h 612950"/>
              <a:gd name="connsiteX1" fmla="*/ 160773 w 184219"/>
              <a:gd name="connsiteY1" fmla="*/ 211016 h 612950"/>
              <a:gd name="connsiteX2" fmla="*/ 140677 w 184219"/>
              <a:gd name="connsiteY2" fmla="*/ 612950 h 612950"/>
            </a:gdLst>
            <a:ahLst/>
            <a:cxnLst>
              <a:cxn ang="0">
                <a:pos x="connsiteX0" y="connsiteY0"/>
              </a:cxn>
              <a:cxn ang="0">
                <a:pos x="connsiteX1" y="connsiteY1"/>
              </a:cxn>
              <a:cxn ang="0">
                <a:pos x="connsiteX2" y="connsiteY2"/>
              </a:cxn>
            </a:cxnLst>
            <a:rect l="l" t="t" r="r" b="b"/>
            <a:pathLst>
              <a:path w="184219" h="612950">
                <a:moveTo>
                  <a:pt x="0" y="0"/>
                </a:moveTo>
                <a:cubicBezTo>
                  <a:pt x="68663" y="54429"/>
                  <a:pt x="137327" y="108858"/>
                  <a:pt x="160773" y="211016"/>
                </a:cubicBezTo>
                <a:cubicBezTo>
                  <a:pt x="184219" y="313174"/>
                  <a:pt x="162448" y="463062"/>
                  <a:pt x="140677" y="612950"/>
                </a:cubicBezTo>
              </a:path>
            </a:pathLst>
          </a:cu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4" name="Freeform 23"/>
          <p:cNvSpPr/>
          <p:nvPr/>
        </p:nvSpPr>
        <p:spPr>
          <a:xfrm>
            <a:off x="2190541" y="6451042"/>
            <a:ext cx="251208" cy="542611"/>
          </a:xfrm>
          <a:custGeom>
            <a:avLst/>
            <a:gdLst>
              <a:gd name="connsiteX0" fmla="*/ 251208 w 251208"/>
              <a:gd name="connsiteY0" fmla="*/ 542611 h 542611"/>
              <a:gd name="connsiteX1" fmla="*/ 40193 w 251208"/>
              <a:gd name="connsiteY1" fmla="*/ 321547 h 542611"/>
              <a:gd name="connsiteX2" fmla="*/ 10048 w 251208"/>
              <a:gd name="connsiteY2" fmla="*/ 0 h 542611"/>
            </a:gdLst>
            <a:ahLst/>
            <a:cxnLst>
              <a:cxn ang="0">
                <a:pos x="connsiteX0" y="connsiteY0"/>
              </a:cxn>
              <a:cxn ang="0">
                <a:pos x="connsiteX1" y="connsiteY1"/>
              </a:cxn>
              <a:cxn ang="0">
                <a:pos x="connsiteX2" y="connsiteY2"/>
              </a:cxn>
            </a:cxnLst>
            <a:rect l="l" t="t" r="r" b="b"/>
            <a:pathLst>
              <a:path w="251208" h="542611">
                <a:moveTo>
                  <a:pt x="251208" y="542611"/>
                </a:moveTo>
                <a:cubicBezTo>
                  <a:pt x="165797" y="477296"/>
                  <a:pt x="80386" y="411982"/>
                  <a:pt x="40193" y="321547"/>
                </a:cubicBezTo>
                <a:cubicBezTo>
                  <a:pt x="0" y="231112"/>
                  <a:pt x="5024" y="115556"/>
                  <a:pt x="10048" y="0"/>
                </a:cubicBezTo>
              </a:path>
            </a:pathLst>
          </a:cu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5" name="TextBox 24"/>
          <p:cNvSpPr txBox="1"/>
          <p:nvPr/>
        </p:nvSpPr>
        <p:spPr>
          <a:xfrm>
            <a:off x="2214554" y="7810520"/>
            <a:ext cx="1857388" cy="261610"/>
          </a:xfrm>
          <a:prstGeom prst="rect">
            <a:avLst/>
          </a:prstGeom>
          <a:noFill/>
        </p:spPr>
        <p:txBody>
          <a:bodyPr wrap="square" rtlCol="0">
            <a:spAutoFit/>
          </a:bodyPr>
          <a:lstStyle/>
          <a:p>
            <a:pPr algn="ctr"/>
            <a:r>
              <a:rPr lang="fa-IR" sz="1100" dirty="0">
                <a:cs typeface="B Nazanin" pitchFamily="2" charset="-78"/>
              </a:rPr>
              <a:t>اداری حکومتی</a:t>
            </a:r>
            <a:endParaRPr lang="en-US" sz="1100" dirty="0">
              <a:cs typeface="B Nazanin" pitchFamily="2" charset="-78"/>
            </a:endParaRPr>
          </a:p>
        </p:txBody>
      </p:sp>
      <p:sp>
        <p:nvSpPr>
          <p:cNvPr id="26" name="TextBox 25"/>
          <p:cNvSpPr txBox="1"/>
          <p:nvPr/>
        </p:nvSpPr>
        <p:spPr>
          <a:xfrm>
            <a:off x="3286124" y="7596206"/>
            <a:ext cx="1857388" cy="261610"/>
          </a:xfrm>
          <a:prstGeom prst="rect">
            <a:avLst/>
          </a:prstGeom>
          <a:noFill/>
        </p:spPr>
        <p:txBody>
          <a:bodyPr wrap="square" rtlCol="0">
            <a:spAutoFit/>
          </a:bodyPr>
          <a:lstStyle/>
          <a:p>
            <a:pPr algn="ctr"/>
            <a:r>
              <a:rPr lang="fa-IR" sz="1100" dirty="0">
                <a:cs typeface="B Nazanin" pitchFamily="2" charset="-78"/>
              </a:rPr>
              <a:t>اداری تجاری</a:t>
            </a:r>
            <a:endParaRPr lang="en-US" sz="1100" dirty="0">
              <a:cs typeface="B Nazanin" pitchFamily="2" charset="-78"/>
            </a:endParaRPr>
          </a:p>
        </p:txBody>
      </p:sp>
      <p:sp>
        <p:nvSpPr>
          <p:cNvPr id="27" name="TextBox 26"/>
          <p:cNvSpPr txBox="1"/>
          <p:nvPr/>
        </p:nvSpPr>
        <p:spPr>
          <a:xfrm>
            <a:off x="1214422" y="6191588"/>
            <a:ext cx="1857388" cy="261610"/>
          </a:xfrm>
          <a:prstGeom prst="rect">
            <a:avLst/>
          </a:prstGeom>
          <a:noFill/>
        </p:spPr>
        <p:txBody>
          <a:bodyPr wrap="square" rtlCol="0">
            <a:spAutoFit/>
          </a:bodyPr>
          <a:lstStyle/>
          <a:p>
            <a:pPr algn="ctr"/>
            <a:r>
              <a:rPr lang="fa-IR" sz="1100" dirty="0">
                <a:cs typeface="B Nazanin" pitchFamily="2" charset="-78"/>
              </a:rPr>
              <a:t>فضای سبز</a:t>
            </a:r>
            <a:endParaRPr lang="en-US" sz="1100" dirty="0">
              <a:cs typeface="B Nazanin" pitchFamily="2" charset="-78"/>
            </a:endParaRPr>
          </a:p>
        </p:txBody>
      </p:sp>
      <p:sp>
        <p:nvSpPr>
          <p:cNvPr id="29" name="Slide Number Placeholder 28"/>
          <p:cNvSpPr>
            <a:spLocks noGrp="1"/>
          </p:cNvSpPr>
          <p:nvPr>
            <p:ph type="sldNum" sz="quarter" idx="12"/>
          </p:nvPr>
        </p:nvSpPr>
        <p:spPr/>
        <p:txBody>
          <a:bodyPr/>
          <a:lstStyle/>
          <a:p>
            <a:fld id="{FF86FEA7-80B1-4C74-85F3-91076A821A0B}" type="slidenum">
              <a:rPr lang="en-US" smtClean="0"/>
              <a:pPr/>
              <a:t>59</a:t>
            </a:fld>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3"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8" name="TextBox 7"/>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9" name="TextBox 8"/>
          <p:cNvSpPr txBox="1"/>
          <p:nvPr/>
        </p:nvSpPr>
        <p:spPr>
          <a:xfrm>
            <a:off x="571480" y="1095348"/>
            <a:ext cx="5715040" cy="3539430"/>
          </a:xfrm>
          <a:prstGeom prst="rect">
            <a:avLst/>
          </a:prstGeom>
          <a:noFill/>
        </p:spPr>
        <p:txBody>
          <a:bodyPr wrap="square" rtlCol="0">
            <a:spAutoFit/>
          </a:bodyPr>
          <a:lstStyle/>
          <a:p>
            <a:pPr algn="just" rtl="1"/>
            <a:r>
              <a:rPr lang="fa-IR" sz="1600" b="1" dirty="0">
                <a:cs typeface="B Nazanin" pitchFamily="2" charset="-78"/>
              </a:rPr>
              <a:t>1.1 بررسی طرح های فرادست</a:t>
            </a:r>
          </a:p>
          <a:p>
            <a:pPr algn="just" rtl="1"/>
            <a:endParaRPr lang="fa-IR" sz="1600" b="1" dirty="0">
              <a:cs typeface="B Nazanin" pitchFamily="2" charset="-78"/>
            </a:endParaRPr>
          </a:p>
          <a:p>
            <a:pPr algn="just" rtl="1"/>
            <a:r>
              <a:rPr lang="fa-IR" sz="1200" dirty="0">
                <a:cs typeface="B Nazanin" pitchFamily="2" charset="-78"/>
              </a:rPr>
              <a:t>میدان امام خمینی (توپخانه) در تهران ناصری (بخش مرکزی و تاریخی شهر تهران) و در منطقه 12 شهری تهران واقع شده است و شش خیابان امام خمینی، باب همایون، ناصرخسرو، امیرکبیر، لاله زار، اکباتان و فردوسی به آن ختم می شوند. این میدان در طول تاریخ شاهد وقایع بیشماری بوده است. در واقع بخش مهمی از تاریخ معاصر ایران در همین میدان رقم خورده است از زمان شکل گیری اش در دوره قاجار و حضور توپ ها و توپچیان در جداره اصلی میدان، تحولات دوره مشروطه، انقراض دولت قاجار و شکل گیری حکومت پهلوی، انجام مراسم تاجگذاری شاهان که در طول مسیر خود از این میدان عبور می کردند و تا سقوط حکومت پهلوی و شکل گیری انقلاب اسلامی. بنابراین بایستی گفت که بخش زیادی از خاطرات جمعی مردم در همین میدان رقم خورده است.</a:t>
            </a:r>
          </a:p>
          <a:p>
            <a:pPr algn="just" rtl="1"/>
            <a:endParaRPr lang="fa-IR" sz="1200" dirty="0">
              <a:cs typeface="B Nazanin" pitchFamily="2" charset="-78"/>
            </a:endParaRPr>
          </a:p>
          <a:p>
            <a:pPr algn="just" rtl="1"/>
            <a:r>
              <a:rPr lang="fa-IR" sz="1200" dirty="0">
                <a:cs typeface="B Nazanin" pitchFamily="2" charset="-78"/>
              </a:rPr>
              <a:t>این میدان در طول دوران معاصر و از زمان اولین توسعه های شهر تهران به صورت فضای شهری مهم و فعال شکل گرفته و باقی مانده و در هر دوره ای صورتی تازه پیدا کرده است. در این میان میدان در هر دوره تغییرات زیادی کرده است و تخریب و به شکل تازه ای بنا شده است و بدین ترتیب اثری از دوره های قبل به جا نمانده است.</a:t>
            </a:r>
          </a:p>
          <a:p>
            <a:pPr algn="just" rtl="1"/>
            <a:endParaRPr lang="fa-IR" sz="1200" dirty="0">
              <a:cs typeface="B Nazanin" pitchFamily="2" charset="-78"/>
            </a:endParaRPr>
          </a:p>
          <a:p>
            <a:pPr algn="just" rtl="1"/>
            <a:r>
              <a:rPr lang="fa-IR" sz="1200" dirty="0">
                <a:cs typeface="B Nazanin" pitchFamily="2" charset="-78"/>
              </a:rPr>
              <a:t>در این قسمت ابتدا به معرفی موقعیت محدوده مورد نظر و جایگاه آن در طرح های فرادست (طرح سند راهبردی هدایت و کنترل توسعه شهر تهران و طرح تفصیلی) پرداختیم. و اولویت های هر کدام از طرح ها را در زمینه های مختلف در این میدان مورد بررسی قرار داده ایم تا بتوانیم با استناد به آن ها در تحقق بیشتر این اهداف پیشنهاد های مناسبی ارائه دهیم.</a:t>
            </a:r>
            <a:endParaRPr lang="en-US" sz="1100" dirty="0"/>
          </a:p>
        </p:txBody>
      </p:sp>
      <p:pic>
        <p:nvPicPr>
          <p:cNvPr id="10" name="Picture 2" descr="C:\Users\Elham\Desktop\kargah tarahi shahri\tarh tafzili\tarh jame\no4_Page_0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1480" y="4874791"/>
            <a:ext cx="5643578" cy="3578671"/>
          </a:xfrm>
          <a:prstGeom prst="rect">
            <a:avLst/>
          </a:prstGeom>
          <a:noFill/>
        </p:spPr>
      </p:pic>
      <p:sp>
        <p:nvSpPr>
          <p:cNvPr id="11" name="TextBox 10"/>
          <p:cNvSpPr txBox="1"/>
          <p:nvPr/>
        </p:nvSpPr>
        <p:spPr>
          <a:xfrm>
            <a:off x="500042" y="8492993"/>
            <a:ext cx="5715040" cy="246221"/>
          </a:xfrm>
          <a:prstGeom prst="rect">
            <a:avLst/>
          </a:prstGeom>
          <a:noFill/>
        </p:spPr>
        <p:txBody>
          <a:bodyPr wrap="square" rtlCol="0">
            <a:spAutoFit/>
          </a:bodyPr>
          <a:lstStyle/>
          <a:p>
            <a:pPr algn="just" rtl="1"/>
            <a:r>
              <a:rPr lang="fa-IR" sz="1000" dirty="0">
                <a:cs typeface="B Nazanin" pitchFamily="2" charset="-78"/>
              </a:rPr>
              <a:t>نقشه 1.1 موقعیت منطقه در سند راهبردی هدایت و کنترل  توسعه شهر تهران</a:t>
            </a:r>
            <a:endParaRPr lang="en-US" sz="900" dirty="0"/>
          </a:p>
        </p:txBody>
      </p:sp>
      <p:sp>
        <p:nvSpPr>
          <p:cNvPr id="12" name="Slide Number Placeholder 11"/>
          <p:cNvSpPr>
            <a:spLocks noGrp="1"/>
          </p:cNvSpPr>
          <p:nvPr>
            <p:ph type="sldNum" sz="quarter" idx="12"/>
          </p:nvPr>
        </p:nvSpPr>
        <p:spPr/>
        <p:txBody>
          <a:bodyPr/>
          <a:lstStyle/>
          <a:p>
            <a:fld id="{FF86FEA7-80B1-4C74-85F3-91076A821A0B}" type="slidenum">
              <a:rPr lang="en-US" smtClean="0"/>
              <a:pPr/>
              <a:t>6</a:t>
            </a:fld>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سوم (</a:t>
            </a:r>
            <a:r>
              <a:rPr lang="fa-IR" sz="1400" b="1" dirty="0">
                <a:cs typeface="B Nazanin" pitchFamily="2" charset="-78"/>
              </a:rPr>
              <a:t>بررسی راه حل های ممکن ...)</a:t>
            </a:r>
            <a:endParaRPr lang="en-US" sz="1400" b="1" dirty="0">
              <a:cs typeface="B Nazanin" pitchFamily="2" charset="-78"/>
            </a:endParaRPr>
          </a:p>
        </p:txBody>
      </p:sp>
      <p:sp>
        <p:nvSpPr>
          <p:cNvPr id="11" name="TextBox 10"/>
          <p:cNvSpPr txBox="1"/>
          <p:nvPr/>
        </p:nvSpPr>
        <p:spPr>
          <a:xfrm>
            <a:off x="571480" y="1095348"/>
            <a:ext cx="5715040" cy="5247590"/>
          </a:xfrm>
          <a:prstGeom prst="rect">
            <a:avLst/>
          </a:prstGeom>
          <a:noFill/>
        </p:spPr>
        <p:txBody>
          <a:bodyPr wrap="square" rtlCol="0">
            <a:spAutoFit/>
          </a:bodyPr>
          <a:lstStyle/>
          <a:p>
            <a:pPr algn="just" rtl="1">
              <a:buFont typeface="Wingdings" pitchFamily="2" charset="2"/>
              <a:buChar char="Ø"/>
            </a:pPr>
            <a:r>
              <a:rPr lang="fa-IR" sz="1200" u="sng" dirty="0">
                <a:effectLst>
                  <a:outerShdw blurRad="38100" dist="38100" dir="2700000" algn="tl">
                    <a:srgbClr val="000000">
                      <a:alpha val="43137"/>
                    </a:srgbClr>
                  </a:outerShdw>
                </a:effectLst>
                <a:cs typeface="B Nazanin" pitchFamily="2" charset="-78"/>
              </a:rPr>
              <a:t>آلترناتیو دوم (آلترناتیو بهینه) :</a:t>
            </a: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r>
              <a:rPr lang="fa-IR" sz="1200" dirty="0">
                <a:cs typeface="B Nazanin" pitchFamily="2" charset="-78"/>
              </a:rPr>
              <a:t>در این گزینه با ایجاد تغییرات بیشتری نسبت به گزینه پیش سعی در ایجاد فضای شهری مناسب تری با میزان هزینه متوسط داریم. هرچند نمی توان گفت با ارائه این گزینه می توان تمام محدودیت های موجود را مرتفع کرد.</a:t>
            </a:r>
          </a:p>
          <a:p>
            <a:pPr algn="just" rtl="1"/>
            <a:endParaRPr lang="fa-IR" sz="1200" dirty="0">
              <a:cs typeface="B Nazanin" pitchFamily="2" charset="-78"/>
            </a:endParaRPr>
          </a:p>
          <a:p>
            <a:pPr algn="just" rtl="1"/>
            <a:r>
              <a:rPr lang="fa-IR" sz="1200" dirty="0">
                <a:cs typeface="B Nazanin" pitchFamily="2" charset="-78"/>
              </a:rPr>
              <a:t>در زمینه کالبدی با استفاده از شکست در نمای ساختمان ها و همچنین استفاده از تناسبات و ارکان اصلی ساختمان های شاخص در بافت سعی در ایجاد هماهنگی بیشتر با بافت پیرامون داریم. با ارائه این گزینه به شکل مطلوب تری می توانیم به اهداف مورد نظرمان دست پیدا کنیم.</a:t>
            </a:r>
          </a:p>
          <a:p>
            <a:pPr algn="just" rtl="1"/>
            <a:endParaRPr lang="fa-IR" sz="1200" dirty="0">
              <a:cs typeface="B Nazanin" pitchFamily="2" charset="-78"/>
            </a:endParaRPr>
          </a:p>
          <a:p>
            <a:pPr algn="just" rtl="1"/>
            <a:r>
              <a:rPr lang="fa-IR" sz="1200" dirty="0">
                <a:cs typeface="B Nazanin" pitchFamily="2" charset="-78"/>
              </a:rPr>
              <a:t>در زمینه عملکردی نیز با توجه به قرار گیری میدان در تهران ناصری و وجود عناصر شاخص گردشگری، عمده عملکرد های پیشنهادی در جهت خدمات گردشگری و تجاری فرهنگی می باشد. استفاده از این نوع عملکردها علاوه بر این که هماهنگی لازم را با طرح های فرادست دارد می تواند در جهت ارتقای سرزندگی میدان و تقویت خاطره انگیزی ان نقش مهمی را برای ما بازی کند.</a:t>
            </a:r>
          </a:p>
          <a:p>
            <a:pPr algn="just" rtl="1"/>
            <a:endParaRPr lang="fa-IR" sz="1200" dirty="0">
              <a:cs typeface="B Nazanin" pitchFamily="2" charset="-78"/>
            </a:endParaRPr>
          </a:p>
          <a:p>
            <a:pPr algn="just" rtl="1"/>
            <a:r>
              <a:rPr lang="fa-IR" sz="1200" dirty="0">
                <a:cs typeface="B Nazanin" pitchFamily="2" charset="-78"/>
              </a:rPr>
              <a:t>در زمینه شبکه دسترسی با توجه به بررسی شبکه دسترسی در سطوح منطقه شهری و امکان اصلاح وضع موجود، میدان به شکل فضای پیاده در نظر گرفته شده و از حضور سواره در ان ممانعت به عمل آمده است. همانطور که در پروسه اول در قسمت شبکه دسترسی نیز ذکر شد نوعی اغتشاش و بی نظمی در نحوه مکان گزینی ایستگاه های اتوبوس و تاکسی وجود دارد که علاوه بر ایجاد منظری نامطلوب سبب افزایش آلودگی های زیست محیطی می شود. جهت کاهش سطح الودگی ها استفاده از وسایل حمل و نقل عمومی بدون استفاده از سوخت ها فسیلی و سازگار با طبیعت پیشنهاد می شود. مانند خطوط مترو و تراموا که با اینکه ممکن است در ابتدا هزینه های زیادی برای احداث و نگهداری لازم داشته باشد اما داشتن حجم زیاد جابجایی و عدم الودگی های زیست محیطی به خصوص الودگی هوا از مزایای ان محسوب می شود. همچنین در افق طرح پیشنهادی در مورد خطوط و شبکه مترو مشاهده می کنیم که در صورت احداث 9 خط متروی مصوب کل شهر تهران را  این وسیله حمل و نقل همگانی می تواند پوشش دهد. همچنین با توجه به موقعیت میدان نسبت به بازار تهران و در نتیجه اهمیت دسترسی به ان یک خط تراموا نیز پیشنهاد شده است که مسیر ان در نقشه ارائه شده است.</a:t>
            </a:r>
          </a:p>
          <a:p>
            <a:pPr algn="just" rtl="1"/>
            <a:endParaRPr lang="fa-IR" sz="1200" dirty="0">
              <a:cs typeface="B Nazanin" pitchFamily="2" charset="-78"/>
            </a:endParaRPr>
          </a:p>
          <a:p>
            <a:pPr algn="just" rtl="1"/>
            <a:endParaRPr lang="fa-IR" sz="1200" dirty="0">
              <a:cs typeface="B Nazanin" pitchFamily="2" charset="-78"/>
            </a:endParaRPr>
          </a:p>
          <a:p>
            <a:pPr algn="just" rtl="1"/>
            <a:endParaRPr lang="en-US" sz="1100" dirty="0"/>
          </a:p>
        </p:txBody>
      </p:sp>
      <p:pic>
        <p:nvPicPr>
          <p:cNvPr id="18" name="Picture 2" descr="C:\Users\Elham\Desktop\kargah tarahi shahri\scan\IMG_0003.jpg"/>
          <p:cNvPicPr>
            <a:picLocks noChangeAspect="1" noChangeArrowheads="1"/>
          </p:cNvPicPr>
          <p:nvPr/>
        </p:nvPicPr>
        <p:blipFill>
          <a:blip r:embed="rId3" cstate="screen">
            <a:lum bright="-40000" contrast="10000"/>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0800000">
            <a:off x="3143249" y="6024570"/>
            <a:ext cx="3165253" cy="2286016"/>
          </a:xfrm>
          <a:prstGeom prst="rect">
            <a:avLst/>
          </a:prstGeom>
          <a:ln>
            <a:noFill/>
          </a:ln>
          <a:effectLst>
            <a:outerShdw blurRad="292100" dist="139700" dir="2700000" algn="tl" rotWithShape="0">
              <a:srgbClr val="333333">
                <a:alpha val="65000"/>
              </a:srgbClr>
            </a:outerShdw>
          </a:effectLst>
        </p:spPr>
      </p:pic>
      <p:pic>
        <p:nvPicPr>
          <p:cNvPr id="19" name="Picture 4" descr="C:\Users\Elham\Desktop\kargah tarahi shahri\scan\IMG_0001.jpg"/>
          <p:cNvPicPr>
            <a:picLocks noChangeAspect="1" noChangeArrowheads="1"/>
          </p:cNvPicPr>
          <p:nvPr/>
        </p:nvPicPr>
        <p:blipFill>
          <a:blip r:embed="rId4" cstate="screen">
            <a:clrChange>
              <a:clrFrom>
                <a:srgbClr val="FFFFFF"/>
              </a:clrFrom>
              <a:clrTo>
                <a:srgbClr val="FFFFFF">
                  <a:alpha val="0"/>
                </a:srgbClr>
              </a:clrTo>
            </a:clrChange>
            <a:lum bright="-40000" contrast="10000"/>
            <a:extLst>
              <a:ext uri="{28A0092B-C50C-407E-A947-70E740481C1C}">
                <a14:useLocalDpi xmlns:a14="http://schemas.microsoft.com/office/drawing/2010/main"/>
              </a:ext>
            </a:extLst>
          </a:blip>
          <a:srcRect/>
          <a:stretch>
            <a:fillRect/>
          </a:stretch>
        </p:blipFill>
        <p:spPr bwMode="auto">
          <a:xfrm rot="10800000">
            <a:off x="785794" y="5595942"/>
            <a:ext cx="2393831" cy="3244861"/>
          </a:xfrm>
          <a:prstGeom prst="rect">
            <a:avLst/>
          </a:prstGeom>
          <a:ln>
            <a:noFill/>
          </a:ln>
          <a:effectLst>
            <a:outerShdw blurRad="292100" dist="139700" dir="2700000" algn="tl" rotWithShape="0">
              <a:srgbClr val="333333">
                <a:alpha val="65000"/>
              </a:srgbClr>
            </a:outerShdw>
          </a:effectLst>
        </p:spPr>
      </p:pic>
      <p:sp>
        <p:nvSpPr>
          <p:cNvPr id="20" name="TextBox 19"/>
          <p:cNvSpPr txBox="1"/>
          <p:nvPr/>
        </p:nvSpPr>
        <p:spPr>
          <a:xfrm>
            <a:off x="3643314" y="8819405"/>
            <a:ext cx="1857388" cy="276999"/>
          </a:xfrm>
          <a:prstGeom prst="rect">
            <a:avLst/>
          </a:prstGeom>
          <a:noFill/>
        </p:spPr>
        <p:txBody>
          <a:bodyPr wrap="square" rtlCol="0">
            <a:spAutoFit/>
          </a:bodyPr>
          <a:lstStyle/>
          <a:p>
            <a:pPr algn="ctr"/>
            <a:r>
              <a:rPr lang="fa-IR" sz="1200" dirty="0">
                <a:cs typeface="B Nazanin" pitchFamily="2" charset="-78"/>
              </a:rPr>
              <a:t>عملکردی</a:t>
            </a:r>
            <a:endParaRPr lang="en-US" sz="1200" dirty="0">
              <a:cs typeface="B Nazanin" pitchFamily="2" charset="-78"/>
            </a:endParaRPr>
          </a:p>
        </p:txBody>
      </p:sp>
      <p:sp>
        <p:nvSpPr>
          <p:cNvPr id="21" name="TextBox 20"/>
          <p:cNvSpPr txBox="1"/>
          <p:nvPr/>
        </p:nvSpPr>
        <p:spPr>
          <a:xfrm>
            <a:off x="1071546" y="8819405"/>
            <a:ext cx="1857388" cy="276999"/>
          </a:xfrm>
          <a:prstGeom prst="rect">
            <a:avLst/>
          </a:prstGeom>
          <a:noFill/>
        </p:spPr>
        <p:txBody>
          <a:bodyPr wrap="square" rtlCol="0">
            <a:spAutoFit/>
          </a:bodyPr>
          <a:lstStyle/>
          <a:p>
            <a:pPr algn="ctr"/>
            <a:r>
              <a:rPr lang="fa-IR" sz="1200" dirty="0">
                <a:cs typeface="B Nazanin" pitchFamily="2" charset="-78"/>
              </a:rPr>
              <a:t>کالبدی</a:t>
            </a:r>
            <a:endParaRPr lang="en-US" sz="1200" dirty="0">
              <a:cs typeface="B Nazanin" pitchFamily="2" charset="-78"/>
            </a:endParaRPr>
          </a:p>
        </p:txBody>
      </p:sp>
      <p:sp>
        <p:nvSpPr>
          <p:cNvPr id="12" name="TextBox 11"/>
          <p:cNvSpPr txBox="1"/>
          <p:nvPr/>
        </p:nvSpPr>
        <p:spPr>
          <a:xfrm>
            <a:off x="3643314" y="5810256"/>
            <a:ext cx="1857388" cy="261610"/>
          </a:xfrm>
          <a:prstGeom prst="rect">
            <a:avLst/>
          </a:prstGeom>
          <a:noFill/>
        </p:spPr>
        <p:txBody>
          <a:bodyPr wrap="square" rtlCol="0">
            <a:spAutoFit/>
          </a:bodyPr>
          <a:lstStyle/>
          <a:p>
            <a:pPr algn="ctr"/>
            <a:r>
              <a:rPr lang="fa-IR" sz="1100" dirty="0">
                <a:cs typeface="B Nazanin" pitchFamily="2" charset="-78"/>
              </a:rPr>
              <a:t>تجاری فرهنگی و گردشگری</a:t>
            </a:r>
            <a:endParaRPr lang="en-US" sz="1100" dirty="0">
              <a:cs typeface="B Nazanin" pitchFamily="2" charset="-78"/>
            </a:endParaRPr>
          </a:p>
        </p:txBody>
      </p:sp>
      <p:sp>
        <p:nvSpPr>
          <p:cNvPr id="14" name="Freeform 13"/>
          <p:cNvSpPr/>
          <p:nvPr/>
        </p:nvSpPr>
        <p:spPr>
          <a:xfrm>
            <a:off x="4643446" y="6024571"/>
            <a:ext cx="214314" cy="428628"/>
          </a:xfrm>
          <a:custGeom>
            <a:avLst/>
            <a:gdLst>
              <a:gd name="connsiteX0" fmla="*/ 251208 w 251208"/>
              <a:gd name="connsiteY0" fmla="*/ 542611 h 542611"/>
              <a:gd name="connsiteX1" fmla="*/ 40193 w 251208"/>
              <a:gd name="connsiteY1" fmla="*/ 321547 h 542611"/>
              <a:gd name="connsiteX2" fmla="*/ 10048 w 251208"/>
              <a:gd name="connsiteY2" fmla="*/ 0 h 542611"/>
            </a:gdLst>
            <a:ahLst/>
            <a:cxnLst>
              <a:cxn ang="0">
                <a:pos x="connsiteX0" y="connsiteY0"/>
              </a:cxn>
              <a:cxn ang="0">
                <a:pos x="connsiteX1" y="connsiteY1"/>
              </a:cxn>
              <a:cxn ang="0">
                <a:pos x="connsiteX2" y="connsiteY2"/>
              </a:cxn>
            </a:cxnLst>
            <a:rect l="l" t="t" r="r" b="b"/>
            <a:pathLst>
              <a:path w="251208" h="542611">
                <a:moveTo>
                  <a:pt x="251208" y="542611"/>
                </a:moveTo>
                <a:cubicBezTo>
                  <a:pt x="165797" y="477296"/>
                  <a:pt x="80386" y="411982"/>
                  <a:pt x="40193" y="321547"/>
                </a:cubicBezTo>
                <a:cubicBezTo>
                  <a:pt x="0" y="231112"/>
                  <a:pt x="5024" y="115556"/>
                  <a:pt x="10048" y="0"/>
                </a:cubicBezTo>
              </a:path>
            </a:pathLst>
          </a:cu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5" name="TextBox 14"/>
          <p:cNvSpPr txBox="1"/>
          <p:nvPr/>
        </p:nvSpPr>
        <p:spPr>
          <a:xfrm>
            <a:off x="3714752" y="8382024"/>
            <a:ext cx="1857388" cy="261610"/>
          </a:xfrm>
          <a:prstGeom prst="rect">
            <a:avLst/>
          </a:prstGeom>
          <a:noFill/>
        </p:spPr>
        <p:txBody>
          <a:bodyPr wrap="square" rtlCol="0">
            <a:spAutoFit/>
          </a:bodyPr>
          <a:lstStyle/>
          <a:p>
            <a:pPr algn="ctr"/>
            <a:r>
              <a:rPr lang="fa-IR" sz="1100" dirty="0">
                <a:cs typeface="B Nazanin" pitchFamily="2" charset="-78"/>
              </a:rPr>
              <a:t>اداری حکومتی</a:t>
            </a:r>
            <a:endParaRPr lang="en-US" sz="1100" dirty="0">
              <a:cs typeface="B Nazanin" pitchFamily="2" charset="-78"/>
            </a:endParaRPr>
          </a:p>
        </p:txBody>
      </p:sp>
      <p:sp>
        <p:nvSpPr>
          <p:cNvPr id="17" name="TextBox 16"/>
          <p:cNvSpPr txBox="1"/>
          <p:nvPr/>
        </p:nvSpPr>
        <p:spPr>
          <a:xfrm>
            <a:off x="5357826" y="7048844"/>
            <a:ext cx="1857388" cy="261610"/>
          </a:xfrm>
          <a:prstGeom prst="rect">
            <a:avLst/>
          </a:prstGeom>
          <a:noFill/>
        </p:spPr>
        <p:txBody>
          <a:bodyPr wrap="square" rtlCol="0">
            <a:spAutoFit/>
          </a:bodyPr>
          <a:lstStyle/>
          <a:p>
            <a:pPr algn="ctr"/>
            <a:r>
              <a:rPr lang="fa-IR" sz="1100" dirty="0">
                <a:cs typeface="B Nazanin" pitchFamily="2" charset="-78"/>
              </a:rPr>
              <a:t>فضای سبز</a:t>
            </a:r>
            <a:endParaRPr lang="en-US" sz="1100" dirty="0">
              <a:cs typeface="B Nazanin" pitchFamily="2" charset="-78"/>
            </a:endParaRPr>
          </a:p>
        </p:txBody>
      </p:sp>
      <p:sp>
        <p:nvSpPr>
          <p:cNvPr id="22" name="Freeform 21"/>
          <p:cNvSpPr/>
          <p:nvPr/>
        </p:nvSpPr>
        <p:spPr>
          <a:xfrm>
            <a:off x="5529431" y="7304442"/>
            <a:ext cx="559397" cy="462579"/>
          </a:xfrm>
          <a:custGeom>
            <a:avLst/>
            <a:gdLst>
              <a:gd name="connsiteX0" fmla="*/ 0 w 559397"/>
              <a:gd name="connsiteY0" fmla="*/ 462579 h 462579"/>
              <a:gd name="connsiteX1" fmla="*/ 129091 w 559397"/>
              <a:gd name="connsiteY1" fmla="*/ 139850 h 462579"/>
              <a:gd name="connsiteX2" fmla="*/ 419548 w 559397"/>
              <a:gd name="connsiteY2" fmla="*/ 118334 h 462579"/>
              <a:gd name="connsiteX3" fmla="*/ 559397 w 559397"/>
              <a:gd name="connsiteY3" fmla="*/ 0 h 462579"/>
            </a:gdLst>
            <a:ahLst/>
            <a:cxnLst>
              <a:cxn ang="0">
                <a:pos x="connsiteX0" y="connsiteY0"/>
              </a:cxn>
              <a:cxn ang="0">
                <a:pos x="connsiteX1" y="connsiteY1"/>
              </a:cxn>
              <a:cxn ang="0">
                <a:pos x="connsiteX2" y="connsiteY2"/>
              </a:cxn>
              <a:cxn ang="0">
                <a:pos x="connsiteX3" y="connsiteY3"/>
              </a:cxn>
            </a:cxnLst>
            <a:rect l="l" t="t" r="r" b="b"/>
            <a:pathLst>
              <a:path w="559397" h="462579">
                <a:moveTo>
                  <a:pt x="0" y="462579"/>
                </a:moveTo>
                <a:cubicBezTo>
                  <a:pt x="29583" y="329901"/>
                  <a:pt x="59166" y="197224"/>
                  <a:pt x="129091" y="139850"/>
                </a:cubicBezTo>
                <a:cubicBezTo>
                  <a:pt x="199016" y="82476"/>
                  <a:pt x="347830" y="141642"/>
                  <a:pt x="419548" y="118334"/>
                </a:cubicBezTo>
                <a:cubicBezTo>
                  <a:pt x="491266" y="95026"/>
                  <a:pt x="525331" y="47513"/>
                  <a:pt x="559397" y="0"/>
                </a:cubicBezTo>
              </a:path>
            </a:pathLst>
          </a:cu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3" name="Freeform 22"/>
          <p:cNvSpPr/>
          <p:nvPr/>
        </p:nvSpPr>
        <p:spPr>
          <a:xfrm>
            <a:off x="4668819" y="8014447"/>
            <a:ext cx="215153" cy="365760"/>
          </a:xfrm>
          <a:custGeom>
            <a:avLst/>
            <a:gdLst>
              <a:gd name="connsiteX0" fmla="*/ 0 w 215153"/>
              <a:gd name="connsiteY0" fmla="*/ 0 h 365760"/>
              <a:gd name="connsiteX1" fmla="*/ 204395 w 215153"/>
              <a:gd name="connsiteY1" fmla="*/ 182880 h 365760"/>
              <a:gd name="connsiteX2" fmla="*/ 64546 w 215153"/>
              <a:gd name="connsiteY2" fmla="*/ 365760 h 365760"/>
            </a:gdLst>
            <a:ahLst/>
            <a:cxnLst>
              <a:cxn ang="0">
                <a:pos x="connsiteX0" y="connsiteY0"/>
              </a:cxn>
              <a:cxn ang="0">
                <a:pos x="connsiteX1" y="connsiteY1"/>
              </a:cxn>
              <a:cxn ang="0">
                <a:pos x="connsiteX2" y="connsiteY2"/>
              </a:cxn>
            </a:cxnLst>
            <a:rect l="l" t="t" r="r" b="b"/>
            <a:pathLst>
              <a:path w="215153" h="365760">
                <a:moveTo>
                  <a:pt x="0" y="0"/>
                </a:moveTo>
                <a:cubicBezTo>
                  <a:pt x="96818" y="60960"/>
                  <a:pt x="193637" y="121920"/>
                  <a:pt x="204395" y="182880"/>
                </a:cubicBezTo>
                <a:cubicBezTo>
                  <a:pt x="215153" y="243840"/>
                  <a:pt x="64546" y="365760"/>
                  <a:pt x="64546" y="365760"/>
                </a:cubicBezTo>
              </a:path>
            </a:pathLst>
          </a:cu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4" name="TextBox 23"/>
          <p:cNvSpPr txBox="1"/>
          <p:nvPr/>
        </p:nvSpPr>
        <p:spPr>
          <a:xfrm>
            <a:off x="2500306" y="8310586"/>
            <a:ext cx="1857388" cy="261610"/>
          </a:xfrm>
          <a:prstGeom prst="rect">
            <a:avLst/>
          </a:prstGeom>
          <a:noFill/>
        </p:spPr>
        <p:txBody>
          <a:bodyPr wrap="square" rtlCol="0">
            <a:spAutoFit/>
          </a:bodyPr>
          <a:lstStyle/>
          <a:p>
            <a:pPr algn="ctr"/>
            <a:r>
              <a:rPr lang="fa-IR" sz="1100" dirty="0">
                <a:cs typeface="B Nazanin" pitchFamily="2" charset="-78"/>
              </a:rPr>
              <a:t>تاسیسات شهری</a:t>
            </a:r>
            <a:endParaRPr lang="en-US" sz="1100" dirty="0">
              <a:cs typeface="B Nazanin" pitchFamily="2" charset="-78"/>
            </a:endParaRPr>
          </a:p>
        </p:txBody>
      </p:sp>
      <p:sp>
        <p:nvSpPr>
          <p:cNvPr id="25" name="Freeform 24"/>
          <p:cNvSpPr/>
          <p:nvPr/>
        </p:nvSpPr>
        <p:spPr>
          <a:xfrm>
            <a:off x="3743661" y="8100508"/>
            <a:ext cx="46617" cy="225911"/>
          </a:xfrm>
          <a:custGeom>
            <a:avLst/>
            <a:gdLst>
              <a:gd name="connsiteX0" fmla="*/ 0 w 46617"/>
              <a:gd name="connsiteY0" fmla="*/ 0 h 225911"/>
              <a:gd name="connsiteX1" fmla="*/ 43031 w 46617"/>
              <a:gd name="connsiteY1" fmla="*/ 225911 h 225911"/>
            </a:gdLst>
            <a:ahLst/>
            <a:cxnLst>
              <a:cxn ang="0">
                <a:pos x="connsiteX0" y="connsiteY0"/>
              </a:cxn>
              <a:cxn ang="0">
                <a:pos x="connsiteX1" y="connsiteY1"/>
              </a:cxn>
            </a:cxnLst>
            <a:rect l="l" t="t" r="r" b="b"/>
            <a:pathLst>
              <a:path w="46617" h="225911">
                <a:moveTo>
                  <a:pt x="0" y="0"/>
                </a:moveTo>
                <a:cubicBezTo>
                  <a:pt x="23308" y="93233"/>
                  <a:pt x="46617" y="186466"/>
                  <a:pt x="43031" y="225911"/>
                </a:cubicBezTo>
              </a:path>
            </a:pathLst>
          </a:cu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6" name="Slide Number Placeholder 25"/>
          <p:cNvSpPr>
            <a:spLocks noGrp="1"/>
          </p:cNvSpPr>
          <p:nvPr>
            <p:ph type="sldNum" sz="quarter" idx="12"/>
          </p:nvPr>
        </p:nvSpPr>
        <p:spPr/>
        <p:txBody>
          <a:bodyPr/>
          <a:lstStyle/>
          <a:p>
            <a:fld id="{FF86FEA7-80B1-4C74-85F3-91076A821A0B}" type="slidenum">
              <a:rPr lang="en-US" smtClean="0"/>
              <a:pPr/>
              <a:t>60</a:t>
            </a:fld>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سوم (</a:t>
            </a:r>
            <a:r>
              <a:rPr lang="fa-IR" sz="1400" b="1" dirty="0">
                <a:cs typeface="B Nazanin" pitchFamily="2" charset="-78"/>
              </a:rPr>
              <a:t>بررسی راه حل های ممکن ...)</a:t>
            </a:r>
            <a:endParaRPr lang="en-US" sz="1400" b="1" dirty="0">
              <a:cs typeface="B Nazanin" pitchFamily="2" charset="-78"/>
            </a:endParaRPr>
          </a:p>
        </p:txBody>
      </p:sp>
      <p:sp>
        <p:nvSpPr>
          <p:cNvPr id="11" name="TextBox 10"/>
          <p:cNvSpPr txBox="1"/>
          <p:nvPr/>
        </p:nvSpPr>
        <p:spPr>
          <a:xfrm>
            <a:off x="571480" y="1095348"/>
            <a:ext cx="5715040" cy="3954929"/>
          </a:xfrm>
          <a:prstGeom prst="rect">
            <a:avLst/>
          </a:prstGeom>
          <a:noFill/>
        </p:spPr>
        <p:txBody>
          <a:bodyPr wrap="square" rtlCol="0">
            <a:spAutoFit/>
          </a:bodyPr>
          <a:lstStyle/>
          <a:p>
            <a:pPr algn="just" rtl="1">
              <a:buFont typeface="Wingdings" pitchFamily="2" charset="2"/>
              <a:buChar char="Ø"/>
            </a:pPr>
            <a:r>
              <a:rPr lang="fa-IR" sz="1200" u="sng" dirty="0">
                <a:effectLst>
                  <a:outerShdw blurRad="38100" dist="38100" dir="2700000" algn="tl">
                    <a:srgbClr val="000000">
                      <a:alpha val="43137"/>
                    </a:srgbClr>
                  </a:outerShdw>
                </a:effectLst>
                <a:cs typeface="B Nazanin" pitchFamily="2" charset="-78"/>
              </a:rPr>
              <a:t>آلترناتیو سوم (حداکثر سطح مداخلات) :</a:t>
            </a: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r>
              <a:rPr lang="fa-IR" sz="1200" dirty="0">
                <a:cs typeface="B Nazanin" pitchFamily="2" charset="-78"/>
              </a:rPr>
              <a:t>در این گزینه با ایجاد حداکثر مداخلات و حداکثر هزینه به میدان ایده ال خود می رسیم که در واقع همین هزینه های زیاد مالی خود مانع مهمی در جهت تحقق این گزینه می باشد.</a:t>
            </a:r>
          </a:p>
          <a:p>
            <a:pPr algn="just" rtl="1"/>
            <a:endParaRPr lang="fa-IR" sz="1200" dirty="0">
              <a:cs typeface="B Nazanin" pitchFamily="2" charset="-78"/>
            </a:endParaRPr>
          </a:p>
          <a:p>
            <a:pPr algn="just" rtl="1"/>
            <a:r>
              <a:rPr lang="fa-IR" sz="1200" dirty="0">
                <a:cs typeface="B Nazanin" pitchFamily="2" charset="-78"/>
              </a:rPr>
              <a:t>در زمینه پیشنهادات کالبدی با ایجاد تغییرات حجمی وسیعی در کالبد میدان روبه رو هستیم. تغییر کامل بلوک جنوبی میدان که ساختمان مخابرات نیز در ان واقع شده است و سعی در ایجاد هماهنگی ان از نظر تعداد طبقات با سایر جداره های میدان، افزایش سطح اشغال آن به طوری که بتواند این کاهش تراکم را پوشش دهد از جمله پیشنهادات در این سطح می باشد.</a:t>
            </a:r>
          </a:p>
          <a:p>
            <a:pPr algn="just" rtl="1"/>
            <a:endParaRPr lang="fa-IR" sz="1200" dirty="0">
              <a:cs typeface="B Nazanin" pitchFamily="2" charset="-78"/>
            </a:endParaRPr>
          </a:p>
          <a:p>
            <a:pPr algn="just" rtl="1"/>
            <a:r>
              <a:rPr lang="fa-IR" sz="1200" dirty="0">
                <a:cs typeface="B Nazanin" pitchFamily="2" charset="-78"/>
              </a:rPr>
              <a:t>در زمینه پیشنهادات عملکردی تقریبا مانند آلترناتیو دوم و با تمرکز بیشتر بر کاربری های تجاری و فرهنگی گردشگری عمل شده است.</a:t>
            </a:r>
          </a:p>
          <a:p>
            <a:pPr algn="just" rtl="1"/>
            <a:endParaRPr lang="fa-IR" sz="1200" dirty="0">
              <a:cs typeface="B Nazanin" pitchFamily="2" charset="-78"/>
            </a:endParaRPr>
          </a:p>
          <a:p>
            <a:pPr algn="just" rtl="1"/>
            <a:r>
              <a:rPr lang="fa-IR" sz="1200" dirty="0">
                <a:cs typeface="B Nazanin" pitchFamily="2" charset="-78"/>
              </a:rPr>
              <a:t>در زمینه شبکه دسترسی پیشنهاد مورد نظر مبتنی بر طراحی شبکه دسترسی به طور مجزا و از زیر زمین می باشد که با توجه به قرار گیری میدان در محدوده تاریخی و امکان فروریزی برخی ساختمان های تاریخی و قدیمی در حال حاضر، تحقق ان به پیشرفت های تکنولوژیکی در صنعت ساختمان مربوط می شود. مشکل دیگری که ممکن است این گزینه داشته باشد این است که دید و منظر به عناصر شاخص برای سواره نادیده گرفته شده است. در حالیکه با توجه به حضور پیاده و سواره در محیط های شهری امروز ما توجه به نیاز هر دو گروه لازم به نظر می رسد.</a:t>
            </a:r>
          </a:p>
          <a:p>
            <a:pPr algn="just" rtl="1"/>
            <a:endParaRPr lang="fa-IR" sz="1200" dirty="0">
              <a:cs typeface="B Nazanin" pitchFamily="2" charset="-78"/>
            </a:endParaRPr>
          </a:p>
          <a:p>
            <a:pPr algn="just" rtl="1"/>
            <a:endParaRPr lang="fa-IR" sz="1200" dirty="0">
              <a:cs typeface="B Nazanin" pitchFamily="2" charset="-78"/>
            </a:endParaRPr>
          </a:p>
          <a:p>
            <a:pPr algn="just" rtl="1"/>
            <a:endParaRPr lang="en-US" sz="1100" dirty="0"/>
          </a:p>
        </p:txBody>
      </p:sp>
      <p:pic>
        <p:nvPicPr>
          <p:cNvPr id="8" name="Picture 2" descr="C:\Users\Elham\Desktop\kargah tarahi shahri\scan\IMG_0003.jpg"/>
          <p:cNvPicPr>
            <a:picLocks noChangeAspect="1" noChangeArrowheads="1"/>
          </p:cNvPicPr>
          <p:nvPr/>
        </p:nvPicPr>
        <p:blipFill>
          <a:blip r:embed="rId3" cstate="screen">
            <a:lum bright="-40000" contrast="10000"/>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0800000">
            <a:off x="2110143" y="5381628"/>
            <a:ext cx="2604741" cy="1881202"/>
          </a:xfrm>
          <a:prstGeom prst="rect">
            <a:avLst/>
          </a:prstGeom>
          <a:ln>
            <a:noFill/>
          </a:ln>
          <a:effectLst>
            <a:outerShdw blurRad="292100" dist="139700" dir="2700000" algn="tl" rotWithShape="0">
              <a:srgbClr val="333333">
                <a:alpha val="65000"/>
              </a:srgbClr>
            </a:outerShdw>
          </a:effectLst>
        </p:spPr>
      </p:pic>
      <p:pic>
        <p:nvPicPr>
          <p:cNvPr id="10" name="Picture 2" descr="C:\Users\Elham\Desktop\kargah tarahi shahri\scan\IMG_0006.jpg"/>
          <p:cNvPicPr>
            <a:picLocks noChangeAspect="1" noChangeArrowheads="1"/>
          </p:cNvPicPr>
          <p:nvPr/>
        </p:nvPicPr>
        <p:blipFill>
          <a:blip r:embed="rId4" cstate="screen">
            <a:clrChange>
              <a:clrFrom>
                <a:srgbClr val="FFFFFF"/>
              </a:clrFrom>
              <a:clrTo>
                <a:srgbClr val="FFFFFF">
                  <a:alpha val="0"/>
                </a:srgbClr>
              </a:clrTo>
            </a:clrChange>
            <a:lum bright="-40000" contrast="10000"/>
            <a:extLst>
              <a:ext uri="{28A0092B-C50C-407E-A947-70E740481C1C}">
                <a14:useLocalDpi xmlns:a14="http://schemas.microsoft.com/office/drawing/2010/main"/>
              </a:ext>
            </a:extLst>
          </a:blip>
          <a:srcRect/>
          <a:stretch>
            <a:fillRect/>
          </a:stretch>
        </p:blipFill>
        <p:spPr bwMode="auto">
          <a:xfrm rot="10800000">
            <a:off x="4500571" y="4953000"/>
            <a:ext cx="1785949" cy="2571768"/>
          </a:xfrm>
          <a:prstGeom prst="rect">
            <a:avLst/>
          </a:prstGeom>
          <a:ln>
            <a:noFill/>
          </a:ln>
          <a:effectLst>
            <a:outerShdw blurRad="292100" dist="139700" dir="2700000" algn="tl" rotWithShape="0">
              <a:srgbClr val="333333">
                <a:alpha val="65000"/>
              </a:srgbClr>
            </a:outerShdw>
          </a:effectLst>
        </p:spPr>
      </p:pic>
      <p:pic>
        <p:nvPicPr>
          <p:cNvPr id="12" name="Picture 4" descr="C:\Users\Elham\Desktop\kargah tarahi shahri\scan\IMG_0001.jpg"/>
          <p:cNvPicPr>
            <a:picLocks noChangeAspect="1" noChangeArrowheads="1"/>
          </p:cNvPicPr>
          <p:nvPr/>
        </p:nvPicPr>
        <p:blipFill>
          <a:blip r:embed="rId5" cstate="screen">
            <a:clrChange>
              <a:clrFrom>
                <a:srgbClr val="FFFFFF"/>
              </a:clrFrom>
              <a:clrTo>
                <a:srgbClr val="FFFFFF">
                  <a:alpha val="0"/>
                </a:srgbClr>
              </a:clrTo>
            </a:clrChange>
            <a:lum bright="-40000" contrast="10000"/>
            <a:extLst>
              <a:ext uri="{28A0092B-C50C-407E-A947-70E740481C1C}">
                <a14:useLocalDpi xmlns:a14="http://schemas.microsoft.com/office/drawing/2010/main"/>
              </a:ext>
            </a:extLst>
          </a:blip>
          <a:srcRect/>
          <a:stretch>
            <a:fillRect/>
          </a:stretch>
        </p:blipFill>
        <p:spPr bwMode="auto">
          <a:xfrm rot="10800000">
            <a:off x="214291" y="4810124"/>
            <a:ext cx="2160780" cy="2928958"/>
          </a:xfrm>
          <a:prstGeom prst="rect">
            <a:avLst/>
          </a:prstGeom>
          <a:ln>
            <a:noFill/>
          </a:ln>
          <a:effectLst>
            <a:outerShdw blurRad="292100" dist="139700" dir="2700000" algn="tl" rotWithShape="0">
              <a:srgbClr val="333333">
                <a:alpha val="65000"/>
              </a:srgbClr>
            </a:outerShdw>
          </a:effectLst>
        </p:spPr>
      </p:pic>
      <p:sp>
        <p:nvSpPr>
          <p:cNvPr id="13" name="TextBox 12"/>
          <p:cNvSpPr txBox="1"/>
          <p:nvPr/>
        </p:nvSpPr>
        <p:spPr>
          <a:xfrm>
            <a:off x="357166" y="7810520"/>
            <a:ext cx="1857388" cy="276999"/>
          </a:xfrm>
          <a:prstGeom prst="rect">
            <a:avLst/>
          </a:prstGeom>
          <a:noFill/>
        </p:spPr>
        <p:txBody>
          <a:bodyPr wrap="square" rtlCol="0">
            <a:spAutoFit/>
          </a:bodyPr>
          <a:lstStyle/>
          <a:p>
            <a:pPr algn="ctr"/>
            <a:r>
              <a:rPr lang="fa-IR" sz="1200" dirty="0">
                <a:cs typeface="B Nazanin" pitchFamily="2" charset="-78"/>
              </a:rPr>
              <a:t>کالبدی</a:t>
            </a:r>
            <a:endParaRPr lang="en-US" sz="1200" dirty="0">
              <a:cs typeface="B Nazanin" pitchFamily="2" charset="-78"/>
            </a:endParaRPr>
          </a:p>
        </p:txBody>
      </p:sp>
      <p:sp>
        <p:nvSpPr>
          <p:cNvPr id="14" name="TextBox 13"/>
          <p:cNvSpPr txBox="1"/>
          <p:nvPr/>
        </p:nvSpPr>
        <p:spPr>
          <a:xfrm>
            <a:off x="2428868" y="7810520"/>
            <a:ext cx="1857388" cy="276999"/>
          </a:xfrm>
          <a:prstGeom prst="rect">
            <a:avLst/>
          </a:prstGeom>
          <a:noFill/>
        </p:spPr>
        <p:txBody>
          <a:bodyPr wrap="square" rtlCol="0">
            <a:spAutoFit/>
          </a:bodyPr>
          <a:lstStyle/>
          <a:p>
            <a:pPr algn="ctr"/>
            <a:r>
              <a:rPr lang="fa-IR" sz="1200" dirty="0">
                <a:cs typeface="B Nazanin" pitchFamily="2" charset="-78"/>
              </a:rPr>
              <a:t>عملکردی</a:t>
            </a:r>
            <a:endParaRPr lang="en-US" sz="1200" dirty="0">
              <a:cs typeface="B Nazanin" pitchFamily="2" charset="-78"/>
            </a:endParaRPr>
          </a:p>
        </p:txBody>
      </p:sp>
      <p:sp>
        <p:nvSpPr>
          <p:cNvPr id="15" name="TextBox 14"/>
          <p:cNvSpPr txBox="1"/>
          <p:nvPr/>
        </p:nvSpPr>
        <p:spPr>
          <a:xfrm>
            <a:off x="4572008" y="7810520"/>
            <a:ext cx="1857388" cy="276999"/>
          </a:xfrm>
          <a:prstGeom prst="rect">
            <a:avLst/>
          </a:prstGeom>
          <a:noFill/>
        </p:spPr>
        <p:txBody>
          <a:bodyPr wrap="square" rtlCol="0">
            <a:spAutoFit/>
          </a:bodyPr>
          <a:lstStyle/>
          <a:p>
            <a:pPr algn="ctr"/>
            <a:r>
              <a:rPr lang="fa-IR" sz="1200" dirty="0">
                <a:cs typeface="B Nazanin" pitchFamily="2" charset="-78"/>
              </a:rPr>
              <a:t>دسترسی</a:t>
            </a:r>
            <a:endParaRPr lang="en-US" sz="1200" dirty="0">
              <a:cs typeface="B Nazanin" pitchFamily="2" charset="-78"/>
            </a:endParaRPr>
          </a:p>
        </p:txBody>
      </p:sp>
      <p:sp>
        <p:nvSpPr>
          <p:cNvPr id="16" name="TextBox 15"/>
          <p:cNvSpPr txBox="1"/>
          <p:nvPr/>
        </p:nvSpPr>
        <p:spPr>
          <a:xfrm>
            <a:off x="2428868" y="5191456"/>
            <a:ext cx="1857388" cy="261610"/>
          </a:xfrm>
          <a:prstGeom prst="rect">
            <a:avLst/>
          </a:prstGeom>
          <a:noFill/>
        </p:spPr>
        <p:txBody>
          <a:bodyPr wrap="square" rtlCol="0">
            <a:spAutoFit/>
          </a:bodyPr>
          <a:lstStyle/>
          <a:p>
            <a:pPr algn="ctr"/>
            <a:r>
              <a:rPr lang="fa-IR" sz="1100" dirty="0">
                <a:cs typeface="B Nazanin" pitchFamily="2" charset="-78"/>
              </a:rPr>
              <a:t>تجاری فرهنگی و گردشگری</a:t>
            </a:r>
            <a:endParaRPr lang="en-US" sz="1100" dirty="0">
              <a:cs typeface="B Nazanin" pitchFamily="2" charset="-78"/>
            </a:endParaRPr>
          </a:p>
        </p:txBody>
      </p:sp>
      <p:sp>
        <p:nvSpPr>
          <p:cNvPr id="18" name="Freeform 17"/>
          <p:cNvSpPr/>
          <p:nvPr/>
        </p:nvSpPr>
        <p:spPr>
          <a:xfrm>
            <a:off x="3357562" y="5381628"/>
            <a:ext cx="214314" cy="428628"/>
          </a:xfrm>
          <a:custGeom>
            <a:avLst/>
            <a:gdLst>
              <a:gd name="connsiteX0" fmla="*/ 251208 w 251208"/>
              <a:gd name="connsiteY0" fmla="*/ 542611 h 542611"/>
              <a:gd name="connsiteX1" fmla="*/ 40193 w 251208"/>
              <a:gd name="connsiteY1" fmla="*/ 321547 h 542611"/>
              <a:gd name="connsiteX2" fmla="*/ 10048 w 251208"/>
              <a:gd name="connsiteY2" fmla="*/ 0 h 542611"/>
            </a:gdLst>
            <a:ahLst/>
            <a:cxnLst>
              <a:cxn ang="0">
                <a:pos x="connsiteX0" y="connsiteY0"/>
              </a:cxn>
              <a:cxn ang="0">
                <a:pos x="connsiteX1" y="connsiteY1"/>
              </a:cxn>
              <a:cxn ang="0">
                <a:pos x="connsiteX2" y="connsiteY2"/>
              </a:cxn>
            </a:cxnLst>
            <a:rect l="l" t="t" r="r" b="b"/>
            <a:pathLst>
              <a:path w="251208" h="542611">
                <a:moveTo>
                  <a:pt x="251208" y="542611"/>
                </a:moveTo>
                <a:cubicBezTo>
                  <a:pt x="165797" y="477296"/>
                  <a:pt x="80386" y="411982"/>
                  <a:pt x="40193" y="321547"/>
                </a:cubicBezTo>
                <a:cubicBezTo>
                  <a:pt x="0" y="231112"/>
                  <a:pt x="5024" y="115556"/>
                  <a:pt x="10048" y="0"/>
                </a:cubicBezTo>
              </a:path>
            </a:pathLst>
          </a:cu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9" name="TextBox 18"/>
          <p:cNvSpPr txBox="1"/>
          <p:nvPr/>
        </p:nvSpPr>
        <p:spPr>
          <a:xfrm>
            <a:off x="2428868" y="7310454"/>
            <a:ext cx="1857388" cy="261610"/>
          </a:xfrm>
          <a:prstGeom prst="rect">
            <a:avLst/>
          </a:prstGeom>
          <a:noFill/>
        </p:spPr>
        <p:txBody>
          <a:bodyPr wrap="square" rtlCol="0">
            <a:spAutoFit/>
          </a:bodyPr>
          <a:lstStyle/>
          <a:p>
            <a:pPr algn="ctr"/>
            <a:r>
              <a:rPr lang="fa-IR" sz="1100" dirty="0">
                <a:cs typeface="B Nazanin" pitchFamily="2" charset="-78"/>
              </a:rPr>
              <a:t>اداری حکومتی</a:t>
            </a:r>
            <a:endParaRPr lang="en-US" sz="1100" dirty="0">
              <a:cs typeface="B Nazanin" pitchFamily="2" charset="-78"/>
            </a:endParaRPr>
          </a:p>
        </p:txBody>
      </p:sp>
      <p:sp>
        <p:nvSpPr>
          <p:cNvPr id="22" name="Freeform 21"/>
          <p:cNvSpPr/>
          <p:nvPr/>
        </p:nvSpPr>
        <p:spPr>
          <a:xfrm>
            <a:off x="3382935" y="6942877"/>
            <a:ext cx="215153" cy="365760"/>
          </a:xfrm>
          <a:custGeom>
            <a:avLst/>
            <a:gdLst>
              <a:gd name="connsiteX0" fmla="*/ 0 w 215153"/>
              <a:gd name="connsiteY0" fmla="*/ 0 h 365760"/>
              <a:gd name="connsiteX1" fmla="*/ 204395 w 215153"/>
              <a:gd name="connsiteY1" fmla="*/ 182880 h 365760"/>
              <a:gd name="connsiteX2" fmla="*/ 64546 w 215153"/>
              <a:gd name="connsiteY2" fmla="*/ 365760 h 365760"/>
            </a:gdLst>
            <a:ahLst/>
            <a:cxnLst>
              <a:cxn ang="0">
                <a:pos x="connsiteX0" y="connsiteY0"/>
              </a:cxn>
              <a:cxn ang="0">
                <a:pos x="connsiteX1" y="connsiteY1"/>
              </a:cxn>
              <a:cxn ang="0">
                <a:pos x="connsiteX2" y="connsiteY2"/>
              </a:cxn>
            </a:cxnLst>
            <a:rect l="l" t="t" r="r" b="b"/>
            <a:pathLst>
              <a:path w="215153" h="365760">
                <a:moveTo>
                  <a:pt x="0" y="0"/>
                </a:moveTo>
                <a:cubicBezTo>
                  <a:pt x="96818" y="60960"/>
                  <a:pt x="193637" y="121920"/>
                  <a:pt x="204395" y="182880"/>
                </a:cubicBezTo>
                <a:cubicBezTo>
                  <a:pt x="215153" y="243840"/>
                  <a:pt x="64546" y="365760"/>
                  <a:pt x="64546" y="365760"/>
                </a:cubicBezTo>
              </a:path>
            </a:pathLst>
          </a:cu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3" name="TextBox 22"/>
          <p:cNvSpPr txBox="1"/>
          <p:nvPr/>
        </p:nvSpPr>
        <p:spPr>
          <a:xfrm>
            <a:off x="1500174" y="7377656"/>
            <a:ext cx="1857388" cy="261610"/>
          </a:xfrm>
          <a:prstGeom prst="rect">
            <a:avLst/>
          </a:prstGeom>
          <a:noFill/>
        </p:spPr>
        <p:txBody>
          <a:bodyPr wrap="square" rtlCol="0">
            <a:spAutoFit/>
          </a:bodyPr>
          <a:lstStyle/>
          <a:p>
            <a:pPr algn="ctr"/>
            <a:r>
              <a:rPr lang="fa-IR" sz="1100" dirty="0">
                <a:cs typeface="B Nazanin" pitchFamily="2" charset="-78"/>
              </a:rPr>
              <a:t>تاسیسات شهری</a:t>
            </a:r>
            <a:endParaRPr lang="en-US" sz="1100" dirty="0">
              <a:cs typeface="B Nazanin" pitchFamily="2" charset="-78"/>
            </a:endParaRPr>
          </a:p>
        </p:txBody>
      </p:sp>
      <p:sp>
        <p:nvSpPr>
          <p:cNvPr id="24" name="Freeform 23"/>
          <p:cNvSpPr/>
          <p:nvPr/>
        </p:nvSpPr>
        <p:spPr>
          <a:xfrm>
            <a:off x="2743529" y="7096140"/>
            <a:ext cx="46617" cy="225911"/>
          </a:xfrm>
          <a:custGeom>
            <a:avLst/>
            <a:gdLst>
              <a:gd name="connsiteX0" fmla="*/ 0 w 46617"/>
              <a:gd name="connsiteY0" fmla="*/ 0 h 225911"/>
              <a:gd name="connsiteX1" fmla="*/ 43031 w 46617"/>
              <a:gd name="connsiteY1" fmla="*/ 225911 h 225911"/>
            </a:gdLst>
            <a:ahLst/>
            <a:cxnLst>
              <a:cxn ang="0">
                <a:pos x="connsiteX0" y="connsiteY0"/>
              </a:cxn>
              <a:cxn ang="0">
                <a:pos x="connsiteX1" y="connsiteY1"/>
              </a:cxn>
            </a:cxnLst>
            <a:rect l="l" t="t" r="r" b="b"/>
            <a:pathLst>
              <a:path w="46617" h="225911">
                <a:moveTo>
                  <a:pt x="0" y="0"/>
                </a:moveTo>
                <a:cubicBezTo>
                  <a:pt x="23308" y="93233"/>
                  <a:pt x="46617" y="186466"/>
                  <a:pt x="43031" y="225911"/>
                </a:cubicBezTo>
              </a:path>
            </a:pathLst>
          </a:cu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0" name="Slide Number Placeholder 19"/>
          <p:cNvSpPr>
            <a:spLocks noGrp="1"/>
          </p:cNvSpPr>
          <p:nvPr>
            <p:ph type="sldNum" sz="quarter" idx="12"/>
          </p:nvPr>
        </p:nvSpPr>
        <p:spPr/>
        <p:txBody>
          <a:bodyPr/>
          <a:lstStyle/>
          <a:p>
            <a:fld id="{FF86FEA7-80B1-4C74-85F3-91076A821A0B}" type="slidenum">
              <a:rPr lang="en-US" smtClean="0"/>
              <a:pPr/>
              <a:t>61</a:t>
            </a:fld>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سوم (</a:t>
            </a:r>
            <a:r>
              <a:rPr lang="fa-IR" sz="1400" b="1" dirty="0">
                <a:cs typeface="B Nazanin" pitchFamily="2" charset="-78"/>
              </a:rPr>
              <a:t>بررسی راه حل های ممکن ...)</a:t>
            </a:r>
            <a:endParaRPr lang="en-US" sz="1400" b="1" dirty="0">
              <a:cs typeface="B Nazanin" pitchFamily="2" charset="-78"/>
            </a:endParaRPr>
          </a:p>
        </p:txBody>
      </p:sp>
      <p:sp>
        <p:nvSpPr>
          <p:cNvPr id="11" name="TextBox 10"/>
          <p:cNvSpPr txBox="1"/>
          <p:nvPr/>
        </p:nvSpPr>
        <p:spPr>
          <a:xfrm>
            <a:off x="571480" y="1095348"/>
            <a:ext cx="5715040" cy="1846659"/>
          </a:xfrm>
          <a:prstGeom prst="rect">
            <a:avLst/>
          </a:prstGeom>
          <a:noFill/>
        </p:spPr>
        <p:txBody>
          <a:bodyPr wrap="square" rtlCol="0">
            <a:spAutoFit/>
          </a:bodyPr>
          <a:lstStyle/>
          <a:p>
            <a:pPr algn="just" rtl="1"/>
            <a:r>
              <a:rPr lang="fa-IR" sz="1600" b="1" dirty="0">
                <a:cs typeface="B Nazanin" pitchFamily="2" charset="-78"/>
              </a:rPr>
              <a:t>3. 2 ارزیابی آلترناتیو ها</a:t>
            </a:r>
          </a:p>
          <a:p>
            <a:pPr algn="just" rtl="1"/>
            <a:endParaRPr lang="fa-IR" sz="1600" b="1" dirty="0">
              <a:cs typeface="B Nazanin" pitchFamily="2" charset="-78"/>
            </a:endParaRPr>
          </a:p>
          <a:p>
            <a:pPr algn="just" rtl="1"/>
            <a:r>
              <a:rPr lang="fa-IR" sz="1200" dirty="0">
                <a:cs typeface="B Nazanin" pitchFamily="2" charset="-78"/>
              </a:rPr>
              <a:t>پس از ارزیابی آلترناتیوها  با توجه به اهداف، نیازها، امکانات و محدودیت ها و اعمال ضرایب مورد نظر، مشاهده می شود که آلترناتیو دوم با حداکثر امتیاز کسب شده آلترناتیو بهینه در طراحی این میدان می باشد. بنابراین در قسمت های اینده به تدقیق بیشتر این گزینه و بررسی تاثیرات احتمالی ان در میدان می پردازیم.</a:t>
            </a:r>
          </a:p>
          <a:p>
            <a:pPr algn="just" rtl="1"/>
            <a:endParaRPr lang="fa-IR" sz="1600" b="1" dirty="0">
              <a:cs typeface="B Nazanin" pitchFamily="2" charset="-78"/>
            </a:endParaRPr>
          </a:p>
          <a:p>
            <a:pPr algn="just" rtl="1"/>
            <a:endParaRPr lang="fa-IR" sz="1600" b="1" dirty="0">
              <a:cs typeface="B Nazanin" pitchFamily="2" charset="-78"/>
            </a:endParaRPr>
          </a:p>
          <a:p>
            <a:pPr algn="just" rtl="1"/>
            <a:endParaRPr lang="en-US" sz="1400" b="1" dirty="0"/>
          </a:p>
        </p:txBody>
      </p:sp>
      <p:pic>
        <p:nvPicPr>
          <p:cNvPr id="2050" name="Picture 2" descr="C:\Users\Elham\Desktop\Presentation1.jpg"/>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24990" y="2784769"/>
            <a:ext cx="6518720" cy="4811437"/>
          </a:xfrm>
          <a:prstGeom prst="rect">
            <a:avLst/>
          </a:prstGeom>
          <a:noFill/>
        </p:spPr>
      </p:pic>
      <p:sp>
        <p:nvSpPr>
          <p:cNvPr id="12" name="Slide Number Placeholder 11"/>
          <p:cNvSpPr>
            <a:spLocks noGrp="1"/>
          </p:cNvSpPr>
          <p:nvPr>
            <p:ph type="sldNum" sz="quarter" idx="12"/>
          </p:nvPr>
        </p:nvSpPr>
        <p:spPr/>
        <p:txBody>
          <a:bodyPr/>
          <a:lstStyle/>
          <a:p>
            <a:fld id="{FF86FEA7-80B1-4C74-85F3-91076A821A0B}" type="slidenum">
              <a:rPr lang="en-US" smtClean="0"/>
              <a:pPr/>
              <a:t>62</a:t>
            </a:fld>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سوم (</a:t>
            </a:r>
            <a:r>
              <a:rPr lang="fa-IR" sz="1400" b="1" dirty="0">
                <a:cs typeface="B Nazanin" pitchFamily="2" charset="-78"/>
              </a:rPr>
              <a:t>بررسی راه حل های ممکن ...)</a:t>
            </a:r>
            <a:endParaRPr lang="en-US" sz="1400" b="1" dirty="0">
              <a:cs typeface="B Nazanin" pitchFamily="2" charset="-78"/>
            </a:endParaRPr>
          </a:p>
        </p:txBody>
      </p:sp>
      <p:sp>
        <p:nvSpPr>
          <p:cNvPr id="11" name="TextBox 10"/>
          <p:cNvSpPr txBox="1"/>
          <p:nvPr/>
        </p:nvSpPr>
        <p:spPr>
          <a:xfrm>
            <a:off x="571480" y="1095348"/>
            <a:ext cx="5715040" cy="4431983"/>
          </a:xfrm>
          <a:prstGeom prst="rect">
            <a:avLst/>
          </a:prstGeom>
          <a:noFill/>
        </p:spPr>
        <p:txBody>
          <a:bodyPr wrap="square" rtlCol="0">
            <a:spAutoFit/>
          </a:bodyPr>
          <a:lstStyle/>
          <a:p>
            <a:pPr algn="just" rtl="1"/>
            <a:r>
              <a:rPr lang="fa-IR" sz="1600" b="1" dirty="0">
                <a:cs typeface="B Nazanin" pitchFamily="2" charset="-78"/>
              </a:rPr>
              <a:t>3. 3 طراحی شبکه دسترسی</a:t>
            </a:r>
          </a:p>
          <a:p>
            <a:pPr algn="just" rtl="1"/>
            <a:endParaRPr lang="fa-IR" sz="1600" b="1" dirty="0">
              <a:cs typeface="B Nazanin" pitchFamily="2" charset="-78"/>
            </a:endParaRPr>
          </a:p>
          <a:p>
            <a:pPr algn="just" rtl="1"/>
            <a:r>
              <a:rPr lang="fa-IR" sz="1200" dirty="0">
                <a:cs typeface="B Nazanin" pitchFamily="2" charset="-78"/>
              </a:rPr>
              <a:t>با توجه به اینکه هر گره یا کانال جزئی از کل یک شبکه دسترسی در شهر می باشد، میدان امام خمینی را نیز در ارتباط با سایر گره ها و کانال ها در سطح منطقه مورد بررسی قرار داده ایم وسپس با توجه به طرح های مصوب به ارائه پیشنهادات در زمینه شبکه دسترسی می پردازیم.</a:t>
            </a:r>
          </a:p>
          <a:p>
            <a:pPr algn="just" rtl="1"/>
            <a:endParaRPr lang="fa-IR" sz="1200" dirty="0">
              <a:cs typeface="B Nazanin" pitchFamily="2" charset="-78"/>
            </a:endParaRPr>
          </a:p>
          <a:p>
            <a:pPr algn="just" rtl="1"/>
            <a:r>
              <a:rPr lang="fa-IR" sz="1400" b="1" dirty="0">
                <a:cs typeface="B Nazanin" pitchFamily="2" charset="-78"/>
              </a:rPr>
              <a:t>3.3.1اصول و مباني نظام حركت</a:t>
            </a:r>
          </a:p>
          <a:p>
            <a:pPr algn="just" rtl="1"/>
            <a:endParaRPr lang="fa-IR" sz="1400" b="1" dirty="0">
              <a:cs typeface="B Nazanin" pitchFamily="2" charset="-78"/>
            </a:endParaRPr>
          </a:p>
          <a:p>
            <a:pPr algn="just" rtl="1">
              <a:buFont typeface="Wingdings" pitchFamily="2" charset="2"/>
              <a:buChar char="Ø"/>
            </a:pPr>
            <a:r>
              <a:rPr lang="fa-IR" sz="1200" dirty="0">
                <a:cs typeface="B Nazanin" pitchFamily="2" charset="-78"/>
              </a:rPr>
              <a:t>توسعه روز افزون شبكه حمل و نقل همگاني (مترو، تراموا، اتوبوس و ... ) ، به منظور كاهش تردد سواره خصوصي</a:t>
            </a:r>
          </a:p>
          <a:p>
            <a:pPr algn="just" rtl="1">
              <a:buFont typeface="Wingdings" pitchFamily="2" charset="2"/>
              <a:buChar char="Ø"/>
            </a:pPr>
            <a:r>
              <a:rPr lang="fa-IR" sz="1200" dirty="0">
                <a:cs typeface="B Nazanin" pitchFamily="2" charset="-78"/>
              </a:rPr>
              <a:t>عدم تعريض معابر اصلي و محدود كردن تعريض‌ها به افزايش نفوذ‌پذيري در قطعات شهري</a:t>
            </a:r>
          </a:p>
          <a:p>
            <a:pPr algn="just" rtl="1">
              <a:buFont typeface="Wingdings" pitchFamily="2" charset="2"/>
              <a:buChar char="Ø"/>
            </a:pPr>
            <a:r>
              <a:rPr lang="fa-IR" sz="1200" dirty="0">
                <a:cs typeface="B Nazanin" pitchFamily="2" charset="-78"/>
              </a:rPr>
              <a:t>دسترس‌‌پذير كردن كليه مقصدها در مركز شهر براي همگان (از سالمند تا كودك)</a:t>
            </a:r>
          </a:p>
          <a:p>
            <a:pPr algn="just" rtl="1">
              <a:buFont typeface="Wingdings" pitchFamily="2" charset="2"/>
              <a:buChar char="Ø"/>
            </a:pPr>
            <a:r>
              <a:rPr lang="fa-IR" sz="1200" dirty="0">
                <a:cs typeface="B Nazanin" pitchFamily="2" charset="-78"/>
              </a:rPr>
              <a:t>محدود كردن تردد ترافیک عبوری از مرکز شهر و تبديل شرياني‌هاي اصلي به شرياني‌هاي درجه‌ دو</a:t>
            </a:r>
          </a:p>
          <a:p>
            <a:pPr algn="just" rtl="1">
              <a:buFont typeface="Wingdings" pitchFamily="2" charset="2"/>
              <a:buChar char="Ø"/>
            </a:pPr>
            <a:r>
              <a:rPr lang="fa-IR" sz="1200" dirty="0">
                <a:cs typeface="B Nazanin" pitchFamily="2" charset="-78"/>
              </a:rPr>
              <a:t>استفاده از حلقه‌هاي يك طرفه داخلی حرکت به منظور دسترسی درون منطقه‌ای و محدودیت تردد عبوری</a:t>
            </a:r>
          </a:p>
          <a:p>
            <a:pPr algn="just" rtl="1">
              <a:buFont typeface="Wingdings" pitchFamily="2" charset="2"/>
              <a:buChar char="Ø"/>
            </a:pPr>
            <a:r>
              <a:rPr lang="fa-IR" sz="1200" dirty="0">
                <a:cs typeface="B Nazanin" pitchFamily="2" charset="-78"/>
              </a:rPr>
              <a:t>اولویت نظام جابجایی همگاني (انبوه) در انطباق با شاخص‌هاي توسعه حمل و نقل پایدار</a:t>
            </a:r>
          </a:p>
          <a:p>
            <a:pPr algn="just" rtl="1">
              <a:buFont typeface="Wingdings" pitchFamily="2" charset="2"/>
              <a:buChar char="Ø"/>
            </a:pPr>
            <a:r>
              <a:rPr lang="fa-IR" sz="1200" dirty="0">
                <a:cs typeface="B Nazanin" pitchFamily="2" charset="-78"/>
              </a:rPr>
              <a:t>اصلاح طرح هندسي راه‌ها و پيش‌بيني ايستگاه‌هاي وسايل حمل و نقل همگاني (اتوبوس و تاكسي) در كنار خيابان‌ها</a:t>
            </a:r>
          </a:p>
          <a:p>
            <a:pPr algn="just" rtl="1">
              <a:buFont typeface="Wingdings" pitchFamily="2" charset="2"/>
              <a:buChar char="Ø"/>
            </a:pPr>
            <a:r>
              <a:rPr lang="fa-IR" sz="1200" dirty="0">
                <a:cs typeface="B Nazanin" pitchFamily="2" charset="-78"/>
              </a:rPr>
              <a:t>اولویت نظام حرکت پیاده و دوچرخه در پيوند با حمل و نقل همگاني در خيابان‌هاي پايين‌تر از رده شرياني</a:t>
            </a:r>
          </a:p>
          <a:p>
            <a:pPr algn="just" rtl="1">
              <a:buFont typeface="Wingdings" pitchFamily="2" charset="2"/>
              <a:buChar char="Ø"/>
            </a:pPr>
            <a:r>
              <a:rPr lang="fa-IR" sz="1200" dirty="0">
                <a:cs typeface="B Nazanin" pitchFamily="2" charset="-78"/>
              </a:rPr>
              <a:t>ساماندهی نظام حمل و نقل بار در منطقه از طريق مكانيابي مسيرها و فضاهاي مناسب و بكارگيري تجهيزات امروزي به ويژه در بازار و پيرامون آن و محدود كردن فعاليت‌هاي بارگيري و باراندازي به ساعت‌هاي معين</a:t>
            </a: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600" b="1" dirty="0">
              <a:cs typeface="B Nazanin" pitchFamily="2" charset="-78"/>
            </a:endParaRPr>
          </a:p>
          <a:p>
            <a:pPr algn="just" rtl="1"/>
            <a:endParaRPr lang="en-US" sz="1400" b="1" dirty="0"/>
          </a:p>
        </p:txBody>
      </p:sp>
      <p:pic>
        <p:nvPicPr>
          <p:cNvPr id="3074" name="Picture 2" descr="C:\Users\Elham\Desktop\kargah tarahi shahri\tarh tafzili\no2_Page_10.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06734" y="4738686"/>
            <a:ext cx="3065340" cy="4214842"/>
          </a:xfrm>
          <a:prstGeom prst="rect">
            <a:avLst/>
          </a:prstGeom>
          <a:noFill/>
        </p:spPr>
      </p:pic>
      <p:sp>
        <p:nvSpPr>
          <p:cNvPr id="12" name="Slide Number Placeholder 11"/>
          <p:cNvSpPr>
            <a:spLocks noGrp="1"/>
          </p:cNvSpPr>
          <p:nvPr>
            <p:ph type="sldNum" sz="quarter" idx="12"/>
          </p:nvPr>
        </p:nvSpPr>
        <p:spPr/>
        <p:txBody>
          <a:bodyPr/>
          <a:lstStyle/>
          <a:p>
            <a:fld id="{FF86FEA7-80B1-4C74-85F3-91076A821A0B}" type="slidenum">
              <a:rPr lang="en-US" smtClean="0"/>
              <a:pPr/>
              <a:t>63</a:t>
            </a:fld>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سوم (</a:t>
            </a:r>
            <a:r>
              <a:rPr lang="fa-IR" sz="1400" b="1" dirty="0">
                <a:cs typeface="B Nazanin" pitchFamily="2" charset="-78"/>
              </a:rPr>
              <a:t>بررسی راه حل های ممکن ...)</a:t>
            </a:r>
            <a:endParaRPr lang="en-US" sz="1400" b="1" dirty="0">
              <a:cs typeface="B Nazanin" pitchFamily="2" charset="-78"/>
            </a:endParaRPr>
          </a:p>
        </p:txBody>
      </p:sp>
      <p:sp>
        <p:nvSpPr>
          <p:cNvPr id="11" name="TextBox 10"/>
          <p:cNvSpPr txBox="1"/>
          <p:nvPr/>
        </p:nvSpPr>
        <p:spPr>
          <a:xfrm>
            <a:off x="571480" y="1095348"/>
            <a:ext cx="5715040" cy="3939540"/>
          </a:xfrm>
          <a:prstGeom prst="rect">
            <a:avLst/>
          </a:prstGeom>
          <a:noFill/>
        </p:spPr>
        <p:txBody>
          <a:bodyPr wrap="square" rtlCol="0">
            <a:spAutoFit/>
          </a:bodyPr>
          <a:lstStyle/>
          <a:p>
            <a:pPr algn="just" rtl="1"/>
            <a:r>
              <a:rPr lang="fa-IR" sz="1400" b="1" dirty="0">
                <a:cs typeface="B Nazanin" pitchFamily="2" charset="-78"/>
              </a:rPr>
              <a:t>3.3.2شبكه حمل و نقل همگاني</a:t>
            </a:r>
          </a:p>
          <a:p>
            <a:pPr marL="0" lvl="1" algn="just" rtl="1"/>
            <a:endParaRPr lang="fa-IR" sz="1400" b="1" dirty="0">
              <a:cs typeface="B Nazanin" pitchFamily="2" charset="-78"/>
            </a:endParaRPr>
          </a:p>
          <a:p>
            <a:pPr marL="0" lvl="1" algn="just" rtl="1"/>
            <a:r>
              <a:rPr lang="fa-IR" sz="1200" dirty="0">
                <a:cs typeface="B Nazanin" pitchFamily="2" charset="-78"/>
              </a:rPr>
              <a:t>مترو با خطوط موجود 1 در امتداد سعدي و خيام، 2 در طول خيابان امام خميني تا اكباتان، ميدان بهارستان و ميدان امام‌ حسين، و خطوط برنامه‌ريزي شدة 4 در محور انقلاب، 3 در محور ولي‌عصر، 6 در محور 17 شهريور و 7 در محور مولوي‌،  پس از راه اندازي، پوشش كاملي از اين وسيله حمل و نقل همگاني انبوه و كارآمد را در مركز شهر شكل خواهد داد.</a:t>
            </a:r>
          </a:p>
          <a:p>
            <a:pPr marL="0" lvl="1" algn="just" rtl="1"/>
            <a:r>
              <a:rPr lang="fa-IR" sz="1200" dirty="0">
                <a:cs typeface="B Nazanin" pitchFamily="2" charset="-78"/>
              </a:rPr>
              <a:t> تراموا به دو صورت مي‌تواند مكمل شبكه مترو باشد : </a:t>
            </a:r>
          </a:p>
          <a:p>
            <a:pPr marL="0" lvl="1" algn="just" rtl="1"/>
            <a:r>
              <a:rPr lang="fa-IR" sz="1200" dirty="0">
                <a:cs typeface="B Nazanin" pitchFamily="2" charset="-78"/>
              </a:rPr>
              <a:t>جايگزين خطوط اتوبوسراني شود و به مسافران در مسيرهايي كه مترو در كوتاه مدت يا ميان مدت پوشش نمي‌دهد خدمات‌رساني كند. </a:t>
            </a:r>
          </a:p>
          <a:p>
            <a:pPr marL="0" lvl="1" algn="just" rtl="1"/>
            <a:r>
              <a:rPr lang="fa-IR" sz="1200" dirty="0">
                <a:cs typeface="B Nazanin" pitchFamily="2" charset="-78"/>
              </a:rPr>
              <a:t>در امتداد خيابان‌هاي پياده‌سازي شده حركت كند كه هم جنبه‌ نمادين و هم آسايشي داشته باشد. </a:t>
            </a:r>
          </a:p>
          <a:p>
            <a:pPr marL="0" lvl="1" algn="just" rtl="1"/>
            <a:r>
              <a:rPr lang="fa-IR" sz="1200" dirty="0">
                <a:cs typeface="B Nazanin" pitchFamily="2" charset="-78"/>
              </a:rPr>
              <a:t>اتوبوس به موازات گسترش مترو و تراموا خطوط كمتري داشته باشد و به جاي عبور از ميان مركز تاريخي از مرزهاي آن گذر كند و صرفاً اتوبوس برقي يا گازي (ناآلاينده) در مسيرهاي منتخب و پرمسافر و براي پوشش دادن فاصلة ميان ايستگاه‌هاي حمل و نقل همگاني ريلي مورد استفاده قرار گيرد. براي عبور سريعتر اتوبوس، خطوط ويژه بايد در نظر گرفته شود و پايانه‌هاي اصلي آن به مرزهاي مركز تاريخي (پيرامون حصار دوم) و پايانه‌هاي فرعي (ايستگاه‌ها) به كنار ايستگاه‌هاي مترو (مبدل‌هاي تغيير وسيله سفر) منتقل شود.</a:t>
            </a:r>
          </a:p>
          <a:p>
            <a:pPr marL="0" lvl="1" algn="just" rtl="1"/>
            <a:endParaRPr lang="fa-IR" sz="1200" dirty="0">
              <a:cs typeface="B Nazanin" pitchFamily="2" charset="-78"/>
            </a:endParaRPr>
          </a:p>
          <a:p>
            <a:pPr marL="0" lvl="1" algn="just" rtl="1"/>
            <a:r>
              <a:rPr lang="fa-IR" sz="1200" dirty="0">
                <a:cs typeface="B Nazanin" pitchFamily="2" charset="-78"/>
              </a:rPr>
              <a:t>شبکه دسترسی پیشنهادی در نقشه شماره  ارائه شده است.</a:t>
            </a:r>
          </a:p>
          <a:p>
            <a:pPr algn="just" rtl="1"/>
            <a:endParaRPr lang="fa-IR" sz="1200" dirty="0">
              <a:cs typeface="B Nazanin" pitchFamily="2" charset="-78"/>
            </a:endParaRPr>
          </a:p>
          <a:p>
            <a:pPr algn="just" rtl="1"/>
            <a:endParaRPr lang="fa-IR" sz="1600" b="1" dirty="0">
              <a:cs typeface="B Nazanin" pitchFamily="2" charset="-78"/>
            </a:endParaRPr>
          </a:p>
          <a:p>
            <a:pPr algn="just" rtl="1"/>
            <a:endParaRPr lang="en-US" sz="1400" b="1" dirty="0"/>
          </a:p>
        </p:txBody>
      </p:sp>
      <p:pic>
        <p:nvPicPr>
          <p:cNvPr id="3075" name="Picture 3" descr="C:\Users\Elham\Desktop\kargah tarahi shahri\tarh tafzili\no2_Page_13.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0042" y="4524372"/>
            <a:ext cx="5753568" cy="4000528"/>
          </a:xfrm>
          <a:prstGeom prst="rect">
            <a:avLst/>
          </a:prstGeom>
          <a:noFill/>
        </p:spPr>
      </p:pic>
      <p:sp>
        <p:nvSpPr>
          <p:cNvPr id="12" name="Slide Number Placeholder 11"/>
          <p:cNvSpPr>
            <a:spLocks noGrp="1"/>
          </p:cNvSpPr>
          <p:nvPr>
            <p:ph type="sldNum" sz="quarter" idx="12"/>
          </p:nvPr>
        </p:nvSpPr>
        <p:spPr/>
        <p:txBody>
          <a:bodyPr/>
          <a:lstStyle/>
          <a:p>
            <a:fld id="{FF86FEA7-80B1-4C74-85F3-91076A821A0B}" type="slidenum">
              <a:rPr lang="en-US" smtClean="0"/>
              <a:pPr/>
              <a:t>64</a:t>
            </a:fld>
            <a:endParaRPr 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سوم (</a:t>
            </a:r>
            <a:r>
              <a:rPr lang="fa-IR" sz="1400" b="1" dirty="0">
                <a:cs typeface="B Nazanin" pitchFamily="2" charset="-78"/>
              </a:rPr>
              <a:t>بررسی راه حل های ممکن ...)</a:t>
            </a:r>
            <a:endParaRPr lang="en-US" sz="1400" b="1" dirty="0">
              <a:cs typeface="B Nazanin" pitchFamily="2" charset="-78"/>
            </a:endParaRPr>
          </a:p>
        </p:txBody>
      </p:sp>
      <p:sp>
        <p:nvSpPr>
          <p:cNvPr id="11" name="TextBox 10"/>
          <p:cNvSpPr txBox="1"/>
          <p:nvPr/>
        </p:nvSpPr>
        <p:spPr>
          <a:xfrm>
            <a:off x="571480" y="1095348"/>
            <a:ext cx="5715040" cy="7201972"/>
          </a:xfrm>
          <a:prstGeom prst="rect">
            <a:avLst/>
          </a:prstGeom>
          <a:noFill/>
        </p:spPr>
        <p:txBody>
          <a:bodyPr wrap="square" rtlCol="0">
            <a:spAutoFit/>
          </a:bodyPr>
          <a:lstStyle/>
          <a:p>
            <a:pPr algn="just" rtl="1"/>
            <a:r>
              <a:rPr lang="fa-IR" sz="1600" b="1" dirty="0">
                <a:cs typeface="B Nazanin" pitchFamily="2" charset="-78"/>
              </a:rPr>
              <a:t>3.4 طراحی کف سازی </a:t>
            </a:r>
          </a:p>
          <a:p>
            <a:pPr algn="just" rtl="1"/>
            <a:endParaRPr lang="fa-IR" sz="1600" b="1" dirty="0">
              <a:cs typeface="B Nazanin" pitchFamily="2" charset="-78"/>
            </a:endParaRPr>
          </a:p>
          <a:p>
            <a:pPr algn="just" rtl="1"/>
            <a:r>
              <a:rPr lang="fa-IR" sz="1200" dirty="0">
                <a:cs typeface="B Nazanin" pitchFamily="2" charset="-78"/>
              </a:rPr>
              <a:t>کانسپت طراحی، کف سازی و مصالح به یکنواخت شدن تاثیر مناظر خیابانی کمک می کند و هویت مجزایی برای روستا و شهر به وجود می آورد. علاوه براین، کف سازی می تواند حس تداوم و پیوستگی مناطق مختلف را – به ویژه جایی که از ماده واحدی برای کناره ها و کانال ها استفاده می شود- به دست دهد. مصالح و رنگ باید به گونه ای انتخاب شوند که ویژگی های خاص مکان را منعکس سازند.برای انتخاب مصالح باید موارد زیر را مورد توجه قرار داد:</a:t>
            </a:r>
          </a:p>
          <a:p>
            <a:pPr algn="just" rtl="1"/>
            <a:endParaRPr lang="en-US" sz="1200" dirty="0">
              <a:cs typeface="B Nazanin" pitchFamily="2" charset="-78"/>
            </a:endParaRPr>
          </a:p>
          <a:p>
            <a:pPr lvl="1" algn="just" rtl="1">
              <a:buFont typeface="Wingdings" pitchFamily="2" charset="2"/>
              <a:buChar char="Ø"/>
            </a:pPr>
            <a:r>
              <a:rPr lang="fa-IR" sz="1200" b="1" dirty="0">
                <a:cs typeface="B Nazanin" pitchFamily="2" charset="-78"/>
              </a:rPr>
              <a:t>  مورد استفاده</a:t>
            </a:r>
            <a:r>
              <a:rPr lang="fa-IR" sz="1200" dirty="0">
                <a:cs typeface="B Nazanin" pitchFamily="2" charset="-78"/>
              </a:rPr>
              <a:t>: پیاده رو، مسیر عبور وسایل نقلیه، خطوط مورد نیاز و موانع</a:t>
            </a:r>
            <a:endParaRPr lang="en-US" sz="1200" dirty="0">
              <a:cs typeface="B Nazanin" pitchFamily="2" charset="-78"/>
            </a:endParaRPr>
          </a:p>
          <a:p>
            <a:pPr lvl="1" algn="just" rtl="1">
              <a:buFont typeface="Wingdings" pitchFamily="2" charset="2"/>
              <a:buChar char="Ø"/>
            </a:pPr>
            <a:r>
              <a:rPr lang="fa-IR" sz="1200" dirty="0">
                <a:cs typeface="B Nazanin" pitchFamily="2" charset="-78"/>
              </a:rPr>
              <a:t>  </a:t>
            </a:r>
            <a:r>
              <a:rPr lang="fa-IR" sz="1200" b="1" dirty="0">
                <a:cs typeface="B Nazanin" pitchFamily="2" charset="-78"/>
              </a:rPr>
              <a:t>کاربری</a:t>
            </a:r>
            <a:r>
              <a:rPr lang="fa-IR" sz="1200" dirty="0">
                <a:cs typeface="B Nazanin" pitchFamily="2" charset="-78"/>
              </a:rPr>
              <a:t>: رسمی، غیر رسمی، عمومی، خصوصی و شرکتی</a:t>
            </a:r>
            <a:endParaRPr lang="en-US" sz="1200" dirty="0">
              <a:cs typeface="B Nazanin" pitchFamily="2" charset="-78"/>
            </a:endParaRPr>
          </a:p>
          <a:p>
            <a:pPr lvl="1" algn="just" rtl="1">
              <a:buFont typeface="Wingdings" pitchFamily="2" charset="2"/>
              <a:buChar char="Ø"/>
            </a:pPr>
            <a:r>
              <a:rPr lang="fa-IR" sz="1200" dirty="0">
                <a:cs typeface="B Nazanin" pitchFamily="2" charset="-78"/>
              </a:rPr>
              <a:t>  </a:t>
            </a:r>
            <a:r>
              <a:rPr lang="fa-IR" sz="1200" b="1" dirty="0">
                <a:cs typeface="B Nazanin" pitchFamily="2" charset="-78"/>
              </a:rPr>
              <a:t>هزینه</a:t>
            </a:r>
            <a:r>
              <a:rPr lang="fa-IR" sz="1200" dirty="0">
                <a:cs typeface="B Nazanin" pitchFamily="2" charset="-78"/>
              </a:rPr>
              <a:t>: هزینه مصالح، نگهداری و جایگزینی (اصلاح)</a:t>
            </a:r>
            <a:endParaRPr lang="en-US" sz="1200" dirty="0">
              <a:cs typeface="B Nazanin" pitchFamily="2" charset="-78"/>
            </a:endParaRPr>
          </a:p>
          <a:p>
            <a:pPr lvl="1" algn="just" rtl="1">
              <a:buFont typeface="Wingdings" pitchFamily="2" charset="2"/>
              <a:buChar char="Ø"/>
            </a:pPr>
            <a:r>
              <a:rPr lang="fa-IR" sz="1200" dirty="0">
                <a:cs typeface="B Nazanin" pitchFamily="2" charset="-78"/>
              </a:rPr>
              <a:t>  </a:t>
            </a:r>
            <a:r>
              <a:rPr lang="fa-IR" sz="1200" b="1" dirty="0">
                <a:cs typeface="B Nazanin" pitchFamily="2" charset="-78"/>
              </a:rPr>
              <a:t>استحکام: </a:t>
            </a:r>
            <a:r>
              <a:rPr lang="fa-IR" sz="1200" dirty="0">
                <a:cs typeface="B Nazanin" pitchFamily="2" charset="-78"/>
              </a:rPr>
              <a:t>تحمل بار پیاده رو، تحمل بار چراغ های روشنایی و وسایل نقلیه</a:t>
            </a:r>
            <a:endParaRPr lang="en-US" sz="1200" dirty="0">
              <a:cs typeface="B Nazanin" pitchFamily="2" charset="-78"/>
            </a:endParaRPr>
          </a:p>
          <a:p>
            <a:pPr lvl="1" algn="just" rtl="1">
              <a:buFont typeface="Wingdings" pitchFamily="2" charset="2"/>
              <a:buChar char="Ø"/>
            </a:pPr>
            <a:r>
              <a:rPr lang="fa-IR" sz="1200" dirty="0">
                <a:cs typeface="B Nazanin" pitchFamily="2" charset="-78"/>
              </a:rPr>
              <a:t>  </a:t>
            </a:r>
            <a:r>
              <a:rPr lang="fa-IR" sz="1200" b="1" dirty="0">
                <a:cs typeface="B Nazanin" pitchFamily="2" charset="-78"/>
              </a:rPr>
              <a:t>ضمانت: </a:t>
            </a:r>
            <a:r>
              <a:rPr lang="fa-IR" sz="1200" dirty="0">
                <a:cs typeface="B Nazanin" pitchFamily="2" charset="-78"/>
              </a:rPr>
              <a:t>دیداری، عملی و ملاحظات ساختاری</a:t>
            </a:r>
            <a:endParaRPr lang="en-US" sz="1200" dirty="0">
              <a:cs typeface="B Nazanin" pitchFamily="2" charset="-78"/>
            </a:endParaRPr>
          </a:p>
          <a:p>
            <a:pPr lvl="1" algn="just" rtl="1">
              <a:buFont typeface="Wingdings" pitchFamily="2" charset="2"/>
              <a:buChar char="Ø"/>
            </a:pPr>
            <a:r>
              <a:rPr lang="fa-IR" sz="1200" dirty="0">
                <a:cs typeface="B Nazanin" pitchFamily="2" charset="-78"/>
              </a:rPr>
              <a:t>  </a:t>
            </a:r>
            <a:r>
              <a:rPr lang="fa-IR" sz="1200" b="1" dirty="0">
                <a:cs typeface="B Nazanin" pitchFamily="2" charset="-78"/>
              </a:rPr>
              <a:t>نگهداری: </a:t>
            </a:r>
            <a:r>
              <a:rPr lang="fa-IR" sz="1200" dirty="0">
                <a:cs typeface="B Nazanin" pitchFamily="2" charset="-78"/>
              </a:rPr>
              <a:t>استحکام، سهولت نظافت و تعمیر</a:t>
            </a:r>
            <a:endParaRPr lang="en-US" sz="1200" dirty="0">
              <a:cs typeface="B Nazanin" pitchFamily="2" charset="-78"/>
            </a:endParaRPr>
          </a:p>
          <a:p>
            <a:pPr lvl="1" algn="just" rtl="1">
              <a:buFont typeface="Wingdings" pitchFamily="2" charset="2"/>
              <a:buChar char="Ø"/>
            </a:pPr>
            <a:r>
              <a:rPr lang="fa-IR" sz="1200" dirty="0">
                <a:cs typeface="B Nazanin" pitchFamily="2" charset="-78"/>
              </a:rPr>
              <a:t>  </a:t>
            </a:r>
            <a:r>
              <a:rPr lang="fa-IR" sz="1200" b="1" dirty="0">
                <a:cs typeface="B Nazanin" pitchFamily="2" charset="-78"/>
              </a:rPr>
              <a:t>اتصالات: </a:t>
            </a:r>
            <a:r>
              <a:rPr lang="fa-IR" sz="1200" dirty="0">
                <a:cs typeface="B Nazanin" pitchFamily="2" charset="-78"/>
              </a:rPr>
              <a:t>رنگ، پهنا و نوع مصالح اتصال</a:t>
            </a:r>
            <a:endParaRPr lang="en-US" sz="1200" dirty="0">
              <a:cs typeface="B Nazanin" pitchFamily="2" charset="-78"/>
            </a:endParaRPr>
          </a:p>
          <a:p>
            <a:pPr lvl="1" algn="just" rtl="1">
              <a:buFont typeface="Wingdings" pitchFamily="2" charset="2"/>
              <a:buChar char="Ø"/>
            </a:pPr>
            <a:r>
              <a:rPr lang="fa-IR" sz="1200" dirty="0">
                <a:cs typeface="B Nazanin" pitchFamily="2" charset="-78"/>
              </a:rPr>
              <a:t>  </a:t>
            </a:r>
            <a:r>
              <a:rPr lang="fa-IR" sz="1200" b="1" dirty="0">
                <a:cs typeface="B Nazanin" pitchFamily="2" charset="-78"/>
              </a:rPr>
              <a:t>ساخت</a:t>
            </a:r>
            <a:r>
              <a:rPr lang="fa-IR" sz="1200" dirty="0">
                <a:cs typeface="B Nazanin" pitchFamily="2" charset="-78"/>
              </a:rPr>
              <a:t>: محکم یا قابل انعطاف و ظرفیت تحمل بار</a:t>
            </a:r>
            <a:endParaRPr lang="en-US" sz="1200" dirty="0">
              <a:cs typeface="B Nazanin" pitchFamily="2" charset="-78"/>
            </a:endParaRPr>
          </a:p>
          <a:p>
            <a:pPr lvl="1" algn="just" rtl="1">
              <a:buFont typeface="Wingdings" pitchFamily="2" charset="2"/>
              <a:buChar char="Ø"/>
            </a:pPr>
            <a:r>
              <a:rPr lang="fa-IR" sz="1200" dirty="0">
                <a:cs typeface="B Nazanin" pitchFamily="2" charset="-78"/>
              </a:rPr>
              <a:t>  </a:t>
            </a:r>
            <a:r>
              <a:rPr lang="fa-IR" sz="1200" b="1" dirty="0">
                <a:cs typeface="B Nazanin" pitchFamily="2" charset="-78"/>
              </a:rPr>
              <a:t>پیش ساخته در برابر مصالح بتنی سخت</a:t>
            </a:r>
            <a:r>
              <a:rPr lang="fa-IR" sz="1200" dirty="0">
                <a:cs typeface="B Nazanin" pitchFamily="2" charset="-78"/>
              </a:rPr>
              <a:t>: کیفیت ساخت و نیاز های خاص محل</a:t>
            </a:r>
            <a:endParaRPr lang="en-US" sz="1200" dirty="0">
              <a:cs typeface="B Nazanin" pitchFamily="2" charset="-78"/>
            </a:endParaRPr>
          </a:p>
          <a:p>
            <a:pPr lvl="1" algn="just" rtl="1">
              <a:buFont typeface="Wingdings" pitchFamily="2" charset="2"/>
              <a:buChar char="Ø"/>
            </a:pPr>
            <a:r>
              <a:rPr lang="fa-IR" sz="1200" b="1" dirty="0">
                <a:cs typeface="B Nazanin" pitchFamily="2" charset="-78"/>
              </a:rPr>
              <a:t>  تناسبات: </a:t>
            </a:r>
            <a:r>
              <a:rPr lang="fa-IR" sz="1200" dirty="0">
                <a:cs typeface="B Nazanin" pitchFamily="2" charset="-78"/>
              </a:rPr>
              <a:t>منشا مصالح، تناسبات معماری و بافت منطقه ای</a:t>
            </a:r>
            <a:endParaRPr lang="en-US" sz="1200" dirty="0">
              <a:cs typeface="B Nazanin" pitchFamily="2" charset="-78"/>
            </a:endParaRPr>
          </a:p>
          <a:p>
            <a:pPr algn="just" rtl="1"/>
            <a:endParaRPr lang="fa-IR" sz="1200" dirty="0">
              <a:cs typeface="B Nazanin" pitchFamily="2" charset="-78"/>
            </a:endParaRPr>
          </a:p>
          <a:p>
            <a:pPr algn="just" rtl="1"/>
            <a:r>
              <a:rPr lang="fa-IR" sz="1200" dirty="0">
                <a:cs typeface="B Nazanin" pitchFamily="2" charset="-78"/>
              </a:rPr>
              <a:t>ایده اصلی در طراحی کف سازی میدان با توجه به ویژگی های عنوان شده در بالا و با توجه به هویت خاص بافت منطقه یه تئوری امواج در فیزیک برمی گردد. در واقع با توجه به آب نمای وسط میدان مرکز این امواج شروع می شود و با دور شدن از مرکز میدان طول امواج بیشتر و در نتیجه انرژی ان ها کمتر می شود که این ایده خود تمرکز گرا بودن کف سازی میدان را به خوبی می تواند نشان دهد. در مورد جنس و نوع مصالح استفاده شده نیز روانشناسی رنگ ها، هماهنگی با مصالح بومی در منطقه و به خصوص هماهنگی با جداره های میدان و ایجاد جذابیت برای عابر پیاده مد نظر قرار گرفته است. </a:t>
            </a:r>
          </a:p>
          <a:p>
            <a:pPr algn="just" rtl="1"/>
            <a:endParaRPr lang="fa-IR" sz="1200" dirty="0">
              <a:cs typeface="B Nazanin" pitchFamily="2" charset="-78"/>
            </a:endParaRPr>
          </a:p>
          <a:p>
            <a:pPr algn="just" rtl="1"/>
            <a:r>
              <a:rPr lang="fa-IR" sz="1200" dirty="0">
                <a:cs typeface="B Nazanin" pitchFamily="2" charset="-78"/>
              </a:rPr>
              <a:t>مصالح مورد استفاده در کف سازی این میدان از جنس سنگ و آجر می باشد. رنگ اجر نارنجی است و همانطور که میدانیم نارنجی رنگ جوانی و شادابی است و باید همراه با حرکت,خنده و تفریح باشد. بنابراین خیابان های تجاری ،مكان هاي تفريحي و بازارها بهتر است نارنجی باشند. همچنین آجر از جمله مصالحی است که به وفور در سایر ساختمان های تاریخی این منطقه مورد استفاده قرار گرفته است و بدین ترتیب می توانیم هماهنگی مناسبی را در میدان به وجود بیاوریم که خود می تواند به تقویت خاطره انگیزی در میدان نیز کمک کند.</a:t>
            </a:r>
          </a:p>
          <a:p>
            <a:pPr algn="just" rtl="1"/>
            <a:endParaRPr lang="fa-IR" sz="1200" dirty="0">
              <a:cs typeface="B Nazanin" pitchFamily="2" charset="-78"/>
            </a:endParaRPr>
          </a:p>
          <a:p>
            <a:pPr algn="just" rtl="1"/>
            <a:r>
              <a:rPr lang="fa-IR" sz="1200" dirty="0">
                <a:cs typeface="B Nazanin" pitchFamily="2" charset="-78"/>
              </a:rPr>
              <a:t>در مورد طراحی کف سازی فضای شهری واقع در ضلع شمالی میدان نیز از همین دایره ها با ترکیب نامنظم تری استفاده کرده ایم. تعریف این شکل از کف سازی می تواند به تعریف فضایی جهت مکث و امکان دیدن و دیده شدن در کنار سایر فعالیت های رفتاری استفاده کنندگان مانند خرید کردن، عبور کردن و ... بینجامد. (نقشه شماره )</a:t>
            </a:r>
          </a:p>
          <a:p>
            <a:pPr algn="just" rtl="1"/>
            <a:endParaRPr lang="fa-IR" sz="1600" b="1" dirty="0">
              <a:cs typeface="B Nazanin" pitchFamily="2" charset="-78"/>
            </a:endParaRPr>
          </a:p>
          <a:p>
            <a:pPr algn="just" rtl="1"/>
            <a:endParaRPr lang="fa-IR" sz="1600" b="1" dirty="0">
              <a:cs typeface="B Nazanin" pitchFamily="2" charset="-78"/>
            </a:endParaRPr>
          </a:p>
          <a:p>
            <a:pPr algn="just" rtl="1"/>
            <a:endParaRPr lang="en-US" sz="1400" b="1" dirty="0"/>
          </a:p>
        </p:txBody>
      </p:sp>
      <p:sp>
        <p:nvSpPr>
          <p:cNvPr id="14" name="Content Placeholder 2"/>
          <p:cNvSpPr txBox="1">
            <a:spLocks/>
          </p:cNvSpPr>
          <p:nvPr/>
        </p:nvSpPr>
        <p:spPr>
          <a:xfrm>
            <a:off x="2713010" y="2005517"/>
            <a:ext cx="3657600" cy="4876800"/>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buFont typeface="Wingdings" pitchFamily="2" charset="2"/>
              <a:buChar char="ü"/>
              <a:tabLst/>
              <a:defRPr/>
            </a:pPr>
            <a:endParaRPr kumimoji="0" lang="fa-IR" sz="3200" b="0" i="0" u="none" strike="noStrike" kern="1200" cap="none" spc="0" normalizeH="0" baseline="0" noProof="0" dirty="0">
              <a:ln>
                <a:noFill/>
              </a:ln>
              <a:solidFill>
                <a:prstClr val="black"/>
              </a:solidFill>
              <a:effectLst/>
              <a:uLnTx/>
              <a:uFillTx/>
              <a:latin typeface="+mn-lt"/>
              <a:ea typeface="+mn-ea"/>
              <a:cs typeface="B Mitra" pitchFamily="2" charset="-78"/>
            </a:endParaRPr>
          </a:p>
        </p:txBody>
      </p:sp>
      <p:sp>
        <p:nvSpPr>
          <p:cNvPr id="12" name="Slide Number Placeholder 11"/>
          <p:cNvSpPr>
            <a:spLocks noGrp="1"/>
          </p:cNvSpPr>
          <p:nvPr>
            <p:ph type="sldNum" sz="quarter" idx="12"/>
          </p:nvPr>
        </p:nvSpPr>
        <p:spPr/>
        <p:txBody>
          <a:bodyPr/>
          <a:lstStyle/>
          <a:p>
            <a:fld id="{FF86FEA7-80B1-4C74-85F3-91076A821A0B}" type="slidenum">
              <a:rPr lang="en-US" smtClean="0"/>
              <a:pPr/>
              <a:t>65</a:t>
            </a:fld>
            <a:endParaRPr 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سوم (</a:t>
            </a:r>
            <a:r>
              <a:rPr lang="fa-IR" sz="1400" b="1" dirty="0">
                <a:cs typeface="B Nazanin" pitchFamily="2" charset="-78"/>
              </a:rPr>
              <a:t>بررسی راه حل های ممکن ...)</a:t>
            </a:r>
            <a:endParaRPr lang="en-US" sz="1400" b="1" dirty="0">
              <a:cs typeface="B Nazanin" pitchFamily="2" charset="-78"/>
            </a:endParaRPr>
          </a:p>
        </p:txBody>
      </p:sp>
      <p:pic>
        <p:nvPicPr>
          <p:cNvPr id="8" name="Picture 5" descr="C:\Users\Elham\Desktop\ripples.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28868" y="1309662"/>
            <a:ext cx="3727123" cy="1947722"/>
          </a:xfrm>
          <a:prstGeom prst="rect">
            <a:avLst/>
          </a:prstGeom>
          <a:ln>
            <a:noFill/>
          </a:ln>
          <a:effectLst>
            <a:softEdge rad="112500"/>
          </a:effectLst>
        </p:spPr>
      </p:pic>
      <p:sp>
        <p:nvSpPr>
          <p:cNvPr id="14" name="Content Placeholder 2"/>
          <p:cNvSpPr txBox="1">
            <a:spLocks/>
          </p:cNvSpPr>
          <p:nvPr/>
        </p:nvSpPr>
        <p:spPr>
          <a:xfrm>
            <a:off x="2713010" y="2005517"/>
            <a:ext cx="3657600" cy="4876800"/>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buFont typeface="Wingdings" pitchFamily="2" charset="2"/>
              <a:buChar char="ü"/>
              <a:tabLst/>
              <a:defRPr/>
            </a:pPr>
            <a:endParaRPr kumimoji="0" lang="fa-IR" sz="3200" b="0" i="0" u="none" strike="noStrike" kern="1200" cap="none" spc="0" normalizeH="0" baseline="0" noProof="0" dirty="0">
              <a:ln>
                <a:noFill/>
              </a:ln>
              <a:solidFill>
                <a:prstClr val="black"/>
              </a:solidFill>
              <a:effectLst/>
              <a:uLnTx/>
              <a:uFillTx/>
              <a:latin typeface="+mn-lt"/>
              <a:ea typeface="+mn-ea"/>
              <a:cs typeface="B Mitra" pitchFamily="2" charset="-78"/>
            </a:endParaRPr>
          </a:p>
        </p:txBody>
      </p:sp>
      <p:pic>
        <p:nvPicPr>
          <p:cNvPr id="16" name="Picture 3" descr="C:\Users\Elham\Desktop\no3.jpg"/>
          <p:cNvPicPr>
            <a:picLocks noChangeAspect="1" noChangeArrowheads="1"/>
          </p:cNvPicPr>
          <p:nvPr/>
        </p:nvPicPr>
        <p:blipFill>
          <a:blip r:embed="rId4" cstate="screen">
            <a:lum contrast="-10000"/>
            <a:extLst>
              <a:ext uri="{28A0092B-C50C-407E-A947-70E740481C1C}">
                <a14:useLocalDpi xmlns:a14="http://schemas.microsoft.com/office/drawing/2010/main"/>
              </a:ext>
            </a:extLst>
          </a:blip>
          <a:srcRect/>
          <a:stretch>
            <a:fillRect/>
          </a:stretch>
        </p:blipFill>
        <p:spPr bwMode="auto">
          <a:xfrm rot="16200000">
            <a:off x="358218" y="4951948"/>
            <a:ext cx="1595414" cy="145464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9" name="Picture 9" descr="C:\Users\Elham\Desktop\Picture1.jpg"/>
          <p:cNvPicPr>
            <a:picLocks noChangeAspect="1" noChangeArrowheads="1"/>
          </p:cNvPicPr>
          <p:nvPr/>
        </p:nvPicPr>
        <p:blipFill>
          <a:blip r:embed="rId5" cstate="screen">
            <a:lum contrast="-10000"/>
            <a:extLst>
              <a:ext uri="{28A0092B-C50C-407E-A947-70E740481C1C}">
                <a14:useLocalDpi xmlns:a14="http://schemas.microsoft.com/office/drawing/2010/main"/>
              </a:ext>
            </a:extLst>
          </a:blip>
          <a:srcRect/>
          <a:stretch>
            <a:fillRect/>
          </a:stretch>
        </p:blipFill>
        <p:spPr bwMode="auto">
          <a:xfrm>
            <a:off x="480574" y="3238488"/>
            <a:ext cx="1591104" cy="11962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nvGrpSpPr>
          <p:cNvPr id="2" name="Group 28"/>
          <p:cNvGrpSpPr/>
          <p:nvPr/>
        </p:nvGrpSpPr>
        <p:grpSpPr>
          <a:xfrm>
            <a:off x="1928802" y="3667116"/>
            <a:ext cx="4071966" cy="2893736"/>
            <a:chOff x="6675413" y="1952604"/>
            <a:chExt cx="6400797" cy="4548716"/>
          </a:xfrm>
        </p:grpSpPr>
        <p:pic>
          <p:nvPicPr>
            <p:cNvPr id="17" name="Picture 4" descr="C:\Users\Elham\Desktop\no1.jpg"/>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6200000">
              <a:off x="7978511" y="1403621"/>
              <a:ext cx="4548716" cy="5646682"/>
            </a:xfrm>
            <a:prstGeom prst="rect">
              <a:avLst/>
            </a:prstGeom>
            <a:ln>
              <a:noFill/>
            </a:ln>
            <a:effectLst>
              <a:outerShdw blurRad="292100" dist="139700" dir="2700000" algn="tl" rotWithShape="0">
                <a:srgbClr val="333333">
                  <a:alpha val="65000"/>
                </a:srgbClr>
              </a:outerShdw>
            </a:effectLst>
          </p:spPr>
        </p:pic>
        <p:sp>
          <p:nvSpPr>
            <p:cNvPr id="20" name="Freeform 19"/>
            <p:cNvSpPr/>
            <p:nvPr/>
          </p:nvSpPr>
          <p:spPr>
            <a:xfrm>
              <a:off x="6708748" y="2812761"/>
              <a:ext cx="3090862" cy="411956"/>
            </a:xfrm>
            <a:custGeom>
              <a:avLst/>
              <a:gdLst>
                <a:gd name="connsiteX0" fmla="*/ 2300287 w 2300287"/>
                <a:gd name="connsiteY0" fmla="*/ 311944 h 411956"/>
                <a:gd name="connsiteX1" fmla="*/ 1914525 w 2300287"/>
                <a:gd name="connsiteY1" fmla="*/ 26194 h 411956"/>
                <a:gd name="connsiteX2" fmla="*/ 1228725 w 2300287"/>
                <a:gd name="connsiteY2" fmla="*/ 154781 h 411956"/>
                <a:gd name="connsiteX3" fmla="*/ 585787 w 2300287"/>
                <a:gd name="connsiteY3" fmla="*/ 411956 h 411956"/>
                <a:gd name="connsiteX4" fmla="*/ 0 w 2300287"/>
                <a:gd name="connsiteY4" fmla="*/ 154781 h 411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0287" h="411956">
                  <a:moveTo>
                    <a:pt x="2300287" y="311944"/>
                  </a:moveTo>
                  <a:cubicBezTo>
                    <a:pt x="2196703" y="182166"/>
                    <a:pt x="2093119" y="52388"/>
                    <a:pt x="1914525" y="26194"/>
                  </a:cubicBezTo>
                  <a:cubicBezTo>
                    <a:pt x="1735931" y="0"/>
                    <a:pt x="1450181" y="90487"/>
                    <a:pt x="1228725" y="154781"/>
                  </a:cubicBezTo>
                  <a:cubicBezTo>
                    <a:pt x="1007269" y="219075"/>
                    <a:pt x="790574" y="411956"/>
                    <a:pt x="585787" y="411956"/>
                  </a:cubicBezTo>
                  <a:cubicBezTo>
                    <a:pt x="381000" y="411956"/>
                    <a:pt x="190500" y="283368"/>
                    <a:pt x="0" y="154781"/>
                  </a:cubicBezTo>
                </a:path>
              </a:pathLst>
            </a:custGeom>
            <a:ln w="28575">
              <a:solidFill>
                <a:schemeClr val="tx1">
                  <a:lumMod val="95000"/>
                  <a:lumOff val="5000"/>
                </a:schemeClr>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1" name="Freeform 20"/>
            <p:cNvSpPr/>
            <p:nvPr/>
          </p:nvSpPr>
          <p:spPr>
            <a:xfrm>
              <a:off x="6675413" y="4062917"/>
              <a:ext cx="2776537" cy="857250"/>
            </a:xfrm>
            <a:custGeom>
              <a:avLst/>
              <a:gdLst>
                <a:gd name="connsiteX0" fmla="*/ 3286125 w 3286125"/>
                <a:gd name="connsiteY0" fmla="*/ 95249 h 1057274"/>
                <a:gd name="connsiteX1" fmla="*/ 2528887 w 3286125"/>
                <a:gd name="connsiteY1" fmla="*/ 52387 h 1057274"/>
                <a:gd name="connsiteX2" fmla="*/ 1600200 w 3286125"/>
                <a:gd name="connsiteY2" fmla="*/ 409574 h 1057274"/>
                <a:gd name="connsiteX3" fmla="*/ 857250 w 3286125"/>
                <a:gd name="connsiteY3" fmla="*/ 995362 h 1057274"/>
                <a:gd name="connsiteX4" fmla="*/ 0 w 3286125"/>
                <a:gd name="connsiteY4" fmla="*/ 781049 h 1057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125" h="1057274">
                  <a:moveTo>
                    <a:pt x="3286125" y="95249"/>
                  </a:moveTo>
                  <a:cubicBezTo>
                    <a:pt x="3048000" y="47624"/>
                    <a:pt x="2809875" y="0"/>
                    <a:pt x="2528887" y="52387"/>
                  </a:cubicBezTo>
                  <a:cubicBezTo>
                    <a:pt x="2247900" y="104775"/>
                    <a:pt x="1878806" y="252412"/>
                    <a:pt x="1600200" y="409574"/>
                  </a:cubicBezTo>
                  <a:cubicBezTo>
                    <a:pt x="1321594" y="566736"/>
                    <a:pt x="1123950" y="933450"/>
                    <a:pt x="857250" y="995362"/>
                  </a:cubicBezTo>
                  <a:cubicBezTo>
                    <a:pt x="590550" y="1057274"/>
                    <a:pt x="295275" y="919161"/>
                    <a:pt x="0" y="781049"/>
                  </a:cubicBezTo>
                </a:path>
              </a:pathLst>
            </a:custGeom>
            <a:ln w="28575">
              <a:solidFill>
                <a:schemeClr val="tx1"/>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2" name="Oval 21"/>
            <p:cNvSpPr/>
            <p:nvPr/>
          </p:nvSpPr>
          <p:spPr>
            <a:xfrm>
              <a:off x="9875810" y="2996117"/>
              <a:ext cx="609600" cy="609600"/>
            </a:xfrm>
            <a:prstGeom prst="ellipse">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p:cNvSpPr/>
            <p:nvPr/>
          </p:nvSpPr>
          <p:spPr>
            <a:xfrm>
              <a:off x="9418610" y="3910517"/>
              <a:ext cx="457200" cy="4572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31" name="Picture 8" descr="C:\Users\Elham\Desktop\Picture2.jpg"/>
          <p:cNvPicPr>
            <a:picLocks noChangeAspect="1" noChangeArrowheads="1"/>
          </p:cNvPicPr>
          <p:nvPr/>
        </p:nvPicPr>
        <p:blipFill>
          <a:blip r:embed="rId7" cstate="screen">
            <a:lum contrast="-10000"/>
            <a:extLst>
              <a:ext uri="{28A0092B-C50C-407E-A947-70E740481C1C}">
                <a14:useLocalDpi xmlns:a14="http://schemas.microsoft.com/office/drawing/2010/main"/>
              </a:ext>
            </a:extLst>
          </a:blip>
          <a:srcRect/>
          <a:stretch>
            <a:fillRect/>
          </a:stretch>
        </p:blipFill>
        <p:spPr bwMode="auto">
          <a:xfrm>
            <a:off x="571480" y="1738290"/>
            <a:ext cx="1581249" cy="121444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8" name="Slide Number Placeholder 17"/>
          <p:cNvSpPr>
            <a:spLocks noGrp="1"/>
          </p:cNvSpPr>
          <p:nvPr>
            <p:ph type="sldNum" sz="quarter" idx="12"/>
          </p:nvPr>
        </p:nvSpPr>
        <p:spPr/>
        <p:txBody>
          <a:bodyPr/>
          <a:lstStyle/>
          <a:p>
            <a:fld id="{FF86FEA7-80B1-4C74-85F3-91076A821A0B}" type="slidenum">
              <a:rPr lang="en-US" smtClean="0"/>
              <a:pPr/>
              <a:t>66</a:t>
            </a:fld>
            <a:endParaRPr 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سوم (</a:t>
            </a:r>
            <a:r>
              <a:rPr lang="fa-IR" sz="1400" b="1" dirty="0">
                <a:cs typeface="B Nazanin" pitchFamily="2" charset="-78"/>
              </a:rPr>
              <a:t>بررسی راه حل های ممکن ...)</a:t>
            </a:r>
            <a:endParaRPr lang="en-US" sz="1400" b="1" dirty="0">
              <a:cs typeface="B Nazanin" pitchFamily="2" charset="-78"/>
            </a:endParaRPr>
          </a:p>
        </p:txBody>
      </p:sp>
      <p:sp>
        <p:nvSpPr>
          <p:cNvPr id="11" name="TextBox 10"/>
          <p:cNvSpPr txBox="1"/>
          <p:nvPr/>
        </p:nvSpPr>
        <p:spPr>
          <a:xfrm>
            <a:off x="571480" y="1095348"/>
            <a:ext cx="5715040" cy="9638536"/>
          </a:xfrm>
          <a:prstGeom prst="rect">
            <a:avLst/>
          </a:prstGeom>
          <a:noFill/>
        </p:spPr>
        <p:txBody>
          <a:bodyPr wrap="square" rtlCol="0">
            <a:spAutoFit/>
          </a:bodyPr>
          <a:lstStyle/>
          <a:p>
            <a:pPr algn="just" rtl="1"/>
            <a:r>
              <a:rPr lang="fa-IR" sz="1600" b="1" dirty="0">
                <a:cs typeface="B Nazanin" pitchFamily="2" charset="-78"/>
              </a:rPr>
              <a:t>3.5 مبلمان شهری پیشنهادی</a:t>
            </a:r>
          </a:p>
          <a:p>
            <a:pPr algn="just" rtl="1"/>
            <a:endParaRPr lang="fa-IR" sz="1600" b="1" dirty="0">
              <a:cs typeface="B Nazanin" pitchFamily="2" charset="-78"/>
            </a:endParaRPr>
          </a:p>
          <a:p>
            <a:pPr algn="just" rtl="1"/>
            <a:r>
              <a:rPr lang="fa-IR" sz="1200" dirty="0">
                <a:cs typeface="B Nazanin" pitchFamily="2" charset="-78"/>
              </a:rPr>
              <a:t>در این قسمت ابتدا به معرفی مبلمان پیشنهادی در میدان می پردازیم. در ادامه نقشه مبلمان شهری و جانمایی ان ارائه شده است.</a:t>
            </a:r>
          </a:p>
          <a:p>
            <a:pPr algn="just" rtl="1"/>
            <a:endParaRPr lang="fa-IR" sz="1200" dirty="0">
              <a:cs typeface="B Nazanin" pitchFamily="2" charset="-78"/>
            </a:endParaRPr>
          </a:p>
          <a:p>
            <a:pPr algn="just" rtl="1">
              <a:spcAft>
                <a:spcPts val="1000"/>
              </a:spcAft>
              <a:buFont typeface="Wingdings" pitchFamily="2" charset="2"/>
              <a:buChar char="Ø"/>
            </a:pPr>
            <a:r>
              <a:rPr lang="fa-IR" sz="1200" b="1" u="sng" dirty="0">
                <a:effectLst>
                  <a:outerShdw blurRad="38100" dist="38100" dir="2700000" algn="tl">
                    <a:srgbClr val="000000">
                      <a:alpha val="43137"/>
                    </a:srgbClr>
                  </a:outerShdw>
                </a:effectLst>
                <a:ea typeface="Calibri"/>
                <a:cs typeface="B Nazanin"/>
              </a:rPr>
              <a:t>گلدان ها:</a:t>
            </a:r>
            <a:endParaRPr lang="en-US" sz="1200" u="sng" dirty="0">
              <a:effectLst>
                <a:outerShdw blurRad="38100" dist="38100" dir="2700000" algn="tl">
                  <a:srgbClr val="000000">
                    <a:alpha val="43137"/>
                  </a:srgbClr>
                </a:outerShdw>
              </a:effectLst>
              <a:ea typeface="Calibri"/>
              <a:cs typeface="Arial"/>
            </a:endParaRPr>
          </a:p>
          <a:p>
            <a:pPr algn="just" rtl="1">
              <a:spcAft>
                <a:spcPts val="1000"/>
              </a:spcAft>
            </a:pPr>
            <a:r>
              <a:rPr lang="fa-IR" sz="1200" dirty="0">
                <a:ea typeface="Calibri"/>
                <a:cs typeface="B Nazanin"/>
              </a:rPr>
              <a:t>از ظروف مختلف گیاهان در مواردی استفاده می شود که به طور مستقیم نمی توان در زمین، درخت یا درختچه کاشت. ولی برای ایجاد موانع، صفحات یا دیوار های بلند نازک می توان استفاده کرد. همچنین از سبد های آویزان به طوری که بتوان آنها را از تیرهای برق آویزان کرد می توان به خصوص در ایاد بهره جست. این سبد ها دائمی نیست ولی زیبایی خاصی به محیط می بخشد و موجبات سرزندگی محیط را می تواند به وجود اورد. گلجای های پیش بینی شده در این محدوده به گونه ای انتخاب شده که انعطاف پذیری لازم را داشته باشد و از آن بتوان هم به عنوان گلجای و هم به عنوان نیمکت و مکانی برای نشستن استفاده جست. شکل این گلجای ها در طول پیاده رو به شکل مستطیل و در حیاط های شهری به صورت دایره ای می باشد. نمونه ای  از این گلدان در شکل زیر نشان داده شده است.</a:t>
            </a:r>
          </a:p>
          <a:p>
            <a:pPr algn="just" rtl="1">
              <a:spcAft>
                <a:spcPts val="1000"/>
              </a:spcAft>
            </a:pPr>
            <a:endParaRPr lang="fa-IR" sz="1200" dirty="0">
              <a:ea typeface="Calibri"/>
              <a:cs typeface="B Nazanin"/>
            </a:endParaRPr>
          </a:p>
          <a:p>
            <a:pPr algn="just" rtl="1">
              <a:spcAft>
                <a:spcPts val="1000"/>
              </a:spcAft>
            </a:pPr>
            <a:endParaRPr lang="fa-IR" sz="1200" dirty="0">
              <a:ea typeface="Calibri"/>
              <a:cs typeface="B Nazanin"/>
            </a:endParaRPr>
          </a:p>
          <a:p>
            <a:pPr algn="just" rtl="1">
              <a:spcAft>
                <a:spcPts val="1000"/>
              </a:spcAft>
            </a:pPr>
            <a:endParaRPr lang="fa-IR" sz="1200" dirty="0">
              <a:ea typeface="Calibri"/>
              <a:cs typeface="B Nazanin"/>
            </a:endParaRPr>
          </a:p>
          <a:p>
            <a:pPr algn="just" rtl="1">
              <a:spcAft>
                <a:spcPts val="1000"/>
              </a:spcAft>
            </a:pPr>
            <a:endParaRPr lang="fa-IR" sz="1200" dirty="0">
              <a:ea typeface="Calibri"/>
              <a:cs typeface="B Nazanin"/>
            </a:endParaRPr>
          </a:p>
          <a:p>
            <a:pPr algn="just" rtl="1">
              <a:spcAft>
                <a:spcPts val="1000"/>
              </a:spcAft>
            </a:pPr>
            <a:endParaRPr lang="fa-IR" sz="1200" dirty="0">
              <a:ea typeface="Calibri"/>
              <a:cs typeface="B Nazanin"/>
            </a:endParaRPr>
          </a:p>
          <a:p>
            <a:pPr algn="just" rtl="1">
              <a:spcAft>
                <a:spcPts val="1000"/>
              </a:spcAft>
              <a:buFont typeface="Wingdings" pitchFamily="2" charset="2"/>
              <a:buChar char="Ø"/>
            </a:pPr>
            <a:endParaRPr lang="fa-IR" sz="1200" b="1" u="sng" dirty="0">
              <a:effectLst>
                <a:outerShdw blurRad="38100" dist="38100" dir="2700000" algn="tl">
                  <a:srgbClr val="000000">
                    <a:alpha val="43137"/>
                  </a:srgbClr>
                </a:outerShdw>
              </a:effectLst>
              <a:ea typeface="Calibri"/>
              <a:cs typeface="B Nazanin" pitchFamily="2" charset="-78"/>
            </a:endParaRPr>
          </a:p>
          <a:p>
            <a:pPr algn="just" rtl="1">
              <a:spcAft>
                <a:spcPts val="1000"/>
              </a:spcAft>
              <a:buFont typeface="Wingdings" pitchFamily="2" charset="2"/>
              <a:buChar char="Ø"/>
            </a:pPr>
            <a:r>
              <a:rPr lang="fa-IR" sz="1200" b="1" u="sng" dirty="0">
                <a:effectLst>
                  <a:outerShdw blurRad="38100" dist="38100" dir="2700000" algn="tl">
                    <a:srgbClr val="000000">
                      <a:alpha val="43137"/>
                    </a:srgbClr>
                  </a:outerShdw>
                </a:effectLst>
                <a:ea typeface="Calibri"/>
                <a:cs typeface="B Nazanin" pitchFamily="2" charset="-78"/>
              </a:rPr>
              <a:t>سطل های زباله:</a:t>
            </a:r>
            <a:endParaRPr lang="en-US" sz="1200" b="1" u="sng" dirty="0">
              <a:effectLst>
                <a:outerShdw blurRad="38100" dist="38100" dir="2700000" algn="tl">
                  <a:srgbClr val="000000">
                    <a:alpha val="43137"/>
                  </a:srgbClr>
                </a:outerShdw>
              </a:effectLst>
              <a:ea typeface="Calibri"/>
              <a:cs typeface="B Nazanin" pitchFamily="2" charset="-78"/>
            </a:endParaRPr>
          </a:p>
          <a:p>
            <a:pPr algn="just" rtl="1">
              <a:spcAft>
                <a:spcPts val="1000"/>
              </a:spcAft>
            </a:pPr>
            <a:r>
              <a:rPr lang="fa-IR" sz="1200" b="1" dirty="0">
                <a:ea typeface="Calibri"/>
                <a:cs typeface="B Nazanin"/>
              </a:rPr>
              <a:t>سطل های زباله بهتر است آشکار و قابل روئت باشند؛ ولی مزاحمتی ایجاد نکنند. در فضا های خطی موجود در طول خیابان، این سطل ها در فاصله 30 متری از هم قرار دارند. ولی در جاهایی مثل غذا خوری ها، سینما ها و شیرینی فروشی ها می توان تعداد آنها را افزایش داد.</a:t>
            </a:r>
            <a:endParaRPr lang="en-US" sz="1200" dirty="0">
              <a:ea typeface="Calibri"/>
              <a:cs typeface="Arial"/>
            </a:endParaRPr>
          </a:p>
          <a:p>
            <a:pPr algn="just" rtl="1">
              <a:spcAft>
                <a:spcPts val="1000"/>
              </a:spcAft>
            </a:pPr>
            <a:r>
              <a:rPr lang="fa-IR" sz="1200" b="1" dirty="0">
                <a:ea typeface="Calibri"/>
                <a:cs typeface="B Nazanin"/>
              </a:rPr>
              <a:t>عواملی که در طراحی سطل های زباله باید مد نظر قرار گیرد، عبارتند از:</a:t>
            </a:r>
            <a:endParaRPr lang="en-US" sz="1200" dirty="0">
              <a:ea typeface="Calibri"/>
              <a:cs typeface="Arial"/>
            </a:endParaRPr>
          </a:p>
          <a:p>
            <a:pPr algn="just" rtl="1">
              <a:spcAft>
                <a:spcPts val="1000"/>
              </a:spcAft>
            </a:pPr>
            <a:r>
              <a:rPr lang="fa-IR" sz="1200" b="1" dirty="0">
                <a:ea typeface="Calibri"/>
                <a:cs typeface="B Nazanin"/>
              </a:rPr>
              <a:t>   - مقاوم در برابر تخریب و فرسودگی                             - استفاده از مصالحی با نیاز به مراقبت کمتر</a:t>
            </a:r>
            <a:endParaRPr lang="en-US" sz="1200" dirty="0">
              <a:ea typeface="Calibri"/>
              <a:cs typeface="Arial"/>
            </a:endParaRPr>
          </a:p>
          <a:p>
            <a:pPr algn="just" rtl="1">
              <a:spcAft>
                <a:spcPts val="1000"/>
              </a:spcAft>
            </a:pPr>
            <a:r>
              <a:rPr lang="fa-IR" sz="1200" b="1" dirty="0">
                <a:ea typeface="Calibri"/>
                <a:cs typeface="B Nazanin"/>
              </a:rPr>
              <a:t>   - سهولت تخلیه و تمیز کردن                                     - غیر قابل سرقت بودن</a:t>
            </a:r>
            <a:endParaRPr lang="en-US" sz="1200" dirty="0">
              <a:ea typeface="Calibri"/>
              <a:cs typeface="Arial"/>
            </a:endParaRPr>
          </a:p>
          <a:p>
            <a:pPr algn="just" rtl="1">
              <a:spcAft>
                <a:spcPts val="1000"/>
              </a:spcAft>
            </a:pPr>
            <a:r>
              <a:rPr lang="fa-IR" sz="1200" b="1" dirty="0">
                <a:ea typeface="Calibri"/>
                <a:cs typeface="B Nazanin"/>
              </a:rPr>
              <a:t>   - مقاوم در برابر هر گونه عامل آتش زا                         - پوشش دهنده زباله های داخل ان</a:t>
            </a:r>
            <a:endParaRPr lang="en-US" sz="1200" dirty="0">
              <a:ea typeface="Calibri"/>
              <a:cs typeface="Arial"/>
            </a:endParaRPr>
          </a:p>
          <a:p>
            <a:pPr algn="just" rtl="1">
              <a:spcAft>
                <a:spcPts val="1000"/>
              </a:spcAft>
            </a:pPr>
            <a:r>
              <a:rPr lang="fa-IR" sz="1200" b="1" dirty="0">
                <a:ea typeface="Calibri"/>
                <a:cs typeface="B Nazanin"/>
              </a:rPr>
              <a:t>   - نصب و تثبیت اجزا و قطعات آن</a:t>
            </a:r>
            <a:endParaRPr lang="en-US" sz="1200" dirty="0">
              <a:ea typeface="Calibri"/>
              <a:cs typeface="Arial"/>
            </a:endParaRPr>
          </a:p>
          <a:p>
            <a:pPr algn="just" rtl="1">
              <a:spcAft>
                <a:spcPts val="1000"/>
              </a:spcAft>
            </a:pPr>
            <a:r>
              <a:rPr lang="fa-IR" sz="1200" b="1" dirty="0">
                <a:ea typeface="Calibri"/>
                <a:cs typeface="B Nazanin"/>
              </a:rPr>
              <a:t>بایستی به این نکته توجه داشت که مصالح به کار برده باید مستحکم و مقاوم باشد. طرح پیشنهادی ارائه شده ترکیبی از فلز و چوب می باشد که در شکل زیر مشاهده می شود.</a:t>
            </a:r>
            <a:endParaRPr lang="en-US" sz="1200" dirty="0">
              <a:ea typeface="Calibri"/>
              <a:cs typeface="Arial"/>
            </a:endParaRPr>
          </a:p>
          <a:p>
            <a:pPr algn="just" rtl="1">
              <a:spcAft>
                <a:spcPts val="1000"/>
              </a:spcAft>
            </a:pPr>
            <a:r>
              <a:rPr lang="en-US" sz="1200" dirty="0">
                <a:ea typeface="Calibri"/>
                <a:cs typeface="Arial"/>
              </a:rPr>
              <a:t> </a:t>
            </a:r>
          </a:p>
          <a:p>
            <a:pPr algn="just" rtl="1">
              <a:spcAft>
                <a:spcPts val="1000"/>
              </a:spcAft>
            </a:pPr>
            <a:endParaRPr lang="en-US" sz="1200" dirty="0">
              <a:ea typeface="Calibri"/>
              <a:cs typeface="Arial"/>
            </a:endParaRPr>
          </a:p>
          <a:p>
            <a:pPr algn="just" rtl="1">
              <a:spcAft>
                <a:spcPts val="1000"/>
              </a:spcAft>
            </a:pPr>
            <a:r>
              <a:rPr lang="en-US" sz="1200" dirty="0">
                <a:ea typeface="Calibri"/>
                <a:cs typeface="B Nazanin"/>
              </a:rPr>
              <a:t> </a:t>
            </a:r>
            <a:endParaRPr lang="en-US" sz="1200" dirty="0">
              <a:ea typeface="Calibri"/>
              <a:cs typeface="Arial"/>
            </a:endParaRPr>
          </a:p>
          <a:p>
            <a:pPr algn="just" rtl="1"/>
            <a:endParaRPr lang="fa-IR" sz="1200" b="1" dirty="0">
              <a:cs typeface="B Nazanin" pitchFamily="2" charset="-78"/>
            </a:endParaRPr>
          </a:p>
          <a:p>
            <a:pPr algn="just" rtl="1"/>
            <a:endParaRPr lang="fa-IR" sz="1600" b="1" dirty="0">
              <a:cs typeface="B Nazanin" pitchFamily="2" charset="-78"/>
            </a:endParaRPr>
          </a:p>
          <a:p>
            <a:pPr algn="just" rtl="1"/>
            <a:endParaRPr lang="fa-IR" sz="1600" b="1" dirty="0">
              <a:cs typeface="B Nazanin" pitchFamily="2" charset="-78"/>
            </a:endParaRPr>
          </a:p>
          <a:p>
            <a:pPr algn="just" rtl="1"/>
            <a:endParaRPr lang="en-US" sz="1400" b="1" dirty="0"/>
          </a:p>
        </p:txBody>
      </p:sp>
      <p:pic>
        <p:nvPicPr>
          <p:cNvPr id="8" name="Picture 9" descr="C:\Users\Elham\Desktop\furniture\uf_93.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73788" y="4095744"/>
            <a:ext cx="2855278" cy="1295400"/>
          </a:xfrm>
          <a:prstGeom prst="rect">
            <a:avLst/>
          </a:prstGeom>
          <a:noFill/>
        </p:spPr>
      </p:pic>
      <p:pic>
        <p:nvPicPr>
          <p:cNvPr id="10" name="Picture 11" descr="C:\Users\Elham\Desktop\work tabestan87\work pics\urban fernitur\mobleman\Picture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000504" y="3952868"/>
            <a:ext cx="2037737" cy="1529625"/>
          </a:xfrm>
          <a:prstGeom prst="rect">
            <a:avLst/>
          </a:prstGeom>
          <a:noFill/>
        </p:spPr>
      </p:pic>
      <p:sp>
        <p:nvSpPr>
          <p:cNvPr id="12" name="Slide Number Placeholder 11"/>
          <p:cNvSpPr>
            <a:spLocks noGrp="1"/>
          </p:cNvSpPr>
          <p:nvPr>
            <p:ph type="sldNum" sz="quarter" idx="12"/>
          </p:nvPr>
        </p:nvSpPr>
        <p:spPr/>
        <p:txBody>
          <a:bodyPr/>
          <a:lstStyle/>
          <a:p>
            <a:fld id="{FF86FEA7-80B1-4C74-85F3-91076A821A0B}" type="slidenum">
              <a:rPr lang="en-US" smtClean="0"/>
              <a:pPr/>
              <a:t>67</a:t>
            </a:fld>
            <a:endParaRPr 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سوم (</a:t>
            </a:r>
            <a:r>
              <a:rPr lang="fa-IR" sz="1400" b="1" dirty="0">
                <a:cs typeface="B Nazanin" pitchFamily="2" charset="-78"/>
              </a:rPr>
              <a:t>بررسی راه حل های ممکن ...)</a:t>
            </a:r>
            <a:endParaRPr lang="en-US" sz="1400" b="1" dirty="0">
              <a:cs typeface="B Nazanin" pitchFamily="2" charset="-78"/>
            </a:endParaRPr>
          </a:p>
        </p:txBody>
      </p:sp>
      <p:sp>
        <p:nvSpPr>
          <p:cNvPr id="11" name="TextBox 10"/>
          <p:cNvSpPr txBox="1"/>
          <p:nvPr/>
        </p:nvSpPr>
        <p:spPr>
          <a:xfrm>
            <a:off x="571480" y="1095348"/>
            <a:ext cx="5715040" cy="8309967"/>
          </a:xfrm>
          <a:prstGeom prst="rect">
            <a:avLst/>
          </a:prstGeom>
          <a:noFill/>
        </p:spPr>
        <p:txBody>
          <a:bodyPr wrap="square" rtlCol="0">
            <a:spAutoFit/>
          </a:bodyPr>
          <a:lstStyle/>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r>
              <a:rPr lang="fa-IR" sz="1200" u="sng" dirty="0">
                <a:effectLst>
                  <a:outerShdw blurRad="38100" dist="38100" dir="2700000" algn="tl">
                    <a:srgbClr val="000000">
                      <a:alpha val="43137"/>
                    </a:srgbClr>
                  </a:outerShdw>
                </a:effectLst>
                <a:cs typeface="B Nazanin" pitchFamily="2" charset="-78"/>
              </a:rPr>
              <a:t>صندلی و  نیمکت</a:t>
            </a:r>
          </a:p>
          <a:p>
            <a:pPr algn="just" rtl="1"/>
            <a:endParaRPr lang="fa-IR" sz="1600" b="1" dirty="0">
              <a:cs typeface="B Nazanin" pitchFamily="2" charset="-78"/>
            </a:endParaRPr>
          </a:p>
          <a:p>
            <a:pPr algn="just" rtl="1">
              <a:spcAft>
                <a:spcPts val="1000"/>
              </a:spcAft>
            </a:pPr>
            <a:r>
              <a:rPr lang="fa-IR" sz="1200" dirty="0">
                <a:ea typeface="Calibri"/>
                <a:cs typeface="B Nazanin" pitchFamily="2" charset="-78"/>
              </a:rPr>
              <a:t>صندلی می تواند برای برای مدت کوتاه یا بلند استفاده شود. برای استفاده طولانی مدت، صندلی ها باید راحت تر باشند (برای مثال شکل قالبی با پشت و دسته برای صندلی پارک و بازار) ولی برای استفاده کوتاه مدت می توانند ساده تر و چند منظوره باشند ( مانند نیمکت هایی که در گلدان ها و دیوار هاست یا صندلی ایستگاه های اتوبوس) .</a:t>
            </a:r>
            <a:endParaRPr lang="en-US" sz="1200" dirty="0">
              <a:ea typeface="Calibri"/>
              <a:cs typeface="B Nazanin" pitchFamily="2" charset="-78"/>
            </a:endParaRPr>
          </a:p>
          <a:p>
            <a:pPr algn="just" rtl="1">
              <a:spcAft>
                <a:spcPts val="1000"/>
              </a:spcAft>
            </a:pPr>
            <a:r>
              <a:rPr lang="fa-IR" sz="1200" dirty="0">
                <a:ea typeface="Calibri"/>
                <a:cs typeface="B Nazanin" pitchFamily="2" charset="-78"/>
              </a:rPr>
              <a:t>عواملی که در طراحی صندلی باید مد نظر قرار گیرد، عبارتند از:</a:t>
            </a:r>
            <a:endParaRPr lang="en-US" sz="1200" dirty="0">
              <a:ea typeface="Calibri"/>
              <a:cs typeface="B Nazanin" pitchFamily="2" charset="-78"/>
            </a:endParaRPr>
          </a:p>
          <a:p>
            <a:pPr marL="742950" marR="0" lvl="1" indent="-285750" algn="just" rtl="1">
              <a:spcBef>
                <a:spcPts val="0"/>
              </a:spcBef>
              <a:spcAft>
                <a:spcPts val="1000"/>
              </a:spcAft>
              <a:buFont typeface="Wingdings" pitchFamily="2" charset="2"/>
              <a:buChar char="Ø"/>
              <a:tabLst>
                <a:tab pos="914400" algn="l"/>
              </a:tabLst>
            </a:pPr>
            <a:r>
              <a:rPr lang="fa-IR" sz="1200" dirty="0">
                <a:ea typeface="Calibri"/>
                <a:cs typeface="B Nazanin" pitchFamily="2" charset="-78"/>
              </a:rPr>
              <a:t>  راحتی</a:t>
            </a:r>
            <a:endParaRPr lang="en-US" sz="1200" dirty="0">
              <a:ea typeface="Calibri"/>
              <a:cs typeface="B Nazanin" pitchFamily="2" charset="-78"/>
            </a:endParaRPr>
          </a:p>
          <a:p>
            <a:pPr marL="742950" marR="0" lvl="1" indent="-285750" algn="just" rtl="1">
              <a:spcBef>
                <a:spcPts val="0"/>
              </a:spcBef>
              <a:spcAft>
                <a:spcPts val="1000"/>
              </a:spcAft>
              <a:buFont typeface="Wingdings" pitchFamily="2" charset="2"/>
              <a:buChar char="Ø"/>
              <a:tabLst>
                <a:tab pos="914400" algn="l"/>
              </a:tabLst>
            </a:pPr>
            <a:r>
              <a:rPr lang="fa-IR" sz="1200" dirty="0">
                <a:ea typeface="Calibri"/>
                <a:cs typeface="B Nazanin" pitchFamily="2" charset="-78"/>
              </a:rPr>
              <a:t>  دوام</a:t>
            </a:r>
            <a:endParaRPr lang="en-US" sz="1200" dirty="0">
              <a:ea typeface="Calibri"/>
              <a:cs typeface="B Nazanin" pitchFamily="2" charset="-78"/>
            </a:endParaRPr>
          </a:p>
          <a:p>
            <a:pPr marL="742950" marR="0" lvl="1" indent="-285750" algn="just" rtl="1">
              <a:spcBef>
                <a:spcPts val="0"/>
              </a:spcBef>
              <a:spcAft>
                <a:spcPts val="1000"/>
              </a:spcAft>
              <a:buFont typeface="Wingdings" pitchFamily="2" charset="2"/>
              <a:buChar char="Ø"/>
              <a:tabLst>
                <a:tab pos="914400" algn="l"/>
              </a:tabLst>
            </a:pPr>
            <a:r>
              <a:rPr lang="fa-IR" sz="1200" dirty="0">
                <a:ea typeface="Calibri"/>
                <a:cs typeface="B Nazanin" pitchFamily="2" charset="-78"/>
              </a:rPr>
              <a:t>  جذب گرما</a:t>
            </a:r>
            <a:endParaRPr lang="en-US" sz="1200" dirty="0">
              <a:ea typeface="Calibri"/>
              <a:cs typeface="B Nazanin" pitchFamily="2" charset="-78"/>
            </a:endParaRPr>
          </a:p>
          <a:p>
            <a:pPr marL="742950" marR="0" lvl="1" indent="-285750" algn="just" rtl="1">
              <a:spcBef>
                <a:spcPts val="0"/>
              </a:spcBef>
              <a:spcAft>
                <a:spcPts val="1000"/>
              </a:spcAft>
              <a:buFont typeface="Wingdings" pitchFamily="2" charset="2"/>
              <a:buChar char="Ø"/>
              <a:tabLst>
                <a:tab pos="914400" algn="l"/>
              </a:tabLst>
            </a:pPr>
            <a:r>
              <a:rPr lang="fa-IR" sz="1200" dirty="0">
                <a:ea typeface="Calibri"/>
                <a:cs typeface="B Nazanin" pitchFamily="2" charset="-78"/>
              </a:rPr>
              <a:t>  ریختن راحت آب از روی آن</a:t>
            </a:r>
            <a:endParaRPr lang="en-US" sz="1200" dirty="0">
              <a:ea typeface="Calibri"/>
              <a:cs typeface="B Nazanin" pitchFamily="2" charset="-78"/>
            </a:endParaRPr>
          </a:p>
          <a:p>
            <a:pPr marL="742950" marR="0" lvl="1" indent="-285750" algn="just" rtl="1">
              <a:spcBef>
                <a:spcPts val="0"/>
              </a:spcBef>
              <a:spcAft>
                <a:spcPts val="1000"/>
              </a:spcAft>
              <a:buFont typeface="Wingdings" pitchFamily="2" charset="2"/>
              <a:buChar char="Ø"/>
              <a:tabLst>
                <a:tab pos="914400" algn="l"/>
              </a:tabLst>
            </a:pPr>
            <a:r>
              <a:rPr lang="fa-IR" sz="1200" dirty="0">
                <a:ea typeface="Calibri"/>
                <a:cs typeface="B Nazanin" pitchFamily="2" charset="-78"/>
              </a:rPr>
              <a:t>  مراقبت کمتر</a:t>
            </a:r>
            <a:endParaRPr lang="en-US" sz="1200" dirty="0">
              <a:ea typeface="Calibri"/>
              <a:cs typeface="B Nazanin" pitchFamily="2" charset="-78"/>
            </a:endParaRPr>
          </a:p>
          <a:p>
            <a:pPr marL="742950" marR="0" lvl="1" indent="-285750" algn="just" rtl="1">
              <a:spcBef>
                <a:spcPts val="0"/>
              </a:spcBef>
              <a:spcAft>
                <a:spcPts val="1000"/>
              </a:spcAft>
              <a:buFont typeface="Wingdings" pitchFamily="2" charset="2"/>
              <a:buChar char="Ø"/>
              <a:tabLst>
                <a:tab pos="914400" algn="l"/>
              </a:tabLst>
            </a:pPr>
            <a:r>
              <a:rPr lang="fa-IR" sz="1200" dirty="0">
                <a:ea typeface="Calibri"/>
                <a:cs typeface="B Nazanin" pitchFamily="2" charset="-78"/>
              </a:rPr>
              <a:t>  مقاومت در برابر تخریب</a:t>
            </a:r>
            <a:endParaRPr lang="en-US" sz="1200" dirty="0">
              <a:ea typeface="Calibri"/>
              <a:cs typeface="B Nazanin" pitchFamily="2" charset="-78"/>
            </a:endParaRPr>
          </a:p>
          <a:p>
            <a:pPr algn="just" rtl="1">
              <a:spcAft>
                <a:spcPts val="1000"/>
              </a:spcAft>
            </a:pPr>
            <a:r>
              <a:rPr lang="fa-IR" sz="1200" dirty="0">
                <a:ea typeface="Calibri"/>
                <a:cs typeface="B Nazanin" pitchFamily="2" charset="-78"/>
              </a:rPr>
              <a:t>نیمکت های انتخاب شده برای میدان نیز به صورت ترکیبی از گلجای و نیمکت در نظر گرفته شده است که علاوه بر ایجاد فضای مناسب اقلیمی و ایجاد سایه برای استفاده کوتاه مدت مناسب به نظر می رسد. جنس این نیمکت ها از چوب می باشد. نیمکت های پیشنهادی برای حیاط شهری نیز به صورت ترکیبی از گلجای و نیمکت می باشد با این تفاوت که این صندلی ها بر خلاف پیاده رو دایره ای شکل می باشند. همچنین ابعاد انسانی در طراحی این صندلی ها مورد توجه قرار گرفته است. شکل این نیمکت ها به صورت زیر می باشد:</a:t>
            </a:r>
            <a:endParaRPr lang="en-US" sz="1200" dirty="0">
              <a:ea typeface="Calibri"/>
              <a:cs typeface="B Nazanin" pitchFamily="2" charset="-78"/>
            </a:endParaRPr>
          </a:p>
          <a:p>
            <a:pPr algn="just" rtl="1">
              <a:spcAft>
                <a:spcPts val="1000"/>
              </a:spcAft>
            </a:pPr>
            <a:endParaRPr lang="en-US" sz="1200" dirty="0">
              <a:ea typeface="Calibri"/>
              <a:cs typeface="Arial"/>
            </a:endParaRPr>
          </a:p>
          <a:p>
            <a:pPr algn="just" rtl="1">
              <a:spcAft>
                <a:spcPts val="1000"/>
              </a:spcAft>
            </a:pPr>
            <a:endParaRPr lang="en-US" sz="1200" dirty="0">
              <a:ea typeface="Calibri"/>
              <a:cs typeface="Arial"/>
            </a:endParaRPr>
          </a:p>
          <a:p>
            <a:pPr algn="just" rtl="1">
              <a:spcAft>
                <a:spcPts val="1000"/>
              </a:spcAft>
            </a:pPr>
            <a:r>
              <a:rPr lang="en-US" sz="1200" dirty="0">
                <a:ea typeface="Calibri"/>
                <a:cs typeface="B Nazanin"/>
              </a:rPr>
              <a:t> </a:t>
            </a:r>
            <a:endParaRPr lang="en-US" sz="1200" dirty="0">
              <a:ea typeface="Calibri"/>
              <a:cs typeface="Arial"/>
            </a:endParaRPr>
          </a:p>
          <a:p>
            <a:pPr algn="just" rtl="1"/>
            <a:endParaRPr lang="fa-IR" sz="1200" b="1" dirty="0">
              <a:cs typeface="B Nazanin" pitchFamily="2" charset="-78"/>
            </a:endParaRPr>
          </a:p>
          <a:p>
            <a:pPr algn="just" rtl="1"/>
            <a:endParaRPr lang="fa-IR" sz="1600" b="1" dirty="0">
              <a:cs typeface="B Nazanin" pitchFamily="2" charset="-78"/>
            </a:endParaRPr>
          </a:p>
          <a:p>
            <a:pPr algn="just" rtl="1"/>
            <a:endParaRPr lang="fa-IR" sz="1600" b="1" dirty="0">
              <a:cs typeface="B Nazanin" pitchFamily="2" charset="-78"/>
            </a:endParaRPr>
          </a:p>
          <a:p>
            <a:pPr algn="just" rtl="1"/>
            <a:endParaRPr lang="en-US" sz="1400" b="1" dirty="0"/>
          </a:p>
        </p:txBody>
      </p:sp>
      <p:pic>
        <p:nvPicPr>
          <p:cNvPr id="12" name="Picture 8" descr="C:\Users\Elham\Desktop\furniture\uf_73.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23625" y="1381100"/>
            <a:ext cx="2834003" cy="1285748"/>
          </a:xfrm>
          <a:prstGeom prst="rect">
            <a:avLst/>
          </a:prstGeom>
          <a:noFill/>
        </p:spPr>
      </p:pic>
      <p:pic>
        <p:nvPicPr>
          <p:cNvPr id="13" name="Picture 5" descr="C:\Users\Elham\Desktop\furniture\a.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339523" y="1166787"/>
            <a:ext cx="1803989" cy="1785949"/>
          </a:xfrm>
          <a:prstGeom prst="rect">
            <a:avLst/>
          </a:prstGeom>
          <a:noFill/>
        </p:spPr>
      </p:pic>
      <p:pic>
        <p:nvPicPr>
          <p:cNvPr id="14" name="Picture 7" descr="C:\Users\Elham\Desktop\furniture\uf_48.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57562" y="7524768"/>
            <a:ext cx="2984798" cy="1354161"/>
          </a:xfrm>
          <a:prstGeom prst="rect">
            <a:avLst/>
          </a:prstGeom>
          <a:noFill/>
        </p:spPr>
      </p:pic>
      <p:pic>
        <p:nvPicPr>
          <p:cNvPr id="15" name="Picture 10" descr="C:\Users\Elham\Desktop\work tabestan87\work pics\urban fernitur\uf_47.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00042" y="7583531"/>
            <a:ext cx="2862242" cy="1298559"/>
          </a:xfrm>
          <a:prstGeom prst="rect">
            <a:avLst/>
          </a:prstGeom>
          <a:noFill/>
        </p:spPr>
      </p:pic>
      <p:sp>
        <p:nvSpPr>
          <p:cNvPr id="16" name="Slide Number Placeholder 15"/>
          <p:cNvSpPr>
            <a:spLocks noGrp="1"/>
          </p:cNvSpPr>
          <p:nvPr>
            <p:ph type="sldNum" sz="quarter" idx="12"/>
          </p:nvPr>
        </p:nvSpPr>
        <p:spPr/>
        <p:txBody>
          <a:bodyPr/>
          <a:lstStyle/>
          <a:p>
            <a:fld id="{FF86FEA7-80B1-4C74-85F3-91076A821A0B}" type="slidenum">
              <a:rPr lang="en-US" smtClean="0"/>
              <a:pPr/>
              <a:t>68</a:t>
            </a:fld>
            <a:endParaRPr 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سوم (</a:t>
            </a:r>
            <a:r>
              <a:rPr lang="fa-IR" sz="1400" b="1" dirty="0">
                <a:cs typeface="B Nazanin" pitchFamily="2" charset="-78"/>
              </a:rPr>
              <a:t>بررسی راه حل های ممکن ...)</a:t>
            </a:r>
            <a:endParaRPr lang="en-US" sz="1400" b="1" dirty="0">
              <a:cs typeface="B Nazanin" pitchFamily="2" charset="-78"/>
            </a:endParaRPr>
          </a:p>
        </p:txBody>
      </p:sp>
      <p:sp>
        <p:nvSpPr>
          <p:cNvPr id="11" name="TextBox 10"/>
          <p:cNvSpPr txBox="1"/>
          <p:nvPr/>
        </p:nvSpPr>
        <p:spPr>
          <a:xfrm>
            <a:off x="571480" y="1095348"/>
            <a:ext cx="5715040" cy="10482357"/>
          </a:xfrm>
          <a:prstGeom prst="rect">
            <a:avLst/>
          </a:prstGeom>
          <a:noFill/>
        </p:spPr>
        <p:txBody>
          <a:bodyPr wrap="square" rtlCol="0">
            <a:spAutoFit/>
          </a:bodyPr>
          <a:lstStyle/>
          <a:p>
            <a:pPr algn="just" rtl="1">
              <a:buFont typeface="Wingdings" pitchFamily="2" charset="2"/>
              <a:buChar char="Ø"/>
            </a:pPr>
            <a:r>
              <a:rPr lang="fa-IR" sz="1200" u="sng" dirty="0">
                <a:effectLst>
                  <a:outerShdw blurRad="38100" dist="38100" dir="2700000" algn="tl">
                    <a:srgbClr val="000000">
                      <a:alpha val="43137"/>
                    </a:srgbClr>
                  </a:outerShdw>
                </a:effectLst>
                <a:cs typeface="B Nazanin" pitchFamily="2" charset="-78"/>
              </a:rPr>
              <a:t>چراغ ها</a:t>
            </a:r>
          </a:p>
          <a:p>
            <a:pPr algn="just" rtl="1"/>
            <a:endParaRPr lang="fa-IR" sz="1600" b="1" dirty="0">
              <a:cs typeface="B Nazanin" pitchFamily="2" charset="-78"/>
            </a:endParaRPr>
          </a:p>
          <a:p>
            <a:pPr algn="just" rtl="1">
              <a:spcAft>
                <a:spcPts val="1000"/>
              </a:spcAft>
            </a:pPr>
            <a:r>
              <a:rPr lang="fa-IR" sz="1200" dirty="0">
                <a:ea typeface="Calibri"/>
                <a:cs typeface="B Nazanin"/>
              </a:rPr>
              <a:t>سطح و نور چراغ، نشان دهنده کاربرد آن و ویژگی های هر منطقه است. چراغ عابر پیاده را می توان در دو سمت و به تعداد زیاد تعبیه کرد؛ یکی به عنوان تسهیلات رفاهی و دیگری به عنوان تزیین. چراغ های پیشنهادی در طراحی میدان امام خمینی به شرح زیر می باشند:</a:t>
            </a:r>
            <a:endParaRPr lang="en-US" sz="1100" dirty="0">
              <a:ea typeface="Calibri"/>
              <a:cs typeface="Arial"/>
            </a:endParaRPr>
          </a:p>
          <a:p>
            <a:pPr algn="just" rtl="1">
              <a:spcAft>
                <a:spcPts val="1000"/>
              </a:spcAft>
              <a:buFont typeface="Wingdings" pitchFamily="2" charset="2"/>
              <a:buChar char="ü"/>
            </a:pPr>
            <a:r>
              <a:rPr lang="fa-IR" sz="1200" dirty="0">
                <a:ea typeface="Calibri"/>
                <a:cs typeface="B Nazanin"/>
              </a:rPr>
              <a:t>چراغ های تزئینی روی ساختمان های خاص، بنا های تاریخی، چشمه ها یا گلدان ها که ممکن است روی تیرک ها و روی دیوار به صورت کوتاه یا زاویه دار باشد.</a:t>
            </a:r>
            <a:endParaRPr lang="en-US" sz="1100" dirty="0">
              <a:ea typeface="Calibri"/>
              <a:cs typeface="Arial"/>
            </a:endParaRPr>
          </a:p>
          <a:p>
            <a:pPr algn="just" rtl="1">
              <a:spcAft>
                <a:spcPts val="1000"/>
              </a:spcAft>
              <a:buFont typeface="Wingdings" pitchFamily="2" charset="2"/>
              <a:buChar char="ü"/>
            </a:pPr>
            <a:r>
              <a:rPr lang="fa-IR" sz="1200" dirty="0">
                <a:ea typeface="Calibri"/>
                <a:cs typeface="B Nazanin"/>
              </a:rPr>
              <a:t>چراغ های کف که در مقابل ساختمان های تاریخی و در مرکز میدان تعبیه شده است.</a:t>
            </a:r>
            <a:endParaRPr lang="en-US" sz="1100" dirty="0">
              <a:ea typeface="Calibri"/>
              <a:cs typeface="Arial"/>
            </a:endParaRPr>
          </a:p>
          <a:p>
            <a:pPr algn="just" rtl="1">
              <a:spcAft>
                <a:spcPts val="1000"/>
              </a:spcAft>
              <a:buFont typeface="Wingdings" pitchFamily="2" charset="2"/>
              <a:buChar char="ü"/>
            </a:pPr>
            <a:r>
              <a:rPr lang="fa-IR" sz="1200" dirty="0">
                <a:ea typeface="Calibri"/>
                <a:cs typeface="B Nazanin"/>
              </a:rPr>
              <a:t>چراغ های فضای شهری و پیاده رو های اطراف جهت روشنایی فضای شهری و مناسب با فضای پیاده.</a:t>
            </a:r>
            <a:endParaRPr lang="en-US" sz="1100" dirty="0">
              <a:ea typeface="Calibri"/>
              <a:cs typeface="Arial"/>
            </a:endParaRPr>
          </a:p>
          <a:p>
            <a:pPr algn="just" rtl="1">
              <a:spcAft>
                <a:spcPts val="1000"/>
              </a:spcAft>
            </a:pPr>
            <a:r>
              <a:rPr lang="fa-IR" sz="1200" dirty="0">
                <a:ea typeface="Calibri"/>
                <a:cs typeface="B Nazanin"/>
              </a:rPr>
              <a:t>چند نمونه چراغ با کاربرد های مختلف برای این محدوده پیشنهاد شده است:</a:t>
            </a:r>
            <a:endParaRPr lang="en-US" sz="1100" dirty="0">
              <a:ea typeface="Calibri"/>
              <a:cs typeface="Arial"/>
            </a:endParaRPr>
          </a:p>
          <a:p>
            <a:pPr marL="342900" marR="0" lvl="0" indent="-342900" algn="just" rtl="1">
              <a:spcBef>
                <a:spcPts val="0"/>
              </a:spcBef>
              <a:spcAft>
                <a:spcPts val="1000"/>
              </a:spcAft>
              <a:buFont typeface="Wingdings" pitchFamily="2" charset="2"/>
              <a:buChar char="ü"/>
              <a:tabLst>
                <a:tab pos="457200" algn="l"/>
              </a:tabLst>
            </a:pPr>
            <a:r>
              <a:rPr lang="fa-IR" sz="1200" dirty="0">
                <a:ea typeface="Calibri"/>
                <a:cs typeface="B Nazanin"/>
              </a:rPr>
              <a:t>   چراغ های 36 واتی در حیاط شهری به ارتفاع 4 متر و با فاصله 8 متر     </a:t>
            </a:r>
            <a:endParaRPr lang="en-US" sz="1100" dirty="0">
              <a:ea typeface="Calibri"/>
              <a:cs typeface="Arial"/>
            </a:endParaRPr>
          </a:p>
          <a:p>
            <a:pPr marL="342900" marR="0" lvl="0" indent="-342900" algn="just" rtl="1">
              <a:spcBef>
                <a:spcPts val="0"/>
              </a:spcBef>
              <a:spcAft>
                <a:spcPts val="1000"/>
              </a:spcAft>
              <a:buFont typeface="Wingdings" pitchFamily="2" charset="2"/>
              <a:buChar char="ü"/>
              <a:tabLst>
                <a:tab pos="457200" algn="l"/>
              </a:tabLst>
            </a:pPr>
            <a:r>
              <a:rPr lang="fa-IR" sz="1200" dirty="0">
                <a:ea typeface="Calibri"/>
                <a:cs typeface="B Nazanin"/>
              </a:rPr>
              <a:t>چراغ های تزئینی روی نما های شاخص تاریخی</a:t>
            </a:r>
            <a:endParaRPr lang="en-US" sz="1100" dirty="0">
              <a:ea typeface="Calibri"/>
              <a:cs typeface="Arial"/>
            </a:endParaRPr>
          </a:p>
          <a:p>
            <a:pPr marL="342900" marR="0" lvl="0" indent="-342900" algn="just" rtl="1">
              <a:spcBef>
                <a:spcPts val="0"/>
              </a:spcBef>
              <a:spcAft>
                <a:spcPts val="1000"/>
              </a:spcAft>
              <a:buFont typeface="Wingdings" pitchFamily="2" charset="2"/>
              <a:buChar char="ü"/>
              <a:tabLst>
                <a:tab pos="457200" algn="l"/>
              </a:tabLst>
            </a:pPr>
            <a:r>
              <a:rPr lang="fa-IR" sz="1200" dirty="0">
                <a:ea typeface="Calibri"/>
                <a:cs typeface="B Nazanin"/>
              </a:rPr>
              <a:t>   چراغ های کف با تمرکز بیشتر در مرکز میدان</a:t>
            </a:r>
          </a:p>
          <a:p>
            <a:pPr marL="342900" marR="0" lvl="0" indent="-342900" algn="just" rtl="1">
              <a:spcBef>
                <a:spcPts val="0"/>
              </a:spcBef>
              <a:spcAft>
                <a:spcPts val="1000"/>
              </a:spcAft>
              <a:buFont typeface="Wingdings" pitchFamily="2" charset="2"/>
              <a:buChar char="ü"/>
              <a:tabLst>
                <a:tab pos="457200" algn="l"/>
              </a:tabLst>
            </a:pPr>
            <a:endParaRPr lang="fa-IR" sz="1200" dirty="0">
              <a:ea typeface="Calibri"/>
              <a:cs typeface="B Nazanin"/>
            </a:endParaRPr>
          </a:p>
          <a:p>
            <a:pPr marL="342900" marR="0" lvl="0" indent="-342900" algn="just" rtl="1">
              <a:spcBef>
                <a:spcPts val="0"/>
              </a:spcBef>
              <a:spcAft>
                <a:spcPts val="1000"/>
              </a:spcAft>
              <a:buFont typeface="Wingdings" pitchFamily="2" charset="2"/>
              <a:buChar char="ü"/>
              <a:tabLst>
                <a:tab pos="457200" algn="l"/>
              </a:tabLst>
            </a:pPr>
            <a:endParaRPr lang="fa-IR" sz="1200" dirty="0">
              <a:ea typeface="Calibri"/>
              <a:cs typeface="B Nazanin"/>
            </a:endParaRPr>
          </a:p>
          <a:p>
            <a:pPr marL="342900" marR="0" lvl="0" indent="-342900" algn="just" rtl="1">
              <a:spcBef>
                <a:spcPts val="0"/>
              </a:spcBef>
              <a:spcAft>
                <a:spcPts val="1000"/>
              </a:spcAft>
              <a:buFont typeface="Wingdings" pitchFamily="2" charset="2"/>
              <a:buChar char="ü"/>
              <a:tabLst>
                <a:tab pos="457200" algn="l"/>
              </a:tabLst>
            </a:pPr>
            <a:endParaRPr lang="fa-IR" sz="1200" dirty="0">
              <a:ea typeface="Calibri"/>
              <a:cs typeface="B Nazanin"/>
            </a:endParaRPr>
          </a:p>
          <a:p>
            <a:pPr marL="342900" marR="0" lvl="0" indent="-342900" algn="just" rtl="1">
              <a:spcBef>
                <a:spcPts val="0"/>
              </a:spcBef>
              <a:spcAft>
                <a:spcPts val="1000"/>
              </a:spcAft>
              <a:buFont typeface="Wingdings" pitchFamily="2" charset="2"/>
              <a:buChar char="ü"/>
              <a:tabLst>
                <a:tab pos="457200" algn="l"/>
              </a:tabLst>
            </a:pPr>
            <a:endParaRPr lang="fa-IR" sz="1200" dirty="0">
              <a:ea typeface="Calibri"/>
              <a:cs typeface="B Nazanin"/>
            </a:endParaRPr>
          </a:p>
          <a:p>
            <a:pPr marL="342900" marR="0" lvl="0" indent="-342900" algn="just" rtl="1">
              <a:spcBef>
                <a:spcPts val="0"/>
              </a:spcBef>
              <a:spcAft>
                <a:spcPts val="1000"/>
              </a:spcAft>
              <a:buFont typeface="Wingdings"/>
              <a:buChar char=""/>
              <a:tabLst>
                <a:tab pos="457200" algn="l"/>
              </a:tabLst>
            </a:pPr>
            <a:endParaRPr lang="fa-IR" sz="1200" dirty="0">
              <a:ea typeface="Calibri"/>
              <a:cs typeface="B Nazanin"/>
            </a:endParaRPr>
          </a:p>
          <a:p>
            <a:pPr marL="342900" marR="0" lvl="0" indent="-342900" algn="just" rtl="1">
              <a:spcBef>
                <a:spcPts val="0"/>
              </a:spcBef>
              <a:spcAft>
                <a:spcPts val="1000"/>
              </a:spcAft>
              <a:buFont typeface="Wingdings" pitchFamily="2" charset="2"/>
              <a:buChar char="Ø"/>
              <a:tabLst>
                <a:tab pos="457200" algn="l"/>
              </a:tabLst>
            </a:pPr>
            <a:r>
              <a:rPr lang="fa-IR" sz="1200" b="1" u="sng" dirty="0">
                <a:effectLst>
                  <a:outerShdw blurRad="38100" dist="38100" dir="2700000" algn="tl">
                    <a:srgbClr val="000000">
                      <a:alpha val="43137"/>
                    </a:srgbClr>
                  </a:outerShdw>
                </a:effectLst>
                <a:ea typeface="Calibri"/>
                <a:cs typeface="B Nazanin"/>
              </a:rPr>
              <a:t>تابلو ها و راهنمای توریست:</a:t>
            </a:r>
            <a:endParaRPr lang="en-US" sz="1200" b="1" u="sng" dirty="0">
              <a:effectLst>
                <a:outerShdw blurRad="38100" dist="38100" dir="2700000" algn="tl">
                  <a:srgbClr val="000000">
                    <a:alpha val="43137"/>
                  </a:srgbClr>
                </a:outerShdw>
              </a:effectLst>
              <a:ea typeface="Calibri"/>
              <a:cs typeface="Arial"/>
            </a:endParaRPr>
          </a:p>
          <a:p>
            <a:pPr marL="342900" marR="0" lvl="0" indent="-342900" algn="just" rtl="1">
              <a:spcBef>
                <a:spcPts val="0"/>
              </a:spcBef>
              <a:spcAft>
                <a:spcPts val="1000"/>
              </a:spcAft>
              <a:tabLst>
                <a:tab pos="457200" algn="l"/>
              </a:tabLst>
            </a:pPr>
            <a:r>
              <a:rPr lang="fa-IR" sz="1100" dirty="0">
                <a:ea typeface="Calibri"/>
                <a:cs typeface="B Nazanin"/>
              </a:rPr>
              <a:t>به منظور بهبود رفت و آمد مسافران بهتر است در فواصل مناسبی از تابلو ها، نقشه های شهری و کیوست راهنما بهره برد. همچنین استفاده از ستون های تبلیغاتی منعطف به گونه ای که مکانی را نیز برای نشستن افراد فراهم اورد در حیاط شهری پیشنهاد می شود.</a:t>
            </a:r>
            <a:r>
              <a:rPr lang="fa-IR" sz="1050" dirty="0">
                <a:ea typeface="Calibri"/>
                <a:cs typeface="Arial"/>
              </a:rPr>
              <a:t> </a:t>
            </a:r>
            <a:r>
              <a:rPr lang="fa-IR" sz="1100" dirty="0">
                <a:ea typeface="Calibri"/>
                <a:cs typeface="B Nazanin"/>
              </a:rPr>
              <a:t>بایستی به این نکته توجه داشت که علائم ونوشته ها باید قابلیت تصویری داشته باشند یعنی تعداد حروف در انها باید به حداقل رسیده و خطوط استفاده شده با شرایط و ویژگی های منطقه هماهنگ باشد.</a:t>
            </a:r>
          </a:p>
          <a:p>
            <a:pPr marL="342900" marR="0" lvl="0" indent="-342900" algn="just" rtl="1">
              <a:spcBef>
                <a:spcPts val="0"/>
              </a:spcBef>
              <a:spcAft>
                <a:spcPts val="1000"/>
              </a:spcAft>
              <a:tabLst>
                <a:tab pos="457200" algn="l"/>
              </a:tabLst>
            </a:pPr>
            <a:endParaRPr lang="fa-IR" sz="1100" dirty="0">
              <a:ea typeface="Calibri"/>
              <a:cs typeface="B Nazanin"/>
            </a:endParaRPr>
          </a:p>
          <a:p>
            <a:pPr marL="342900" marR="0" lvl="0" indent="-342900" algn="just" rtl="1">
              <a:spcBef>
                <a:spcPts val="0"/>
              </a:spcBef>
              <a:spcAft>
                <a:spcPts val="1000"/>
              </a:spcAft>
              <a:tabLst>
                <a:tab pos="457200" algn="l"/>
              </a:tabLst>
            </a:pPr>
            <a:endParaRPr lang="fa-IR" sz="1100" dirty="0">
              <a:ea typeface="Calibri"/>
              <a:cs typeface="B Nazanin"/>
            </a:endParaRPr>
          </a:p>
          <a:p>
            <a:pPr marL="342900" marR="0" lvl="0" indent="-342900" algn="just" rtl="1">
              <a:spcBef>
                <a:spcPts val="0"/>
              </a:spcBef>
              <a:spcAft>
                <a:spcPts val="1000"/>
              </a:spcAft>
              <a:tabLst>
                <a:tab pos="457200" algn="l"/>
              </a:tabLst>
            </a:pPr>
            <a:endParaRPr lang="fa-IR" sz="1100" dirty="0">
              <a:ea typeface="Calibri"/>
              <a:cs typeface="B Nazanin"/>
            </a:endParaRPr>
          </a:p>
          <a:p>
            <a:pPr marL="342900" marR="0" lvl="0" indent="-342900" algn="just" rtl="1">
              <a:spcBef>
                <a:spcPts val="0"/>
              </a:spcBef>
              <a:spcAft>
                <a:spcPts val="1000"/>
              </a:spcAft>
              <a:tabLst>
                <a:tab pos="457200" algn="l"/>
              </a:tabLst>
            </a:pPr>
            <a:endParaRPr lang="en-US" sz="1050" dirty="0">
              <a:ea typeface="Calibri"/>
              <a:cs typeface="Arial"/>
            </a:endParaRPr>
          </a:p>
          <a:p>
            <a:pPr marL="342900" marR="0" lvl="0" indent="-342900" algn="just" rtl="1">
              <a:spcBef>
                <a:spcPts val="0"/>
              </a:spcBef>
              <a:spcAft>
                <a:spcPts val="1000"/>
              </a:spcAft>
              <a:buFont typeface="Wingdings" pitchFamily="2" charset="2"/>
              <a:buChar char="Ø"/>
              <a:tabLst>
                <a:tab pos="457200" algn="l"/>
              </a:tabLst>
            </a:pPr>
            <a:r>
              <a:rPr lang="fa-IR" sz="1100" b="1" u="sng" dirty="0">
                <a:effectLst>
                  <a:outerShdw blurRad="38100" dist="38100" dir="2700000" algn="tl">
                    <a:srgbClr val="000000">
                      <a:alpha val="43137"/>
                    </a:srgbClr>
                  </a:outerShdw>
                </a:effectLst>
                <a:ea typeface="Calibri"/>
                <a:cs typeface="B Nazanin"/>
              </a:rPr>
              <a:t>باجه تلفن:</a:t>
            </a:r>
            <a:endParaRPr lang="en-US" sz="1050" b="1" u="sng" dirty="0">
              <a:effectLst>
                <a:outerShdw blurRad="38100" dist="38100" dir="2700000" algn="tl">
                  <a:srgbClr val="000000">
                    <a:alpha val="43137"/>
                  </a:srgbClr>
                </a:outerShdw>
              </a:effectLst>
              <a:ea typeface="Calibri"/>
              <a:cs typeface="Arial"/>
            </a:endParaRPr>
          </a:p>
          <a:p>
            <a:pPr marL="342900" marR="0" lvl="0" indent="-342900" algn="just" rtl="1">
              <a:spcBef>
                <a:spcPts val="0"/>
              </a:spcBef>
              <a:spcAft>
                <a:spcPts val="1000"/>
              </a:spcAft>
              <a:tabLst>
                <a:tab pos="457200" algn="l"/>
              </a:tabLst>
            </a:pPr>
            <a:r>
              <a:rPr lang="fa-IR" sz="1100" dirty="0">
                <a:ea typeface="Calibri"/>
                <a:cs typeface="B Nazanin"/>
              </a:rPr>
              <a:t>باجه تلفنی پیشنهاد شده با هماهنگی با سایر عناصر فضا طراحی شده است.</a:t>
            </a:r>
            <a:endParaRPr lang="en-US" sz="1050" dirty="0">
              <a:ea typeface="Calibri"/>
              <a:cs typeface="Arial"/>
            </a:endParaRPr>
          </a:p>
          <a:p>
            <a:pPr marL="342900" marR="0" lvl="0" indent="-342900" algn="just" rtl="1">
              <a:spcBef>
                <a:spcPts val="0"/>
              </a:spcBef>
              <a:spcAft>
                <a:spcPts val="1000"/>
              </a:spcAft>
              <a:buFont typeface="Wingdings"/>
              <a:buChar char=""/>
              <a:tabLst>
                <a:tab pos="457200" algn="l"/>
              </a:tabLst>
            </a:pPr>
            <a:endParaRPr lang="en-US" sz="1100" dirty="0">
              <a:ea typeface="Calibri"/>
              <a:cs typeface="Arial"/>
            </a:endParaRPr>
          </a:p>
          <a:p>
            <a:pPr algn="just" rtl="1">
              <a:spcAft>
                <a:spcPts val="1000"/>
              </a:spcAft>
            </a:pPr>
            <a:endParaRPr lang="en-US" sz="1200" dirty="0">
              <a:ea typeface="Calibri"/>
              <a:cs typeface="B Nazanin" pitchFamily="2" charset="-78"/>
            </a:endParaRPr>
          </a:p>
          <a:p>
            <a:pPr algn="just" rtl="1">
              <a:spcAft>
                <a:spcPts val="1000"/>
              </a:spcAft>
            </a:pPr>
            <a:endParaRPr lang="en-US" sz="1200" dirty="0">
              <a:ea typeface="Calibri"/>
              <a:cs typeface="Arial"/>
            </a:endParaRPr>
          </a:p>
          <a:p>
            <a:pPr algn="just" rtl="1">
              <a:spcAft>
                <a:spcPts val="1000"/>
              </a:spcAft>
            </a:pPr>
            <a:endParaRPr lang="en-US" sz="1200" dirty="0">
              <a:ea typeface="Calibri"/>
              <a:cs typeface="Arial"/>
            </a:endParaRPr>
          </a:p>
          <a:p>
            <a:pPr algn="just" rtl="1">
              <a:spcAft>
                <a:spcPts val="1000"/>
              </a:spcAft>
            </a:pPr>
            <a:r>
              <a:rPr lang="en-US" sz="1200" dirty="0">
                <a:ea typeface="Calibri"/>
                <a:cs typeface="B Nazanin"/>
              </a:rPr>
              <a:t> </a:t>
            </a:r>
            <a:endParaRPr lang="en-US" sz="1200" dirty="0">
              <a:ea typeface="Calibri"/>
              <a:cs typeface="Arial"/>
            </a:endParaRPr>
          </a:p>
          <a:p>
            <a:pPr algn="just" rtl="1"/>
            <a:endParaRPr lang="fa-IR" sz="1200" b="1" dirty="0">
              <a:cs typeface="B Nazanin" pitchFamily="2" charset="-78"/>
            </a:endParaRPr>
          </a:p>
          <a:p>
            <a:pPr algn="just" rtl="1"/>
            <a:endParaRPr lang="fa-IR" sz="1600" b="1" dirty="0">
              <a:cs typeface="B Nazanin" pitchFamily="2" charset="-78"/>
            </a:endParaRPr>
          </a:p>
          <a:p>
            <a:pPr algn="just" rtl="1"/>
            <a:endParaRPr lang="fa-IR" sz="1600" b="1" dirty="0">
              <a:cs typeface="B Nazanin" pitchFamily="2" charset="-78"/>
            </a:endParaRPr>
          </a:p>
          <a:p>
            <a:pPr algn="just" rtl="1"/>
            <a:endParaRPr lang="en-US" sz="1400" b="1" dirty="0"/>
          </a:p>
        </p:txBody>
      </p:sp>
      <p:pic>
        <p:nvPicPr>
          <p:cNvPr id="16" name="Picture 6" descr="C:\Users\Elham\Desktop\furniture\HSC_800.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14686" y="4595810"/>
            <a:ext cx="1371729" cy="1428760"/>
          </a:xfrm>
          <a:prstGeom prst="rect">
            <a:avLst/>
          </a:prstGeom>
          <a:noFill/>
        </p:spPr>
      </p:pic>
      <p:pic>
        <p:nvPicPr>
          <p:cNvPr id="17" name="Picture 2" descr="C:\Users\MONA\Desktop\sketch\m2.jp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390927">
            <a:off x="1847538" y="4720356"/>
            <a:ext cx="1001123" cy="1142953"/>
          </a:xfrm>
          <a:prstGeom prst="rect">
            <a:avLst/>
          </a:prstGeom>
          <a:noFill/>
        </p:spPr>
      </p:pic>
      <p:pic>
        <p:nvPicPr>
          <p:cNvPr id="19" name="Picture 4" descr="C:\Users\Elham\Desktop\furniture\45t.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643182" y="7239016"/>
            <a:ext cx="1703382" cy="1277537"/>
          </a:xfrm>
          <a:prstGeom prst="rect">
            <a:avLst/>
          </a:prstGeom>
          <a:noFill/>
        </p:spPr>
      </p:pic>
      <p:sp>
        <p:nvSpPr>
          <p:cNvPr id="13" name="Slide Number Placeholder 12"/>
          <p:cNvSpPr>
            <a:spLocks noGrp="1"/>
          </p:cNvSpPr>
          <p:nvPr>
            <p:ph type="sldNum" sz="quarter" idx="12"/>
          </p:nvPr>
        </p:nvSpPr>
        <p:spPr/>
        <p:txBody>
          <a:bodyPr/>
          <a:lstStyle/>
          <a:p>
            <a:fld id="{FF86FEA7-80B1-4C74-85F3-91076A821A0B}" type="slidenum">
              <a:rPr lang="en-US" smtClean="0"/>
              <a:pPr/>
              <a:t>69</a:t>
            </a:fld>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10" name="TextBox 9"/>
          <p:cNvSpPr txBox="1"/>
          <p:nvPr/>
        </p:nvSpPr>
        <p:spPr>
          <a:xfrm>
            <a:off x="571480" y="1095348"/>
            <a:ext cx="5715040" cy="7417415"/>
          </a:xfrm>
          <a:prstGeom prst="rect">
            <a:avLst/>
          </a:prstGeom>
          <a:noFill/>
        </p:spPr>
        <p:txBody>
          <a:bodyPr wrap="square" rtlCol="0">
            <a:spAutoFit/>
          </a:bodyPr>
          <a:lstStyle/>
          <a:p>
            <a:pPr algn="just" rtl="1"/>
            <a:r>
              <a:rPr lang="fa-IR" sz="1400" b="1" dirty="0">
                <a:cs typeface="B Nazanin" pitchFamily="2" charset="-78"/>
              </a:rPr>
              <a:t>1.1.1خلاصه مباحث طرح جامع تهران  1385</a:t>
            </a:r>
          </a:p>
          <a:p>
            <a:pPr algn="just" rtl="1"/>
            <a:endParaRPr lang="fa-IR" sz="1400" b="1" dirty="0">
              <a:cs typeface="B Nazanin" pitchFamily="2" charset="-78"/>
            </a:endParaRPr>
          </a:p>
          <a:p>
            <a:pPr algn="just" rtl="1"/>
            <a:r>
              <a:rPr lang="fa-IR" sz="1200" dirty="0">
                <a:cs typeface="B Nazanin" pitchFamily="2" charset="-78"/>
              </a:rPr>
              <a:t>در گزارش نهايي طرح جامع تهران (1385) ، چشم‌انداز توسعه در 7 محور زير انعكاس يافته كه انطباق آنها با ويژگي‌هاي منطقه 12 در ادامه هر محور (با حروف ايرانيك) تصوير شده است. </a:t>
            </a:r>
          </a:p>
          <a:p>
            <a:pPr algn="just" rtl="1"/>
            <a:endParaRPr lang="fa-IR" sz="1200" dirty="0">
              <a:cs typeface="B Nazanin" pitchFamily="2" charset="-78"/>
            </a:endParaRPr>
          </a:p>
          <a:p>
            <a:pPr algn="just" rtl="1">
              <a:buFont typeface="Wingdings" pitchFamily="2" charset="2"/>
              <a:buChar char="Ø"/>
            </a:pPr>
            <a:r>
              <a:rPr lang="fa-IR" sz="1200" b="1" dirty="0">
                <a:cs typeface="B Nazanin" pitchFamily="2" charset="-78"/>
              </a:rPr>
              <a:t>تهران؛ شهري با اصالت و هويت ايراني و سلامتي </a:t>
            </a:r>
            <a:r>
              <a:rPr lang="fa-IR" sz="1200" i="1" dirty="0">
                <a:cs typeface="B Nazanin" pitchFamily="2" charset="-78"/>
              </a:rPr>
              <a:t>كه اين اصالت و هويت به دليل وجود ميراث تاريخي و ثروت فرهنگي شهر در مركز قديمي آن بيش از هر كجا در منطقه 12 قابل حفاظت و تقويت است. </a:t>
            </a:r>
          </a:p>
          <a:p>
            <a:pPr algn="just" rtl="1">
              <a:buFont typeface="Wingdings" pitchFamily="2" charset="2"/>
              <a:buChar char="Ø"/>
            </a:pPr>
            <a:r>
              <a:rPr lang="fa-IR" sz="1200" b="1" dirty="0">
                <a:cs typeface="B Nazanin" pitchFamily="2" charset="-78"/>
              </a:rPr>
              <a:t>تهران؛ شهري دانش پايه، هوشمند و جهاني </a:t>
            </a:r>
            <a:r>
              <a:rPr lang="fa-IR" sz="1200" i="1" dirty="0">
                <a:cs typeface="B Nazanin" pitchFamily="2" charset="-78"/>
              </a:rPr>
              <a:t>كه مركز تاريخي به دليل در بر داشتن قطب‌هاي حكومتي، اقتصادي و تجاري قابليت ارتقا به اين خصوصيات را دارد.</a:t>
            </a:r>
          </a:p>
          <a:p>
            <a:pPr algn="just" rtl="1">
              <a:buFont typeface="Wingdings" pitchFamily="2" charset="2"/>
              <a:buChar char="Ø"/>
            </a:pPr>
            <a:r>
              <a:rPr lang="fa-IR" sz="1200" b="1" dirty="0">
                <a:cs typeface="B Nazanin" pitchFamily="2" charset="-78"/>
              </a:rPr>
              <a:t>تهران؛ شهري سبز و زيبا، شاداب و سرزنده با فضاهاي عمومي متنوع و گسترده </a:t>
            </a:r>
            <a:r>
              <a:rPr lang="fa-IR" sz="1200" i="1" dirty="0">
                <a:cs typeface="B Nazanin" pitchFamily="2" charset="-78"/>
              </a:rPr>
              <a:t>كه وجود گستره‌ها، مجموعه‌ها، ميدان‌ها و خيابان‌هاي تاريخي در منطقه قابليت تبديل فضاهاي عمومي آن را به حياط مشترك شهروندان تهراني مي‌دهد. </a:t>
            </a:r>
          </a:p>
          <a:p>
            <a:pPr algn="just" rtl="1">
              <a:buFont typeface="Wingdings" pitchFamily="2" charset="2"/>
              <a:buChar char="Ø"/>
            </a:pPr>
            <a:r>
              <a:rPr lang="fa-IR" sz="1200" b="1" dirty="0">
                <a:cs typeface="B Nazanin" pitchFamily="2" charset="-78"/>
              </a:rPr>
              <a:t>تهران؛ شهري امن در برابر انواع آسيب‌ها و مقاوم در برابر مخاطرات و سوانح </a:t>
            </a:r>
            <a:r>
              <a:rPr lang="fa-IR" sz="1200" i="1" dirty="0">
                <a:cs typeface="B Nazanin" pitchFamily="2" charset="-78"/>
              </a:rPr>
              <a:t>كه مركز تاريخي به اقدامات فوري و گسترده در اين زمينه نياز دارد. </a:t>
            </a:r>
          </a:p>
          <a:p>
            <a:pPr algn="just" rtl="1">
              <a:buFont typeface="Wingdings" pitchFamily="2" charset="2"/>
              <a:buChar char="Ø"/>
            </a:pPr>
            <a:r>
              <a:rPr lang="fa-IR" sz="1200" b="1" dirty="0">
                <a:cs typeface="B Nazanin" pitchFamily="2" charset="-78"/>
              </a:rPr>
              <a:t>تهران؛ شهري پايدار و منسجم با ساختاري مناسب براي سكونت، فعاليت و فراغت </a:t>
            </a:r>
            <a:r>
              <a:rPr lang="fa-IR" sz="1200" i="1" dirty="0">
                <a:cs typeface="B Nazanin" pitchFamily="2" charset="-78"/>
              </a:rPr>
              <a:t>كه نزديكي محل‌هاي زندگي، كار و فعاليت‌هاي فرهنگي در منطقه آن را مستعد چنين خصوصيتي مي‌سازد.</a:t>
            </a:r>
          </a:p>
          <a:p>
            <a:pPr algn="just" rtl="1">
              <a:buFont typeface="Wingdings" pitchFamily="2" charset="2"/>
              <a:buChar char="Ø"/>
            </a:pPr>
            <a:r>
              <a:rPr lang="fa-IR" sz="1200" b="1" dirty="0">
                <a:cs typeface="B Nazanin" pitchFamily="2" charset="-78"/>
              </a:rPr>
              <a:t>تهران؛ شهري مرفه با رفاه عمومي و زيرساخت‌هاي مناسب براي تعديل نابرابري‌ها و تأمين همگاني حقوق شهروندي </a:t>
            </a:r>
            <a:r>
              <a:rPr lang="fa-IR" sz="1200" i="1" dirty="0">
                <a:cs typeface="B Nazanin" pitchFamily="2" charset="-78"/>
              </a:rPr>
              <a:t>كه تجديد ساختار تهران تاريخي با بهبود امكانات زيست و فعاليت و تفريح و يكجانشيني اجتماعي چنين فرصتي را فراهم مي‌آورد.</a:t>
            </a:r>
          </a:p>
          <a:p>
            <a:pPr algn="just" rtl="1">
              <a:buFont typeface="Wingdings" pitchFamily="2" charset="2"/>
              <a:buChar char="Ø"/>
            </a:pPr>
            <a:r>
              <a:rPr lang="fa-IR" sz="1200" b="1" dirty="0">
                <a:cs typeface="B Nazanin" pitchFamily="2" charset="-78"/>
              </a:rPr>
              <a:t>تهران؛ كلان‌شهري با عملكردهاي ملي و جهاني و مركزيت‌هاي سياستي، فرهنگي، اجتماعي و اقتصادي كشور، منطقه آسياي جنوب غربي و كشورهاي اسلامي </a:t>
            </a:r>
            <a:r>
              <a:rPr lang="fa-IR" sz="1200" i="1" dirty="0">
                <a:cs typeface="B Nazanin" pitchFamily="2" charset="-78"/>
              </a:rPr>
              <a:t>كه وجود و تقويت حضور بناهاي اصلي حكومتي و فعاليت‌هاي عمده فرهنگي، اجتماعي و اقتصادي در منطقه 12 امكان تحقق چنين تصويري را مي‌دهد.</a:t>
            </a:r>
          </a:p>
          <a:p>
            <a:pPr algn="just" rtl="1">
              <a:buFont typeface="Wingdings" pitchFamily="2" charset="2"/>
              <a:buChar char="Ø"/>
            </a:pPr>
            <a:endParaRPr lang="fa-IR" sz="1200" i="1" dirty="0">
              <a:cs typeface="B Nazanin" pitchFamily="2" charset="-78"/>
            </a:endParaRPr>
          </a:p>
          <a:p>
            <a:pPr algn="just" rtl="1"/>
            <a:r>
              <a:rPr lang="fa-IR" sz="1200" dirty="0">
                <a:cs typeface="B Nazanin" pitchFamily="2" charset="-78"/>
              </a:rPr>
              <a:t>منطقه 12 با وسعت 1600 هكتار، تا يك سده پيش 70 درصد و تا پنج دهه پيش 16 درصد بافت پر و نيمه پر متصل تهران را تشكيل مي‌داد؛ و امروز 4/2 درصد آن است. اين منطقه 80 درصد وسعت باروي دوم و همين نسبت از بناها و فضاهاي واجد ارزش‌هاي هويتي تهران را در خود جاي داده است . </a:t>
            </a:r>
            <a:r>
              <a:rPr lang="fa-IR" sz="1200" b="1" dirty="0">
                <a:cs typeface="B Nazanin" pitchFamily="2" charset="-78"/>
              </a:rPr>
              <a:t>پس، منطقه 12 «مركز تاريخي» تهران بزرگ است </a:t>
            </a:r>
          </a:p>
          <a:p>
            <a:pPr algn="just" rtl="1"/>
            <a:endParaRPr lang="fa-IR" sz="1200" b="1" dirty="0">
              <a:cs typeface="B Nazanin" pitchFamily="2" charset="-78"/>
            </a:endParaRPr>
          </a:p>
          <a:p>
            <a:pPr algn="just" rtl="1"/>
            <a:r>
              <a:rPr lang="fa-IR" sz="1200" dirty="0">
                <a:cs typeface="B Nazanin" pitchFamily="2" charset="-78"/>
              </a:rPr>
              <a:t>چشم‌انداز منطقه 12 بر اساس تحقق چشم‌انداز كلان تهران تدوين شده است. </a:t>
            </a:r>
            <a:r>
              <a:rPr lang="fa-IR" sz="1200" b="1" dirty="0">
                <a:cs typeface="B Nazanin" pitchFamily="2" charset="-78"/>
              </a:rPr>
              <a:t>پس منطقه 12 مركز تاريخي تهران، پايتخت و كلان شهري مهم در منطقه آسياي جنوب غربي و كشورهاي اسلامي خواهد بود.</a:t>
            </a:r>
          </a:p>
          <a:p>
            <a:pPr algn="just" rtl="1"/>
            <a:endParaRPr lang="fa-IR" sz="1200" b="1" dirty="0">
              <a:cs typeface="B Nazanin" pitchFamily="2" charset="-78"/>
            </a:endParaRPr>
          </a:p>
          <a:p>
            <a:pPr algn="just" rtl="1"/>
            <a:r>
              <a:rPr lang="fa-IR" sz="1200" dirty="0">
                <a:cs typeface="B Nazanin" pitchFamily="2" charset="-78"/>
              </a:rPr>
              <a:t>منطقه12، با اصلاح محدوده آن تا حد باروي دوم، برخوردار از يك مديريت شهري واحد، و با تغيير نام به </a:t>
            </a:r>
            <a:r>
              <a:rPr lang="fa-IR" sz="1200" b="1" dirty="0">
                <a:cs typeface="B Nazanin" pitchFamily="2" charset="-78"/>
              </a:rPr>
              <a:t>«مركز تاريخي تهران» </a:t>
            </a:r>
            <a:r>
              <a:rPr lang="fa-IR" sz="1200" dirty="0">
                <a:cs typeface="B Nazanin" pitchFamily="2" charset="-78"/>
              </a:rPr>
              <a:t>، نقش هميشه ماندگار مركز كلان شهر را بر عهده خواهد داشت . </a:t>
            </a:r>
          </a:p>
          <a:p>
            <a:pPr algn="just" rtl="1"/>
            <a:endParaRPr lang="fa-IR" sz="1200" dirty="0">
              <a:cs typeface="B Nazanin" pitchFamily="2" charset="-78"/>
            </a:endParaRPr>
          </a:p>
          <a:p>
            <a:pPr algn="just" rtl="1"/>
            <a:r>
              <a:rPr lang="fa-IR" sz="1200" dirty="0">
                <a:cs typeface="B Nazanin" pitchFamily="2" charset="-78"/>
              </a:rPr>
              <a:t>بنابراین جايگاه و هويت عملكردي اين منطقه در سازمان فضايي طرح جامع تهران، عبارت است از : </a:t>
            </a:r>
            <a:r>
              <a:rPr lang="fa-IR" sz="1200" b="1" dirty="0">
                <a:cs typeface="B Nazanin" pitchFamily="2" charset="-78"/>
              </a:rPr>
              <a:t>تهران تاريخي و مركز قديمي تهران با تمركز عملكردهاي اداري، تجاري و گردشگري.</a:t>
            </a:r>
          </a:p>
          <a:p>
            <a:pPr algn="just" rtl="1"/>
            <a:endParaRPr lang="fa-IR" sz="1200" dirty="0">
              <a:cs typeface="B Nazanin" pitchFamily="2" charset="-78"/>
            </a:endParaRPr>
          </a:p>
          <a:p>
            <a:pPr algn="just" rtl="1"/>
            <a:r>
              <a:rPr lang="fa-IR" sz="1200" dirty="0">
                <a:cs typeface="B Nazanin" pitchFamily="2" charset="-78"/>
              </a:rPr>
              <a:t>چنانچه بخواهیم به یک جمع بندی مناسب از مطالب عنوان شده از طرح ساختاری شهر تهران در محدوده میدان امام خمینی برسیم مطالب عنوان شده در زیر حائز اهمیت هستند.</a:t>
            </a:r>
          </a:p>
          <a:p>
            <a:pPr algn="just" rtl="1">
              <a:buFont typeface="Wingdings" pitchFamily="2" charset="2"/>
              <a:buChar char="Ø"/>
            </a:pPr>
            <a:endParaRPr lang="en-US" sz="1600" i="1" dirty="0"/>
          </a:p>
        </p:txBody>
      </p:sp>
      <p:sp>
        <p:nvSpPr>
          <p:cNvPr id="8" name="Slide Number Placeholder 7"/>
          <p:cNvSpPr>
            <a:spLocks noGrp="1"/>
          </p:cNvSpPr>
          <p:nvPr>
            <p:ph type="sldNum" sz="quarter" idx="12"/>
          </p:nvPr>
        </p:nvSpPr>
        <p:spPr/>
        <p:txBody>
          <a:bodyPr/>
          <a:lstStyle/>
          <a:p>
            <a:fld id="{FF86FEA7-80B1-4C74-85F3-91076A821A0B}" type="slidenum">
              <a:rPr lang="en-US" smtClean="0"/>
              <a:pPr/>
              <a:t>7</a:t>
            </a:fld>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سوم (</a:t>
            </a:r>
            <a:r>
              <a:rPr lang="fa-IR" sz="1400" b="1" dirty="0">
                <a:cs typeface="B Nazanin" pitchFamily="2" charset="-78"/>
              </a:rPr>
              <a:t>بررسی راه حل های ممکن ...)</a:t>
            </a:r>
            <a:endParaRPr lang="en-US" sz="1400" b="1" dirty="0">
              <a:cs typeface="B Nazanin" pitchFamily="2" charset="-78"/>
            </a:endParaRPr>
          </a:p>
        </p:txBody>
      </p:sp>
      <p:sp>
        <p:nvSpPr>
          <p:cNvPr id="11" name="TextBox 10"/>
          <p:cNvSpPr txBox="1"/>
          <p:nvPr/>
        </p:nvSpPr>
        <p:spPr>
          <a:xfrm>
            <a:off x="571480" y="1095348"/>
            <a:ext cx="5715040" cy="9048631"/>
          </a:xfrm>
          <a:prstGeom prst="rect">
            <a:avLst/>
          </a:prstGeom>
          <a:noFill/>
        </p:spPr>
        <p:txBody>
          <a:bodyPr wrap="square" rtlCol="0">
            <a:spAutoFit/>
          </a:bodyPr>
          <a:lstStyle/>
          <a:p>
            <a:pPr algn="just" rtl="1"/>
            <a:r>
              <a:rPr lang="fa-IR" sz="1600" b="1" dirty="0">
                <a:cs typeface="B Nazanin" pitchFamily="2" charset="-78"/>
              </a:rPr>
              <a:t>3.6 طراحی نما و جداره</a:t>
            </a:r>
          </a:p>
          <a:p>
            <a:pPr algn="just" rtl="1"/>
            <a:endParaRPr lang="fa-IR" sz="1600" b="1" dirty="0">
              <a:cs typeface="B Nazanin" pitchFamily="2" charset="-78"/>
            </a:endParaRPr>
          </a:p>
          <a:p>
            <a:pPr algn="just" rtl="1"/>
            <a:r>
              <a:rPr lang="fa-IR" sz="1200" dirty="0">
                <a:cs typeface="B Nazanin" pitchFamily="2" charset="-78"/>
              </a:rPr>
              <a:t>چنانچه در قسمت های پیشین ذکر شده است یک از اهداف طراحی میدان امام خمینی، </a:t>
            </a:r>
            <a:r>
              <a:rPr lang="fa-IR" sz="1200" u="sng" dirty="0">
                <a:effectLst>
                  <a:outerShdw blurRad="38100" dist="38100" dir="2700000" algn="tl">
                    <a:srgbClr val="000000">
                      <a:alpha val="43137"/>
                    </a:srgbClr>
                  </a:outerShdw>
                </a:effectLst>
                <a:cs typeface="B Nazanin" pitchFamily="2" charset="-78"/>
              </a:rPr>
              <a:t>ارتقای نقش و هویت میدان در ساختار تاریخی</a:t>
            </a:r>
            <a:r>
              <a:rPr lang="fa-IR" sz="1200" dirty="0">
                <a:cs typeface="B Nazanin" pitchFamily="2" charset="-78"/>
              </a:rPr>
              <a:t> و </a:t>
            </a:r>
            <a:r>
              <a:rPr lang="fa-IR" sz="1200" u="sng" dirty="0">
                <a:effectLst>
                  <a:outerShdw blurRad="38100" dist="38100" dir="2700000" algn="tl">
                    <a:srgbClr val="000000">
                      <a:alpha val="43137"/>
                    </a:srgbClr>
                  </a:outerShdw>
                </a:effectLst>
                <a:cs typeface="B Nazanin" pitchFamily="2" charset="-78"/>
              </a:rPr>
              <a:t>ایجاد هماهنگی و یکپارچگی </a:t>
            </a:r>
            <a:r>
              <a:rPr lang="fa-IR" sz="1200" dirty="0">
                <a:cs typeface="B Nazanin" pitchFamily="2" charset="-78"/>
              </a:rPr>
              <a:t>در ارتباط با هویت تاریخی این منطقه بوده است. جهت حصول بیشتر به این هدف در طراحی جداره و نمای شهری از اصول و تناسبات معماری در بافت تاریخی استفاده شده است. این اصول و تناسبات که به صورت موردی در چند ساختمان اطراف میدان مورد بررسی و تحلیل قرار گرفته است در انتهای پروسه دوم ذکر ان امده است. در این قسمت به طور جداگانه به ارائه طراحی های جداره های شمالی، جنوبی، شرقی و غربی پرداخته ایم.</a:t>
            </a:r>
          </a:p>
          <a:p>
            <a:pPr algn="just" rtl="1"/>
            <a:endParaRPr lang="fa-IR" sz="1200" dirty="0">
              <a:cs typeface="B Nazanin" pitchFamily="2" charset="-78"/>
            </a:endParaRPr>
          </a:p>
          <a:p>
            <a:pPr algn="just" rtl="1">
              <a:buFont typeface="Wingdings" pitchFamily="2" charset="2"/>
              <a:buChar char="Ø"/>
            </a:pPr>
            <a:r>
              <a:rPr lang="fa-IR" sz="1200" u="sng" dirty="0">
                <a:effectLst>
                  <a:outerShdw blurRad="38100" dist="38100" dir="2700000" algn="tl">
                    <a:srgbClr val="000000">
                      <a:alpha val="43137"/>
                    </a:srgbClr>
                  </a:outerShdw>
                </a:effectLst>
                <a:cs typeface="B Nazanin" pitchFamily="2" charset="-78"/>
              </a:rPr>
              <a:t>طراحی جداره شمالی میدان: </a:t>
            </a:r>
            <a:r>
              <a:rPr lang="fa-IR" sz="1200" dirty="0">
                <a:cs typeface="B Nazanin" pitchFamily="2" charset="-78"/>
              </a:rPr>
              <a:t>جداره شمالی میدان چنانچه در گزارش های طرح تفصیلی منطقه نیز آمده است شامل بافت فرسوده می شود همچنین به دلیل اینکه مالکیت اغلب ان ها خصوصی است با اطمینان بیشتری می توان در مورد امکان تحقق پذیری ان صحبت کرد. در طراحی این جداره از تناسبات تاریخی جداره شمالی میدان که قبلا ساختمان شهرداری بوده است استفاده شده است. در شکل های زیر وضع موجود این جداره و طرح پیشنهادی آورده شده است.</a:t>
            </a:r>
          </a:p>
          <a:p>
            <a:pPr algn="just" rtl="1">
              <a:buFont typeface="Wingdings" pitchFamily="2" charset="2"/>
              <a:buChar char="Ø"/>
            </a:pPr>
            <a:endParaRPr lang="fa-IR" sz="1200" dirty="0">
              <a:cs typeface="B Nazanin" pitchFamily="2" charset="-78"/>
            </a:endParaRPr>
          </a:p>
          <a:p>
            <a:pPr algn="just" rtl="1">
              <a:buFont typeface="Wingdings" pitchFamily="2" charset="2"/>
              <a:buChar char="Ø"/>
            </a:pPr>
            <a:endParaRPr lang="fa-IR" sz="1200" dirty="0">
              <a:cs typeface="B Nazanin" pitchFamily="2" charset="-78"/>
            </a:endParaRPr>
          </a:p>
          <a:p>
            <a:pPr algn="just" rtl="1">
              <a:buFont typeface="Wingdings" pitchFamily="2" charset="2"/>
              <a:buChar char="Ø"/>
            </a:pPr>
            <a:endParaRPr lang="fa-IR" sz="1200" dirty="0">
              <a:cs typeface="B Nazanin" pitchFamily="2" charset="-78"/>
            </a:endParaRPr>
          </a:p>
          <a:p>
            <a:pPr algn="just" rtl="1">
              <a:buFont typeface="Wingdings" pitchFamily="2" charset="2"/>
              <a:buChar char="Ø"/>
            </a:pPr>
            <a:endParaRPr lang="fa-IR" sz="1200" dirty="0">
              <a:cs typeface="B Nazanin" pitchFamily="2" charset="-78"/>
            </a:endParaRPr>
          </a:p>
          <a:p>
            <a:pPr algn="just" rtl="1">
              <a:buFont typeface="Wingdings" pitchFamily="2" charset="2"/>
              <a:buChar char="Ø"/>
            </a:pPr>
            <a:endParaRPr lang="fa-IR" sz="1200" dirty="0">
              <a:cs typeface="B Nazanin" pitchFamily="2" charset="-78"/>
            </a:endParaRPr>
          </a:p>
          <a:p>
            <a:pPr algn="just" rtl="1">
              <a:buFont typeface="Wingdings" pitchFamily="2" charset="2"/>
              <a:buChar char="Ø"/>
            </a:pPr>
            <a:endParaRPr lang="fa-IR" sz="1200" dirty="0">
              <a:cs typeface="B Nazanin" pitchFamily="2" charset="-78"/>
            </a:endParaRPr>
          </a:p>
          <a:p>
            <a:pPr algn="just" rtl="1">
              <a:buFont typeface="Wingdings" pitchFamily="2" charset="2"/>
              <a:buChar char="Ø"/>
            </a:pPr>
            <a:endParaRPr lang="fa-IR" sz="1200" dirty="0">
              <a:cs typeface="B Nazanin" pitchFamily="2" charset="-78"/>
            </a:endParaRPr>
          </a:p>
          <a:p>
            <a:pPr algn="just" rtl="1">
              <a:buFont typeface="Wingdings" pitchFamily="2" charset="2"/>
              <a:buChar char="Ø"/>
            </a:pPr>
            <a:endParaRPr lang="fa-IR" sz="1200" dirty="0">
              <a:cs typeface="B Nazanin" pitchFamily="2" charset="-78"/>
            </a:endParaRPr>
          </a:p>
          <a:p>
            <a:pPr algn="just" rtl="1">
              <a:buFont typeface="Wingdings" pitchFamily="2" charset="2"/>
              <a:buChar char="Ø"/>
            </a:pPr>
            <a:endParaRPr lang="fa-IR" sz="1200" dirty="0">
              <a:cs typeface="B Nazanin" pitchFamily="2" charset="-78"/>
            </a:endParaRPr>
          </a:p>
          <a:p>
            <a:pPr algn="just" rtl="1">
              <a:buFont typeface="Wingdings" pitchFamily="2" charset="2"/>
              <a:buChar char="Ø"/>
            </a:pPr>
            <a:endParaRPr lang="fa-IR" sz="1200" dirty="0">
              <a:cs typeface="B Nazanin" pitchFamily="2" charset="-78"/>
            </a:endParaRPr>
          </a:p>
          <a:p>
            <a:pPr algn="just" rtl="1">
              <a:buFont typeface="Wingdings" pitchFamily="2" charset="2"/>
              <a:buChar char="Ø"/>
            </a:pPr>
            <a:endParaRPr lang="fa-IR" sz="1200" dirty="0">
              <a:cs typeface="B Nazanin" pitchFamily="2" charset="-78"/>
            </a:endParaRPr>
          </a:p>
          <a:p>
            <a:pPr algn="just" rtl="1">
              <a:buFont typeface="Wingdings" pitchFamily="2" charset="2"/>
              <a:buChar char="Ø"/>
            </a:pPr>
            <a:endParaRPr lang="fa-IR" sz="1200" dirty="0">
              <a:cs typeface="B Nazanin" pitchFamily="2" charset="-78"/>
            </a:endParaRPr>
          </a:p>
          <a:p>
            <a:pPr algn="just" rtl="1">
              <a:buFont typeface="Wingdings" pitchFamily="2" charset="2"/>
              <a:buChar char="Ø"/>
            </a:pPr>
            <a:endParaRPr lang="fa-IR" sz="1200" dirty="0">
              <a:cs typeface="B Nazanin" pitchFamily="2" charset="-78"/>
            </a:endParaRPr>
          </a:p>
          <a:p>
            <a:pPr algn="just" rtl="1">
              <a:buFont typeface="Wingdings" pitchFamily="2" charset="2"/>
              <a:buChar char="Ø"/>
            </a:pPr>
            <a:endParaRPr lang="fa-IR" sz="1200" dirty="0">
              <a:cs typeface="B Nazanin" pitchFamily="2" charset="-78"/>
            </a:endParaRPr>
          </a:p>
          <a:p>
            <a:pPr algn="just" rtl="1">
              <a:buFont typeface="Wingdings" pitchFamily="2" charset="2"/>
              <a:buChar char="Ø"/>
            </a:pPr>
            <a:endParaRPr lang="fa-IR" sz="1200" dirty="0">
              <a:cs typeface="B Nazanin" pitchFamily="2" charset="-78"/>
            </a:endParaRPr>
          </a:p>
          <a:p>
            <a:pPr algn="just" rtl="1">
              <a:buFont typeface="Wingdings" pitchFamily="2" charset="2"/>
              <a:buChar char="Ø"/>
            </a:pPr>
            <a:endParaRPr lang="fa-IR" sz="1200" dirty="0">
              <a:cs typeface="B Nazanin" pitchFamily="2" charset="-78"/>
            </a:endParaRPr>
          </a:p>
          <a:p>
            <a:pPr algn="just" rtl="1">
              <a:buFont typeface="Wingdings" pitchFamily="2" charset="2"/>
              <a:buChar char="Ø"/>
            </a:pPr>
            <a:endParaRPr lang="fa-IR" sz="1200" dirty="0">
              <a:cs typeface="B Nazanin" pitchFamily="2" charset="-78"/>
            </a:endParaRPr>
          </a:p>
          <a:p>
            <a:pPr algn="just" rtl="1">
              <a:buFont typeface="Wingdings" pitchFamily="2" charset="2"/>
              <a:buChar char="Ø"/>
            </a:pPr>
            <a:endParaRPr lang="fa-IR" sz="1200" dirty="0">
              <a:cs typeface="B Nazanin" pitchFamily="2" charset="-78"/>
            </a:endParaRPr>
          </a:p>
          <a:p>
            <a:pPr algn="just" rtl="1">
              <a:buFont typeface="Wingdings" pitchFamily="2" charset="2"/>
              <a:buChar char="Ø"/>
            </a:pPr>
            <a:endParaRPr lang="fa-IR" sz="1200" dirty="0">
              <a:cs typeface="B Nazanin" pitchFamily="2" charset="-78"/>
            </a:endParaRPr>
          </a:p>
          <a:p>
            <a:pPr algn="just" rtl="1">
              <a:buFont typeface="Wingdings" pitchFamily="2" charset="2"/>
              <a:buChar char="Ø"/>
            </a:pPr>
            <a:r>
              <a:rPr lang="fa-IR" sz="1200" u="sng" dirty="0">
                <a:effectLst>
                  <a:outerShdw blurRad="38100" dist="38100" dir="2700000" algn="tl">
                    <a:srgbClr val="000000">
                      <a:alpha val="43137"/>
                    </a:srgbClr>
                  </a:outerShdw>
                </a:effectLst>
                <a:cs typeface="B Nazanin" pitchFamily="2" charset="-78"/>
              </a:rPr>
              <a:t>طراحی جداره جنوبی میدان: </a:t>
            </a:r>
            <a:r>
              <a:rPr lang="fa-IR" sz="1200" dirty="0">
                <a:cs typeface="B Nazanin" pitchFamily="2" charset="-78"/>
              </a:rPr>
              <a:t>قرار گیری ساختمان مخابرات با 13 طبقه در جداره جنوبی از مشکل ترین قسمت های طراحی محسوب می شود. ساختمان مخابرات با وجود اینکه از مشکل ساز ترین قطعات در زمینه ناهماهنگی و عدم تناسب با ابعاد میدان و همچنین عدم رعایت مقیاس انسانی می باشد، اما به دو دلیل ارائه راهکار مناسب برای طراحی مجدد آن مشکل به نظر می رسید:</a:t>
            </a:r>
          </a:p>
          <a:p>
            <a:pPr algn="just" rtl="1"/>
            <a:r>
              <a:rPr lang="fa-IR" sz="1200" dirty="0">
                <a:cs typeface="B Nazanin" pitchFamily="2" charset="-78"/>
              </a:rPr>
              <a:t>اولا اینکه نمی توانیم در کاربری این قسمت از میدان تغییری ایجاد کنیم و ساختمان مخابرات را به جای دیگری منتقل کنیم چون این مکان سال هاست که به عنوان محل ساختمان مخابرات شناخته می شود و نام میدان امام خمینی با نام مخابرات عجین شده است که به نوعی </a:t>
            </a:r>
            <a:r>
              <a:rPr lang="fa-IR" sz="1200" dirty="0">
                <a:effectLst>
                  <a:outerShdw blurRad="38100" dist="38100" dir="2700000" algn="tl">
                    <a:srgbClr val="000000">
                      <a:alpha val="43137"/>
                    </a:srgbClr>
                  </a:outerShdw>
                </a:effectLst>
                <a:cs typeface="B Nazanin" pitchFamily="2" charset="-78"/>
              </a:rPr>
              <a:t>هویت مکانی </a:t>
            </a:r>
            <a:r>
              <a:rPr lang="fa-IR" sz="1200" dirty="0">
                <a:cs typeface="B Nazanin" pitchFamily="2" charset="-78"/>
              </a:rPr>
              <a:t>این بنا را نشان میدهد</a:t>
            </a:r>
          </a:p>
          <a:p>
            <a:pPr algn="just" rtl="1"/>
            <a:r>
              <a:rPr lang="fa-IR" sz="1200" dirty="0">
                <a:cs typeface="B Nazanin" pitchFamily="2" charset="-78"/>
              </a:rPr>
              <a:t>ثانیا اینکه ساختمان مخابرات از اولین برج های تهران محسوب می شود و ایجاد تغییرات شکلی شدید در ان به دلیل نوعی </a:t>
            </a:r>
            <a:r>
              <a:rPr lang="fa-IR" sz="1200" dirty="0">
                <a:effectLst>
                  <a:outerShdw blurRad="38100" dist="38100" dir="2700000" algn="tl">
                    <a:srgbClr val="000000">
                      <a:alpha val="43137"/>
                    </a:srgbClr>
                  </a:outerShdw>
                </a:effectLst>
                <a:cs typeface="B Nazanin" pitchFamily="2" charset="-78"/>
              </a:rPr>
              <a:t>خاطره انگیزی </a:t>
            </a:r>
            <a:r>
              <a:rPr lang="fa-IR" sz="1200" dirty="0">
                <a:cs typeface="B Nazanin" pitchFamily="2" charset="-78"/>
              </a:rPr>
              <a:t>ناممکن است.</a:t>
            </a:r>
          </a:p>
          <a:p>
            <a:pPr algn="just" rtl="1"/>
            <a:r>
              <a:rPr lang="fa-IR" sz="1200" dirty="0">
                <a:cs typeface="B Nazanin" pitchFamily="2" charset="-78"/>
              </a:rPr>
              <a:t>ثالثا اینکه از بسیاری از معابر پیرامون </a:t>
            </a:r>
            <a:r>
              <a:rPr lang="fa-IR" sz="1200" dirty="0">
                <a:effectLst>
                  <a:outerShdw blurRad="38100" dist="38100" dir="2700000" algn="tl">
                    <a:srgbClr val="000000">
                      <a:alpha val="43137"/>
                    </a:srgbClr>
                  </a:outerShdw>
                </a:effectLst>
                <a:cs typeface="B Nazanin" pitchFamily="2" charset="-78"/>
              </a:rPr>
              <a:t>کریدور بصری مطلوبی </a:t>
            </a:r>
            <a:r>
              <a:rPr lang="fa-IR" sz="1200" dirty="0">
                <a:cs typeface="B Nazanin" pitchFamily="2" charset="-78"/>
              </a:rPr>
              <a:t>به این ساختمان وجود دارد و کاهش ارتفاع یا ایجاد شکست در نما مناسب به دلیل مخدوش شدن تصویر ذهنی مردم مناسب به نظر نمی رسد.</a:t>
            </a:r>
          </a:p>
          <a:p>
            <a:pPr algn="just" rtl="1"/>
            <a:endParaRPr lang="fa-IR" sz="1200" dirty="0">
              <a:cs typeface="B Nazanin" pitchFamily="2" charset="-78"/>
            </a:endParaRPr>
          </a:p>
          <a:p>
            <a:pPr algn="just" rtl="1"/>
            <a:endParaRPr lang="fa-IR" sz="1600" dirty="0">
              <a:cs typeface="B Nazanin" pitchFamily="2" charset="-78"/>
            </a:endParaRPr>
          </a:p>
          <a:p>
            <a:pPr algn="just" rtl="1"/>
            <a:endParaRPr lang="fa-IR" sz="1600" b="1" dirty="0">
              <a:cs typeface="B Nazanin" pitchFamily="2" charset="-78"/>
            </a:endParaRPr>
          </a:p>
          <a:p>
            <a:pPr algn="just" rtl="1"/>
            <a:endParaRPr lang="en-US" sz="1400" b="1" dirty="0"/>
          </a:p>
        </p:txBody>
      </p:sp>
      <p:sp>
        <p:nvSpPr>
          <p:cNvPr id="14" name="Content Placeholder 2"/>
          <p:cNvSpPr txBox="1">
            <a:spLocks/>
          </p:cNvSpPr>
          <p:nvPr/>
        </p:nvSpPr>
        <p:spPr>
          <a:xfrm>
            <a:off x="2713010" y="2005517"/>
            <a:ext cx="3657600" cy="4876800"/>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buFont typeface="Wingdings" pitchFamily="2" charset="2"/>
              <a:buChar char="ü"/>
              <a:tabLst/>
              <a:defRPr/>
            </a:pPr>
            <a:endParaRPr kumimoji="0" lang="fa-IR" sz="3200" b="0" i="0" u="none" strike="noStrike" kern="1200" cap="none" spc="0" normalizeH="0" baseline="0" noProof="0" dirty="0">
              <a:ln>
                <a:noFill/>
              </a:ln>
              <a:solidFill>
                <a:prstClr val="black"/>
              </a:solidFill>
              <a:effectLst/>
              <a:uLnTx/>
              <a:uFillTx/>
              <a:latin typeface="+mn-lt"/>
              <a:ea typeface="+mn-ea"/>
              <a:cs typeface="B Mitra" pitchFamily="2" charset="-78"/>
            </a:endParaRPr>
          </a:p>
        </p:txBody>
      </p:sp>
      <p:pic>
        <p:nvPicPr>
          <p:cNvPr id="1026" name="Picture 2" descr="C:\Users\Elham\Desktop\n.jpg"/>
          <p:cNvPicPr>
            <a:picLocks noChangeAspect="1" noChangeArrowheads="1"/>
          </p:cNvPicPr>
          <p:nvPr/>
        </p:nvPicPr>
        <p:blipFill>
          <a:blip r:embed="rId3" cstate="screen">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85818" y="3836778"/>
            <a:ext cx="5357826" cy="1116222"/>
          </a:xfrm>
          <a:prstGeom prst="rect">
            <a:avLst/>
          </a:prstGeom>
          <a:noFill/>
        </p:spPr>
      </p:pic>
      <p:pic>
        <p:nvPicPr>
          <p:cNvPr id="1027" name="Picture 3" descr="C:\Users\Elham\Desktop\n1.jp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14357" y="4788223"/>
            <a:ext cx="5429288" cy="1022033"/>
          </a:xfrm>
          <a:prstGeom prst="rect">
            <a:avLst/>
          </a:prstGeom>
          <a:noFill/>
        </p:spPr>
      </p:pic>
      <p:pic>
        <p:nvPicPr>
          <p:cNvPr id="1028" name="Picture 4" descr="C:\Users\Elham\Desktop\n3.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28670" y="5973541"/>
            <a:ext cx="4857784" cy="693971"/>
          </a:xfrm>
          <a:prstGeom prst="rect">
            <a:avLst/>
          </a:prstGeom>
          <a:noFill/>
        </p:spPr>
      </p:pic>
      <p:sp>
        <p:nvSpPr>
          <p:cNvPr id="12" name="Slide Number Placeholder 11"/>
          <p:cNvSpPr>
            <a:spLocks noGrp="1"/>
          </p:cNvSpPr>
          <p:nvPr>
            <p:ph type="sldNum" sz="quarter" idx="12"/>
          </p:nvPr>
        </p:nvSpPr>
        <p:spPr/>
        <p:txBody>
          <a:bodyPr/>
          <a:lstStyle/>
          <a:p>
            <a:fld id="{FF86FEA7-80B1-4C74-85F3-91076A821A0B}" type="slidenum">
              <a:rPr lang="en-US" smtClean="0"/>
              <a:pPr/>
              <a:t>70</a:t>
            </a:fld>
            <a:endParaRPr 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سوم (</a:t>
            </a:r>
            <a:r>
              <a:rPr lang="fa-IR" sz="1400" b="1" dirty="0">
                <a:cs typeface="B Nazanin" pitchFamily="2" charset="-78"/>
              </a:rPr>
              <a:t>بررسی راه حل های ممکن ...)</a:t>
            </a:r>
            <a:endParaRPr lang="en-US" sz="1400" b="1" dirty="0">
              <a:cs typeface="B Nazanin" pitchFamily="2" charset="-78"/>
            </a:endParaRPr>
          </a:p>
        </p:txBody>
      </p:sp>
      <p:sp>
        <p:nvSpPr>
          <p:cNvPr id="11" name="TextBox 10"/>
          <p:cNvSpPr txBox="1"/>
          <p:nvPr/>
        </p:nvSpPr>
        <p:spPr>
          <a:xfrm>
            <a:off x="571480" y="1095348"/>
            <a:ext cx="5715040" cy="9233297"/>
          </a:xfrm>
          <a:prstGeom prst="rect">
            <a:avLst/>
          </a:prstGeom>
          <a:noFill/>
        </p:spPr>
        <p:txBody>
          <a:bodyPr wrap="square" rtlCol="0">
            <a:spAutoFit/>
          </a:bodyPr>
          <a:lstStyle/>
          <a:p>
            <a:pPr algn="just" rtl="1"/>
            <a:r>
              <a:rPr lang="fa-IR" sz="1200" dirty="0">
                <a:cs typeface="B Nazanin" pitchFamily="2" charset="-78"/>
              </a:rPr>
              <a:t>بنابراین بهترین راه حل ممکن استفاده از کنسول در نمای ساختمان مخابرات به نظر می رسد که تا حدی وضعیت ان را بهبود دهیم. که این پیشنهاد در شکل های زیر نشان داده شده است. </a:t>
            </a: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buFont typeface="Wingdings" pitchFamily="2" charset="2"/>
              <a:buChar char="Ø"/>
            </a:pPr>
            <a:r>
              <a:rPr lang="fa-IR" sz="1200" u="sng" dirty="0">
                <a:effectLst>
                  <a:outerShdw blurRad="38100" dist="38100" dir="2700000" algn="tl">
                    <a:srgbClr val="000000">
                      <a:alpha val="43137"/>
                    </a:srgbClr>
                  </a:outerShdw>
                </a:effectLst>
                <a:cs typeface="B Nazanin" pitchFamily="2" charset="-78"/>
              </a:rPr>
              <a:t>طراحی جداره شرقی میدان: </a:t>
            </a:r>
            <a:r>
              <a:rPr lang="fa-IR" sz="1200" dirty="0">
                <a:cs typeface="B Nazanin" pitchFamily="2" charset="-78"/>
              </a:rPr>
              <a:t>مشکل اصلی در طراحی این جداره میدان وجود ساختمان تاریخی بانک تجارت می باشد. که لازم است در طراحی مجدد این جداره تاکید بیشتر بر عنصر شاخص در نظر گرفته شود. بنابراین ساختمان های پیرامون به صورت پلکانی نسبت به ساختمان بانک طراحی شده است تا تاکید بیشتری روی عنصر شاخص تاریخی داشته باشیم. همچنین ساختمان واقع در شمال ساختمان بانک در سطح پیاده رو تجاوز کرده بود که در طرح جدید این قسمت نیز اصلاح شد.</a:t>
            </a: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en-US" sz="1400" b="1" dirty="0"/>
          </a:p>
        </p:txBody>
      </p:sp>
      <p:sp>
        <p:nvSpPr>
          <p:cNvPr id="14" name="Content Placeholder 2"/>
          <p:cNvSpPr txBox="1">
            <a:spLocks/>
          </p:cNvSpPr>
          <p:nvPr/>
        </p:nvSpPr>
        <p:spPr>
          <a:xfrm>
            <a:off x="2713010" y="2005517"/>
            <a:ext cx="3657600" cy="4876800"/>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buFont typeface="Wingdings" pitchFamily="2" charset="2"/>
              <a:buChar char="ü"/>
              <a:tabLst/>
              <a:defRPr/>
            </a:pPr>
            <a:endParaRPr kumimoji="0" lang="fa-IR" sz="3200" b="0" i="0" u="none" strike="noStrike" kern="1200" cap="none" spc="0" normalizeH="0" baseline="0" noProof="0" dirty="0">
              <a:ln>
                <a:noFill/>
              </a:ln>
              <a:solidFill>
                <a:prstClr val="black"/>
              </a:solidFill>
              <a:effectLst/>
              <a:uLnTx/>
              <a:uFillTx/>
              <a:latin typeface="+mn-lt"/>
              <a:ea typeface="+mn-ea"/>
              <a:cs typeface="B Mitra" pitchFamily="2" charset="-78"/>
            </a:endParaRPr>
          </a:p>
        </p:txBody>
      </p:sp>
      <p:pic>
        <p:nvPicPr>
          <p:cNvPr id="2050" name="Picture 2" descr="C:\Users\Elham\Desktop\k.jpg"/>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071678" y="3108743"/>
            <a:ext cx="2643206" cy="1701381"/>
          </a:xfrm>
          <a:prstGeom prst="rect">
            <a:avLst/>
          </a:prstGeom>
          <a:noFill/>
        </p:spPr>
      </p:pic>
      <p:pic>
        <p:nvPicPr>
          <p:cNvPr id="2051" name="Picture 3" descr="C:\Users\Elham\Desktop\l.jpg"/>
          <p:cNvPicPr>
            <a:picLocks noChangeAspect="1" noChangeArrowheads="1"/>
          </p:cNvPicPr>
          <p:nvPr/>
        </p:nvPicPr>
        <p:blipFill>
          <a:blip r:embed="rId4" cstate="screen">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a:ext>
            </a:extLst>
          </a:blip>
          <a:srcRect l="-859"/>
          <a:stretch>
            <a:fillRect/>
          </a:stretch>
        </p:blipFill>
        <p:spPr bwMode="auto">
          <a:xfrm>
            <a:off x="1926156" y="1523976"/>
            <a:ext cx="2860166" cy="1643074"/>
          </a:xfrm>
          <a:prstGeom prst="rect">
            <a:avLst/>
          </a:prstGeom>
          <a:noFill/>
        </p:spPr>
      </p:pic>
      <p:pic>
        <p:nvPicPr>
          <p:cNvPr id="2052" name="Picture 4" descr="C:\Users\Elham\Desktop\mokhabrat.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214554" y="4870197"/>
            <a:ext cx="2428892" cy="1490456"/>
          </a:xfrm>
          <a:prstGeom prst="rect">
            <a:avLst/>
          </a:prstGeom>
          <a:noFill/>
        </p:spPr>
      </p:pic>
      <p:sp>
        <p:nvSpPr>
          <p:cNvPr id="12" name="Slide Number Placeholder 11"/>
          <p:cNvSpPr>
            <a:spLocks noGrp="1"/>
          </p:cNvSpPr>
          <p:nvPr>
            <p:ph type="sldNum" sz="quarter" idx="12"/>
          </p:nvPr>
        </p:nvSpPr>
        <p:spPr/>
        <p:txBody>
          <a:bodyPr/>
          <a:lstStyle/>
          <a:p>
            <a:fld id="{FF86FEA7-80B1-4C74-85F3-91076A821A0B}" type="slidenum">
              <a:rPr lang="en-US" smtClean="0"/>
              <a:pPr/>
              <a:t>71</a:t>
            </a:fld>
            <a:endParaRPr 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سوم (</a:t>
            </a:r>
            <a:r>
              <a:rPr lang="fa-IR" sz="1400" b="1" dirty="0">
                <a:cs typeface="B Nazanin" pitchFamily="2" charset="-78"/>
              </a:rPr>
              <a:t>بررسی راه حل های ممکن ...)</a:t>
            </a:r>
            <a:endParaRPr lang="en-US" sz="1400" b="1" dirty="0">
              <a:cs typeface="B Nazanin" pitchFamily="2" charset="-78"/>
            </a:endParaRPr>
          </a:p>
        </p:txBody>
      </p:sp>
      <p:sp>
        <p:nvSpPr>
          <p:cNvPr id="11" name="TextBox 10"/>
          <p:cNvSpPr txBox="1"/>
          <p:nvPr/>
        </p:nvSpPr>
        <p:spPr>
          <a:xfrm>
            <a:off x="571480" y="1095348"/>
            <a:ext cx="5715040" cy="7632859"/>
          </a:xfrm>
          <a:prstGeom prst="rect">
            <a:avLst/>
          </a:prstGeom>
          <a:noFill/>
        </p:spPr>
        <p:txBody>
          <a:bodyPr wrap="square" rtlCol="0">
            <a:spAutoFit/>
          </a:bodyPr>
          <a:lstStyle/>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buFont typeface="Wingdings" pitchFamily="2" charset="2"/>
              <a:buChar char="Ø"/>
            </a:pPr>
            <a:r>
              <a:rPr lang="fa-IR" sz="1200" u="sng" dirty="0">
                <a:effectLst>
                  <a:outerShdw blurRad="38100" dist="38100" dir="2700000" algn="tl">
                    <a:srgbClr val="000000">
                      <a:alpha val="43137"/>
                    </a:srgbClr>
                  </a:outerShdw>
                </a:effectLst>
                <a:cs typeface="B Nazanin" pitchFamily="2" charset="-78"/>
              </a:rPr>
              <a:t>طراحی جداره غربی میدان: </a:t>
            </a:r>
            <a:r>
              <a:rPr lang="fa-IR" sz="1200" dirty="0">
                <a:cs typeface="B Nazanin" pitchFamily="2" charset="-78"/>
              </a:rPr>
              <a:t>این جداره نیز با احترام به بافت تاریخی منطقه و اصول حاکم بر آن طراحی شده است و سعی شده ریتم و خط اسمان مناسب و مطلوبی در ان در نظر گرفته شود. طرح پیشنهادی و وضع موجود این جداره در شکل زیر آورده شده است.</a:t>
            </a: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600" dirty="0">
              <a:cs typeface="B Nazanin" pitchFamily="2" charset="-78"/>
            </a:endParaRPr>
          </a:p>
          <a:p>
            <a:pPr algn="just" rtl="1"/>
            <a:endParaRPr lang="fa-IR" sz="1600" b="1" dirty="0">
              <a:cs typeface="B Nazanin" pitchFamily="2" charset="-78"/>
            </a:endParaRPr>
          </a:p>
          <a:p>
            <a:pPr algn="just" rtl="1"/>
            <a:endParaRPr lang="en-US" sz="1400" b="1" dirty="0"/>
          </a:p>
        </p:txBody>
      </p:sp>
      <p:sp>
        <p:nvSpPr>
          <p:cNvPr id="14" name="Content Placeholder 2"/>
          <p:cNvSpPr txBox="1">
            <a:spLocks/>
          </p:cNvSpPr>
          <p:nvPr/>
        </p:nvSpPr>
        <p:spPr>
          <a:xfrm>
            <a:off x="2713010" y="2005517"/>
            <a:ext cx="3657600" cy="4876800"/>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buFont typeface="Wingdings" pitchFamily="2" charset="2"/>
              <a:buChar char="ü"/>
              <a:tabLst/>
              <a:defRPr/>
            </a:pPr>
            <a:endParaRPr kumimoji="0" lang="fa-IR" sz="3200" b="0" i="0" u="none" strike="noStrike" kern="1200" cap="none" spc="0" normalizeH="0" baseline="0" noProof="0" dirty="0">
              <a:ln>
                <a:noFill/>
              </a:ln>
              <a:solidFill>
                <a:prstClr val="black"/>
              </a:solidFill>
              <a:effectLst/>
              <a:uLnTx/>
              <a:uFillTx/>
              <a:latin typeface="+mn-lt"/>
              <a:ea typeface="+mn-ea"/>
              <a:cs typeface="B Mitra" pitchFamily="2" charset="-78"/>
            </a:endParaRPr>
          </a:p>
        </p:txBody>
      </p:sp>
      <p:grpSp>
        <p:nvGrpSpPr>
          <p:cNvPr id="23" name="Group 22"/>
          <p:cNvGrpSpPr/>
          <p:nvPr/>
        </p:nvGrpSpPr>
        <p:grpSpPr>
          <a:xfrm>
            <a:off x="428604" y="1238224"/>
            <a:ext cx="5932061" cy="4572032"/>
            <a:chOff x="714332" y="1023910"/>
            <a:chExt cx="5572188" cy="4294666"/>
          </a:xfrm>
        </p:grpSpPr>
        <p:pic>
          <p:nvPicPr>
            <p:cNvPr id="20" name="Picture 5" descr="C:\Users\Elham\Desktop\llk.jpg"/>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28670" y="2524108"/>
              <a:ext cx="5143512" cy="1232308"/>
            </a:xfrm>
            <a:prstGeom prst="rect">
              <a:avLst/>
            </a:prstGeom>
            <a:noFill/>
          </p:spPr>
        </p:pic>
        <p:pic>
          <p:nvPicPr>
            <p:cNvPr id="21" name="Picture 6" descr="C:\Users\Elham\Desktop\bank.jp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142984" y="4024306"/>
              <a:ext cx="4857784" cy="1294270"/>
            </a:xfrm>
            <a:prstGeom prst="rect">
              <a:avLst/>
            </a:prstGeom>
            <a:noFill/>
          </p:spPr>
        </p:pic>
        <p:pic>
          <p:nvPicPr>
            <p:cNvPr id="22" name="Picture 7" descr="C:\Users\Elham\Desktop\ba.jpg"/>
            <p:cNvPicPr>
              <a:picLocks noChangeAspect="1" noChangeArrowheads="1"/>
            </p:cNvPicPr>
            <p:nvPr/>
          </p:nvPicPr>
          <p:blipFill>
            <a:blip r:embed="rId5" cstate="screen">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14332" y="1023910"/>
              <a:ext cx="5572188" cy="1526397"/>
            </a:xfrm>
            <a:prstGeom prst="rect">
              <a:avLst/>
            </a:prstGeom>
            <a:noFill/>
          </p:spPr>
        </p:pic>
      </p:grpSp>
      <p:pic>
        <p:nvPicPr>
          <p:cNvPr id="2058" name="Picture 10" descr="C:\Users\Elham\Desktop\a.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14356" y="6738950"/>
            <a:ext cx="5500726" cy="1317891"/>
          </a:xfrm>
          <a:prstGeom prst="rect">
            <a:avLst/>
          </a:prstGeom>
          <a:noFill/>
        </p:spPr>
      </p:pic>
      <p:sp>
        <p:nvSpPr>
          <p:cNvPr id="15" name="Slide Number Placeholder 14"/>
          <p:cNvSpPr>
            <a:spLocks noGrp="1"/>
          </p:cNvSpPr>
          <p:nvPr>
            <p:ph type="sldNum" sz="quarter" idx="12"/>
          </p:nvPr>
        </p:nvSpPr>
        <p:spPr/>
        <p:txBody>
          <a:bodyPr/>
          <a:lstStyle/>
          <a:p>
            <a:fld id="{FF86FEA7-80B1-4C74-85F3-91076A821A0B}" type="slidenum">
              <a:rPr lang="en-US" smtClean="0"/>
              <a:pPr/>
              <a:t>72</a:t>
            </a:fld>
            <a:endParaRPr 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سوم (</a:t>
            </a:r>
            <a:r>
              <a:rPr lang="fa-IR" sz="1400" b="1" dirty="0">
                <a:cs typeface="B Nazanin" pitchFamily="2" charset="-78"/>
              </a:rPr>
              <a:t>بررسی راه حل های ممکن ...)</a:t>
            </a:r>
            <a:endParaRPr lang="en-US" sz="1400" b="1" dirty="0">
              <a:cs typeface="B Nazanin" pitchFamily="2" charset="-78"/>
            </a:endParaRPr>
          </a:p>
        </p:txBody>
      </p:sp>
      <p:sp>
        <p:nvSpPr>
          <p:cNvPr id="11" name="TextBox 10"/>
          <p:cNvSpPr txBox="1"/>
          <p:nvPr/>
        </p:nvSpPr>
        <p:spPr>
          <a:xfrm>
            <a:off x="571480" y="1095348"/>
            <a:ext cx="5715040" cy="2416046"/>
          </a:xfrm>
          <a:prstGeom prst="rect">
            <a:avLst/>
          </a:prstGeom>
          <a:noFill/>
        </p:spPr>
        <p:txBody>
          <a:bodyPr wrap="square" rtlCol="0">
            <a:spAutoFit/>
          </a:bodyPr>
          <a:lstStyle/>
          <a:p>
            <a:pPr algn="just" rtl="1"/>
            <a:r>
              <a:rPr lang="fa-IR" sz="1600" b="1" dirty="0">
                <a:cs typeface="B Nazanin" pitchFamily="2" charset="-78"/>
              </a:rPr>
              <a:t>3.7 ضوابط طراحی و اجرایی </a:t>
            </a:r>
          </a:p>
          <a:p>
            <a:pPr algn="just" rtl="1"/>
            <a:endParaRPr lang="fa-IR" sz="1600" b="1" dirty="0">
              <a:cs typeface="B Nazanin" pitchFamily="2" charset="-78"/>
            </a:endParaRPr>
          </a:p>
          <a:p>
            <a:pPr algn="just" rtl="1">
              <a:spcAft>
                <a:spcPts val="1000"/>
              </a:spcAft>
            </a:pPr>
            <a:endParaRPr lang="en-US" sz="1200" dirty="0">
              <a:ea typeface="Calibri"/>
              <a:cs typeface="Arial"/>
            </a:endParaRPr>
          </a:p>
          <a:p>
            <a:pPr algn="just" rtl="1">
              <a:spcAft>
                <a:spcPts val="1000"/>
              </a:spcAft>
            </a:pPr>
            <a:endParaRPr lang="en-US" sz="1200" dirty="0">
              <a:ea typeface="Calibri"/>
              <a:cs typeface="Arial"/>
            </a:endParaRPr>
          </a:p>
          <a:p>
            <a:pPr algn="just" rtl="1">
              <a:spcAft>
                <a:spcPts val="1000"/>
              </a:spcAft>
            </a:pPr>
            <a:r>
              <a:rPr lang="en-US" sz="1200" dirty="0">
                <a:ea typeface="Calibri"/>
                <a:cs typeface="B Nazanin"/>
              </a:rPr>
              <a:t> </a:t>
            </a:r>
            <a:endParaRPr lang="en-US" sz="1200" dirty="0">
              <a:ea typeface="Calibri"/>
              <a:cs typeface="Arial"/>
            </a:endParaRPr>
          </a:p>
          <a:p>
            <a:pPr algn="just" rtl="1"/>
            <a:endParaRPr lang="fa-IR" sz="1200" b="1" dirty="0">
              <a:cs typeface="B Nazanin" pitchFamily="2" charset="-78"/>
            </a:endParaRPr>
          </a:p>
          <a:p>
            <a:pPr algn="just" rtl="1"/>
            <a:endParaRPr lang="fa-IR" sz="1600" b="1" dirty="0">
              <a:cs typeface="B Nazanin" pitchFamily="2" charset="-78"/>
            </a:endParaRPr>
          </a:p>
          <a:p>
            <a:pPr algn="just" rtl="1"/>
            <a:endParaRPr lang="fa-IR" sz="1600" b="1" dirty="0">
              <a:cs typeface="B Nazanin" pitchFamily="2" charset="-78"/>
            </a:endParaRPr>
          </a:p>
          <a:p>
            <a:pPr algn="just" rtl="1"/>
            <a:endParaRPr lang="en-US" sz="1400" b="1" dirty="0"/>
          </a:p>
        </p:txBody>
      </p:sp>
      <p:pic>
        <p:nvPicPr>
          <p:cNvPr id="3074" name="Picture 2" descr="C:\Users\Elham\Desktop\kargah tarahi shahri\scan\IMG_0009.jpg"/>
          <p:cNvPicPr>
            <a:picLocks noChangeAspect="1" noChangeArrowheads="1"/>
          </p:cNvPicPr>
          <p:nvPr/>
        </p:nvPicPr>
        <p:blipFill>
          <a:blip r:embed="rId3" cstate="screen">
            <a:clrChange>
              <a:clrFrom>
                <a:srgbClr val="FCFCFE"/>
              </a:clrFrom>
              <a:clrTo>
                <a:srgbClr val="FCFCFE">
                  <a:alpha val="0"/>
                </a:srgbClr>
              </a:clrTo>
            </a:clrChange>
            <a:extLst>
              <a:ext uri="{28A0092B-C50C-407E-A947-70E740481C1C}">
                <a14:useLocalDpi xmlns:a14="http://schemas.microsoft.com/office/drawing/2010/main"/>
              </a:ext>
            </a:extLst>
          </a:blip>
          <a:srcRect/>
          <a:stretch>
            <a:fillRect/>
          </a:stretch>
        </p:blipFill>
        <p:spPr bwMode="auto">
          <a:xfrm rot="10800000">
            <a:off x="475641" y="1237582"/>
            <a:ext cx="5810879" cy="8216012"/>
          </a:xfrm>
          <a:prstGeom prst="rect">
            <a:avLst/>
          </a:prstGeom>
          <a:noFill/>
        </p:spPr>
      </p:pic>
      <p:sp>
        <p:nvSpPr>
          <p:cNvPr id="10" name="Slide Number Placeholder 9"/>
          <p:cNvSpPr>
            <a:spLocks noGrp="1"/>
          </p:cNvSpPr>
          <p:nvPr>
            <p:ph type="sldNum" sz="quarter" idx="12"/>
          </p:nvPr>
        </p:nvSpPr>
        <p:spPr/>
        <p:txBody>
          <a:bodyPr/>
          <a:lstStyle/>
          <a:p>
            <a:fld id="{FF86FEA7-80B1-4C74-85F3-91076A821A0B}" type="slidenum">
              <a:rPr lang="en-US" smtClean="0"/>
              <a:pPr/>
              <a:t>73</a:t>
            </a:fld>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سوم (</a:t>
            </a:r>
            <a:r>
              <a:rPr lang="fa-IR" sz="1400" b="1" dirty="0">
                <a:cs typeface="B Nazanin" pitchFamily="2" charset="-78"/>
              </a:rPr>
              <a:t>بررسی راه حل های ممکن ...)</a:t>
            </a:r>
            <a:endParaRPr lang="en-US" sz="1400" b="1" dirty="0">
              <a:cs typeface="B Nazanin" pitchFamily="2" charset="-78"/>
            </a:endParaRPr>
          </a:p>
        </p:txBody>
      </p:sp>
      <p:pic>
        <p:nvPicPr>
          <p:cNvPr id="5122" name="Picture 2" descr="C:\Users\Elham\Desktop\kargah tarahi shahri\scan\scan0005.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95325" y="1152535"/>
            <a:ext cx="5467350" cy="5157787"/>
          </a:xfrm>
          <a:prstGeom prst="rect">
            <a:avLst/>
          </a:prstGeom>
          <a:noFill/>
        </p:spPr>
      </p:pic>
      <p:pic>
        <p:nvPicPr>
          <p:cNvPr id="5123" name="Picture 3" descr="C:\Users\Elham\Desktop\kargah tarahi shahri\scan\scan000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3421" y="6238884"/>
            <a:ext cx="5824537" cy="2857500"/>
          </a:xfrm>
          <a:prstGeom prst="rect">
            <a:avLst/>
          </a:prstGeom>
          <a:noFill/>
        </p:spPr>
      </p:pic>
      <p:sp>
        <p:nvSpPr>
          <p:cNvPr id="10" name="Slide Number Placeholder 9"/>
          <p:cNvSpPr>
            <a:spLocks noGrp="1"/>
          </p:cNvSpPr>
          <p:nvPr>
            <p:ph type="sldNum" sz="quarter" idx="12"/>
          </p:nvPr>
        </p:nvSpPr>
        <p:spPr/>
        <p:txBody>
          <a:bodyPr/>
          <a:lstStyle/>
          <a:p>
            <a:fld id="{FF86FEA7-80B1-4C74-85F3-91076A821A0B}" type="slidenum">
              <a:rPr lang="en-US" smtClean="0"/>
              <a:pPr/>
              <a:t>74</a:t>
            </a:fld>
            <a:endParaRPr 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سوم (</a:t>
            </a:r>
            <a:r>
              <a:rPr lang="fa-IR" sz="1400" b="1" dirty="0">
                <a:cs typeface="B Nazanin" pitchFamily="2" charset="-78"/>
              </a:rPr>
              <a:t>بررسی راه حل های ممکن ...)</a:t>
            </a:r>
            <a:endParaRPr lang="en-US" sz="1400" b="1" dirty="0">
              <a:cs typeface="B Nazanin" pitchFamily="2" charset="-78"/>
            </a:endParaRPr>
          </a:p>
        </p:txBody>
      </p:sp>
      <p:pic>
        <p:nvPicPr>
          <p:cNvPr id="6146" name="Picture 2" descr="C:\Users\Elham\Desktop\kargah tarahi shahri\scan\scan0009.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5282" y="5007449"/>
            <a:ext cx="6062670" cy="3588889"/>
          </a:xfrm>
          <a:prstGeom prst="rect">
            <a:avLst/>
          </a:prstGeom>
          <a:noFill/>
        </p:spPr>
      </p:pic>
      <p:pic>
        <p:nvPicPr>
          <p:cNvPr id="6147" name="Picture 3" descr="C:\Users\Elham\Desktop\kargah tarahi shahri\scan\scan0008.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14290" y="1452538"/>
            <a:ext cx="6241784" cy="3609437"/>
          </a:xfrm>
          <a:prstGeom prst="rect">
            <a:avLst/>
          </a:prstGeom>
          <a:noFill/>
        </p:spPr>
      </p:pic>
      <p:sp>
        <p:nvSpPr>
          <p:cNvPr id="10" name="Slide Number Placeholder 9"/>
          <p:cNvSpPr>
            <a:spLocks noGrp="1"/>
          </p:cNvSpPr>
          <p:nvPr>
            <p:ph type="sldNum" sz="quarter" idx="12"/>
          </p:nvPr>
        </p:nvSpPr>
        <p:spPr/>
        <p:txBody>
          <a:bodyPr/>
          <a:lstStyle/>
          <a:p>
            <a:fld id="{FF86FEA7-80B1-4C74-85F3-91076A821A0B}" type="slidenum">
              <a:rPr lang="en-US" smtClean="0"/>
              <a:pPr/>
              <a:t>75</a:t>
            </a:fld>
            <a:endParaRPr 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سوم (</a:t>
            </a:r>
            <a:r>
              <a:rPr lang="fa-IR" sz="1400" b="1" dirty="0">
                <a:cs typeface="B Nazanin" pitchFamily="2" charset="-78"/>
              </a:rPr>
              <a:t>بررسی راه حل های ممکن ...)</a:t>
            </a:r>
            <a:endParaRPr lang="en-US" sz="1400" b="1" dirty="0">
              <a:cs typeface="B Nazanin" pitchFamily="2" charset="-78"/>
            </a:endParaRPr>
          </a:p>
        </p:txBody>
      </p:sp>
      <p:pic>
        <p:nvPicPr>
          <p:cNvPr id="4098" name="Picture 2" descr="C:\Users\Elham\Desktop\kargah tarahi shahri\scan\scan0004.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98458" y="1166786"/>
            <a:ext cx="6345252" cy="3815638"/>
          </a:xfrm>
          <a:prstGeom prst="rect">
            <a:avLst/>
          </a:prstGeom>
          <a:noFill/>
        </p:spPr>
      </p:pic>
      <p:pic>
        <p:nvPicPr>
          <p:cNvPr id="4100" name="Picture 4" descr="C:\Users\Elham\Desktop\kargah tarahi shahri\scan\scan0006.jpg"/>
          <p:cNvPicPr>
            <a:picLocks noChangeAspect="1" noChangeArrowheads="1"/>
          </p:cNvPicPr>
          <p:nvPr/>
        </p:nvPicPr>
        <p:blipFill>
          <a:blip r:embed="rId4" cstate="screen">
            <a:extLst>
              <a:ext uri="{28A0092B-C50C-407E-A947-70E740481C1C}">
                <a14:useLocalDpi xmlns:a14="http://schemas.microsoft.com/office/drawing/2010/main"/>
              </a:ext>
            </a:extLst>
          </a:blip>
          <a:srcRect t="-2641"/>
          <a:stretch>
            <a:fillRect/>
          </a:stretch>
        </p:blipFill>
        <p:spPr bwMode="auto">
          <a:xfrm>
            <a:off x="0" y="5024438"/>
            <a:ext cx="6572272" cy="2286016"/>
          </a:xfrm>
          <a:prstGeom prst="rect">
            <a:avLst/>
          </a:prstGeom>
          <a:noFill/>
        </p:spPr>
      </p:pic>
      <p:pic>
        <p:nvPicPr>
          <p:cNvPr id="13" name="Picture 5" descr="C:\Users\Elham\Desktop\kargah tarahi shahri\scan\scan0010.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40698" y="7167578"/>
            <a:ext cx="6431574" cy="2000264"/>
          </a:xfrm>
          <a:prstGeom prst="rect">
            <a:avLst/>
          </a:prstGeom>
          <a:noFill/>
        </p:spPr>
      </p:pic>
      <p:sp>
        <p:nvSpPr>
          <p:cNvPr id="10" name="Slide Number Placeholder 9"/>
          <p:cNvSpPr>
            <a:spLocks noGrp="1"/>
          </p:cNvSpPr>
          <p:nvPr>
            <p:ph type="sldNum" sz="quarter" idx="12"/>
          </p:nvPr>
        </p:nvSpPr>
        <p:spPr/>
        <p:txBody>
          <a:bodyPr/>
          <a:lstStyle/>
          <a:p>
            <a:fld id="{FF86FEA7-80B1-4C74-85F3-91076A821A0B}" type="slidenum">
              <a:rPr lang="en-US" smtClean="0"/>
              <a:pPr/>
              <a:t>76</a:t>
            </a:fld>
            <a:endParaRPr 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سوم (</a:t>
            </a:r>
            <a:r>
              <a:rPr lang="fa-IR" sz="1400" b="1" dirty="0">
                <a:cs typeface="B Nazanin" pitchFamily="2" charset="-78"/>
              </a:rPr>
              <a:t>بررسی راه حل های ممکن ...)</a:t>
            </a:r>
            <a:endParaRPr lang="en-US" sz="1400" b="1" dirty="0">
              <a:cs typeface="B Nazanin" pitchFamily="2" charset="-78"/>
            </a:endParaRPr>
          </a:p>
        </p:txBody>
      </p:sp>
      <p:pic>
        <p:nvPicPr>
          <p:cNvPr id="4101" name="Picture 5" descr="C:\Users\Elham\Desktop\kargah tarahi shahri\scan\scan0010.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8604" y="1095348"/>
            <a:ext cx="5972176" cy="1857388"/>
          </a:xfrm>
          <a:prstGeom prst="rect">
            <a:avLst/>
          </a:prstGeom>
          <a:noFill/>
        </p:spPr>
      </p:pic>
      <p:sp>
        <p:nvSpPr>
          <p:cNvPr id="10" name="TextBox 9"/>
          <p:cNvSpPr txBox="1"/>
          <p:nvPr/>
        </p:nvSpPr>
        <p:spPr>
          <a:xfrm>
            <a:off x="571480" y="1095348"/>
            <a:ext cx="5715040" cy="5519460"/>
          </a:xfrm>
          <a:prstGeom prst="rect">
            <a:avLst/>
          </a:prstGeom>
          <a:noFill/>
        </p:spPr>
        <p:txBody>
          <a:bodyPr wrap="square" rtlCol="0">
            <a:spAutoFit/>
          </a:bodyPr>
          <a:lstStyle/>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buFont typeface="Wingdings" pitchFamily="2" charset="2"/>
              <a:buChar char="Ø"/>
            </a:pPr>
            <a:endParaRPr lang="fa-IR" sz="1200" u="sng" dirty="0">
              <a:effectLst>
                <a:outerShdw blurRad="38100" dist="38100" dir="2700000" algn="tl">
                  <a:srgbClr val="000000">
                    <a:alpha val="43137"/>
                  </a:srgbClr>
                </a:outerShdw>
              </a:effectLst>
              <a:cs typeface="B Nazanin" pitchFamily="2" charset="-78"/>
            </a:endParaRPr>
          </a:p>
          <a:p>
            <a:pPr algn="just" rtl="1">
              <a:spcAft>
                <a:spcPts val="1000"/>
              </a:spcAft>
              <a:buFont typeface="Wingdings" pitchFamily="2" charset="2"/>
              <a:buChar char="Ø"/>
            </a:pPr>
            <a:endParaRPr lang="fa-IR" sz="1200" dirty="0">
              <a:ea typeface="Calibri"/>
              <a:cs typeface="B Nazanin" pitchFamily="2" charset="-78"/>
            </a:endParaRPr>
          </a:p>
          <a:p>
            <a:pPr algn="just" rtl="1">
              <a:spcAft>
                <a:spcPts val="1000"/>
              </a:spcAft>
            </a:pPr>
            <a:endParaRPr lang="fa-IR" sz="1200" dirty="0">
              <a:ea typeface="Calibri"/>
              <a:cs typeface="B Nazanin" pitchFamily="2" charset="-78"/>
            </a:endParaRPr>
          </a:p>
          <a:p>
            <a:pPr algn="just" rtl="1">
              <a:spcAft>
                <a:spcPts val="1000"/>
              </a:spcAft>
            </a:pPr>
            <a:endParaRPr lang="fa-IR" sz="1200" dirty="0">
              <a:ea typeface="Calibri"/>
              <a:cs typeface="B Nazanin" pitchFamily="2" charset="-78"/>
            </a:endParaRPr>
          </a:p>
          <a:p>
            <a:pPr algn="just" rtl="1">
              <a:spcAft>
                <a:spcPts val="1000"/>
              </a:spcAft>
            </a:pPr>
            <a:endParaRPr lang="fa-IR" sz="1200" dirty="0">
              <a:ea typeface="Calibri"/>
              <a:cs typeface="B Nazanin" pitchFamily="2" charset="-78"/>
            </a:endParaRPr>
          </a:p>
          <a:p>
            <a:pPr algn="just" rtl="1">
              <a:spcAft>
                <a:spcPts val="1000"/>
              </a:spcAft>
            </a:pPr>
            <a:endParaRPr lang="en-US" sz="1200" dirty="0">
              <a:ea typeface="Calibri"/>
              <a:cs typeface="B Nazanin" pitchFamily="2" charset="-78"/>
            </a:endParaRPr>
          </a:p>
          <a:p>
            <a:pPr algn="just" rtl="1">
              <a:spcAft>
                <a:spcPts val="1000"/>
              </a:spcAft>
            </a:pPr>
            <a:endParaRPr lang="en-US" sz="1200" dirty="0">
              <a:ea typeface="Calibri"/>
              <a:cs typeface="B Nazanin" pitchFamily="2" charset="-78"/>
            </a:endParaRPr>
          </a:p>
          <a:p>
            <a:pPr algn="just" rtl="1">
              <a:spcAft>
                <a:spcPts val="1000"/>
              </a:spcAft>
            </a:pPr>
            <a:endParaRPr lang="en-US" sz="1200" dirty="0">
              <a:ea typeface="Calibri"/>
              <a:cs typeface="B Nazanin" pitchFamily="2" charset="-78"/>
            </a:endParaRPr>
          </a:p>
          <a:p>
            <a:pPr algn="just" rtl="1">
              <a:spcAft>
                <a:spcPts val="1000"/>
              </a:spcAft>
            </a:pPr>
            <a:r>
              <a:rPr lang="en-US" sz="1200" dirty="0">
                <a:ea typeface="Calibri"/>
                <a:cs typeface="B Nazanin" pitchFamily="2" charset="-78"/>
              </a:rPr>
              <a:t> </a:t>
            </a:r>
          </a:p>
          <a:p>
            <a:pPr algn="just" rtl="1"/>
            <a:endParaRPr lang="fa-IR" sz="1200" b="1" dirty="0">
              <a:cs typeface="B Nazanin" pitchFamily="2" charset="-78"/>
            </a:endParaRPr>
          </a:p>
          <a:p>
            <a:pPr algn="just" rtl="1"/>
            <a:endParaRPr lang="fa-IR" sz="1600" b="1" dirty="0">
              <a:cs typeface="B Nazanin" pitchFamily="2" charset="-78"/>
            </a:endParaRPr>
          </a:p>
          <a:p>
            <a:pPr algn="just" rtl="1"/>
            <a:endParaRPr lang="fa-IR" sz="1600" b="1" dirty="0">
              <a:cs typeface="B Nazanin" pitchFamily="2" charset="-78"/>
            </a:endParaRPr>
          </a:p>
          <a:p>
            <a:pPr algn="just" rtl="1"/>
            <a:endParaRPr lang="en-US" sz="1400" b="1" dirty="0">
              <a:cs typeface="B Nazanin" pitchFamily="2" charset="-78"/>
            </a:endParaRPr>
          </a:p>
        </p:txBody>
      </p:sp>
      <p:sp>
        <p:nvSpPr>
          <p:cNvPr id="11" name="Slide Number Placeholder 10"/>
          <p:cNvSpPr>
            <a:spLocks noGrp="1"/>
          </p:cNvSpPr>
          <p:nvPr>
            <p:ph type="sldNum" sz="quarter" idx="12"/>
          </p:nvPr>
        </p:nvSpPr>
        <p:spPr/>
        <p:txBody>
          <a:bodyPr/>
          <a:lstStyle/>
          <a:p>
            <a:fld id="{FF86FEA7-80B1-4C74-85F3-91076A821A0B}" type="slidenum">
              <a:rPr lang="en-US" smtClean="0"/>
              <a:pPr/>
              <a:t>77</a:t>
            </a:fld>
            <a:endParaRPr 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361956" y="1881174"/>
            <a:ext cx="7648608" cy="1143000"/>
          </a:xfrm>
        </p:spPr>
        <p:txBody>
          <a:bodyPr>
            <a:normAutofit/>
          </a:bodyPr>
          <a:lstStyle/>
          <a:p>
            <a:pPr marL="342900" lvl="0" indent="-342900" rtl="1">
              <a:lnSpc>
                <a:spcPct val="80000"/>
              </a:lnSpc>
              <a:spcBef>
                <a:spcPct val="20000"/>
              </a:spcBef>
              <a:defRPr/>
            </a:pPr>
            <a:r>
              <a:rPr lang="fa-IR" sz="2400" b="1" dirty="0">
                <a:solidFill>
                  <a:prstClr val="black"/>
                </a:solidFill>
                <a:cs typeface="B Nazanin" pitchFamily="2" charset="-78"/>
              </a:rPr>
              <a:t>پروسه چهارم</a:t>
            </a:r>
            <a:br>
              <a:rPr lang="fa-IR" sz="2400" b="1" dirty="0">
                <a:solidFill>
                  <a:prstClr val="black"/>
                </a:solidFill>
                <a:cs typeface="B Nazanin" pitchFamily="2" charset="-78"/>
              </a:rPr>
            </a:br>
            <a:r>
              <a:rPr lang="fa-IR" sz="2400" b="1" dirty="0">
                <a:solidFill>
                  <a:prstClr val="black"/>
                </a:solidFill>
                <a:cs typeface="B Nazanin" pitchFamily="2" charset="-78"/>
              </a:rPr>
              <a:t/>
            </a:r>
            <a:br>
              <a:rPr lang="fa-IR" sz="2400" b="1" dirty="0">
                <a:solidFill>
                  <a:prstClr val="black"/>
                </a:solidFill>
                <a:cs typeface="B Nazanin" pitchFamily="2" charset="-78"/>
              </a:rPr>
            </a:br>
            <a:r>
              <a:rPr lang="fa-IR" sz="2400" b="1" dirty="0">
                <a:solidFill>
                  <a:prstClr val="black"/>
                </a:solidFill>
                <a:cs typeface="B Nazanin" pitchFamily="2" charset="-78"/>
              </a:rPr>
              <a:t>ب</a:t>
            </a:r>
            <a:r>
              <a:rPr lang="fa-IR" sz="2400" b="1" dirty="0">
                <a:cs typeface="B Nazanin" pitchFamily="2" charset="-78"/>
              </a:rPr>
              <a:t>ررسی تاثیرات برنامه ریزی</a:t>
            </a:r>
          </a:p>
        </p:txBody>
      </p:sp>
      <p:sp>
        <p:nvSpPr>
          <p:cNvPr id="11" name="TextBox 10"/>
          <p:cNvSpPr txBox="1"/>
          <p:nvPr/>
        </p:nvSpPr>
        <p:spPr>
          <a:xfrm>
            <a:off x="928670" y="3595678"/>
            <a:ext cx="2714644" cy="3108543"/>
          </a:xfrm>
          <a:prstGeom prst="rect">
            <a:avLst/>
          </a:prstGeom>
          <a:noFill/>
        </p:spPr>
        <p:txBody>
          <a:bodyPr wrap="square" rtlCol="0">
            <a:spAutoFit/>
          </a:bodyPr>
          <a:lstStyle/>
          <a:p>
            <a:pPr algn="just" rtl="1">
              <a:buNone/>
            </a:pPr>
            <a:r>
              <a:rPr lang="fa-IR" sz="1400" b="1" dirty="0">
                <a:cs typeface="B Nazanin" pitchFamily="2" charset="-78"/>
              </a:rPr>
              <a:t>با توجه به این نکته که هر اقدامی که توسط انسان انجام می شود تاثیرات جانبی بر محیط خود ایجاد خواهد کرد و اینکه هر تغییری در سیستم پیچیده ای مانند شهر ممکن است در صورت اجرا مشکلات جبران ناپذیری را به بار آورد، در این پروسه به ارزیابی این تاثیرات پیش از اجرای طرح می پردازیم. سپس با شناسایی نواقص شناسایی شده به تکمیل و اصلاح پروسه های پیش می پردازیم. </a:t>
            </a:r>
          </a:p>
          <a:p>
            <a:pPr algn="just" rtl="1">
              <a:buNone/>
            </a:pPr>
            <a:r>
              <a:rPr lang="fa-IR" sz="1400" b="1" dirty="0">
                <a:cs typeface="B Nazanin" pitchFamily="2" charset="-78"/>
              </a:rPr>
              <a:t>به طوری که ملاحظه می شود آلترناتیو پیشنهادی در زمینه شبکه دسترسی نیاز به اصلاح و بررسی بیشتری دارد که در ادامه این فراروند به اصلاح آن می پردازیم.</a:t>
            </a:r>
            <a:endParaRPr lang="en-US" sz="1200" dirty="0"/>
          </a:p>
        </p:txBody>
      </p:sp>
      <p:pic>
        <p:nvPicPr>
          <p:cNvPr id="2051" name="Picture 3" descr="C:\Users\Elham\Desktop\1.jpg"/>
          <p:cNvPicPr>
            <a:picLocks noChangeAspect="1" noChangeArrowheads="1"/>
          </p:cNvPicPr>
          <p:nvPr/>
        </p:nvPicPr>
        <p:blipFill>
          <a:blip r:embed="rId2"/>
          <a:srcRect/>
          <a:stretch>
            <a:fillRect/>
          </a:stretch>
        </p:blipFill>
        <p:spPr bwMode="auto">
          <a:xfrm>
            <a:off x="-24" y="7693060"/>
            <a:ext cx="938212" cy="2189162"/>
          </a:xfrm>
          <a:prstGeom prst="rect">
            <a:avLst/>
          </a:prstGeom>
          <a:noFill/>
        </p:spPr>
      </p:pic>
      <p:pic>
        <p:nvPicPr>
          <p:cNvPr id="2050" name="Picture 2" descr="C:\Users\Elham\Desktop\1.2 copy.jpg"/>
          <p:cNvPicPr>
            <a:picLocks noChangeAspect="1" noChangeArrowheads="1"/>
          </p:cNvPicPr>
          <p:nvPr/>
        </p:nvPicPr>
        <p:blipFill>
          <a:blip r:embed="rId3" cstate="screen">
            <a:clrChange>
              <a:clrFrom>
                <a:srgbClr val="FFFFFF"/>
              </a:clrFrom>
              <a:clrTo>
                <a:srgbClr val="FFFFFF">
                  <a:alpha val="0"/>
                </a:srgbClr>
              </a:clrTo>
            </a:clrChange>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a:off x="3929066" y="7778063"/>
            <a:ext cx="2928934" cy="2175597"/>
          </a:xfrm>
          <a:prstGeom prst="rect">
            <a:avLst/>
          </a:prstGeom>
          <a:noFill/>
        </p:spPr>
      </p:pic>
      <p:pic>
        <p:nvPicPr>
          <p:cNvPr id="6" name="Picture 2" descr="C:\Users\Elham\Desktop\1.2 copy.jpg"/>
          <p:cNvPicPr>
            <a:picLocks noChangeAspect="1" noChangeArrowheads="1"/>
          </p:cNvPicPr>
          <p:nvPr/>
        </p:nvPicPr>
        <p:blipFill>
          <a:blip r:embed="rId4" cstate="screen">
            <a:clrChange>
              <a:clrFrom>
                <a:srgbClr val="FFFFFF"/>
              </a:clrFrom>
              <a:clrTo>
                <a:srgbClr val="FFFFFF">
                  <a:alpha val="0"/>
                </a:srgbClr>
              </a:clrTo>
            </a:clrChange>
            <a:duotone>
              <a:schemeClr val="accent1">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928670" y="7739082"/>
            <a:ext cx="1000132" cy="2175597"/>
          </a:xfrm>
          <a:prstGeom prst="rect">
            <a:avLst/>
          </a:prstGeom>
          <a:noFill/>
        </p:spPr>
      </p:pic>
      <p:pic>
        <p:nvPicPr>
          <p:cNvPr id="7" name="Picture 2" descr="C:\Users\Elham\Desktop\1.2 copy.jpg"/>
          <p:cNvPicPr>
            <a:picLocks noChangeAspect="1" noChangeArrowheads="1"/>
          </p:cNvPicPr>
          <p:nvPr/>
        </p:nvPicPr>
        <p:blipFill>
          <a:blip r:embed="rId5" cstate="screen">
            <a:clrChange>
              <a:clrFrom>
                <a:srgbClr val="FFFFFF"/>
              </a:clrFrom>
              <a:clrTo>
                <a:srgbClr val="FFFFFF">
                  <a:alpha val="0"/>
                </a:srgbClr>
              </a:clrTo>
            </a:clrChange>
            <a:duotone>
              <a:schemeClr val="accent3">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2928934" y="7730403"/>
            <a:ext cx="1000132" cy="2175597"/>
          </a:xfrm>
          <a:prstGeom prst="rect">
            <a:avLst/>
          </a:prstGeom>
          <a:noFill/>
        </p:spPr>
      </p:pic>
      <p:pic>
        <p:nvPicPr>
          <p:cNvPr id="8" name="Picture 2" descr="C:\Users\Elham\Desktop\1.2 copy.jpg"/>
          <p:cNvPicPr>
            <a:picLocks noChangeAspect="1" noChangeArrowheads="1"/>
          </p:cNvPicPr>
          <p:nvPr/>
        </p:nvPicPr>
        <p:blipFill>
          <a:blip r:embed="rId6" cstate="screen">
            <a:clrChange>
              <a:clrFrom>
                <a:srgbClr val="FFFFFF"/>
              </a:clrFrom>
              <a:clrTo>
                <a:srgbClr val="FFFFFF">
                  <a:alpha val="0"/>
                </a:srgbClr>
              </a:clrTo>
            </a:clrChange>
            <a:duotone>
              <a:schemeClr val="accent2">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1928802" y="7730403"/>
            <a:ext cx="1000132" cy="2175597"/>
          </a:xfrm>
          <a:prstGeom prst="rect">
            <a:avLst/>
          </a:prstGeom>
          <a:noFill/>
        </p:spPr>
      </p:pic>
      <p:pic>
        <p:nvPicPr>
          <p:cNvPr id="9" name="Picture 2" descr="C:\Users\Elham\Desktop\1.2 copy.jpg"/>
          <p:cNvPicPr>
            <a:picLocks noChangeAspect="1" noChangeArrowheads="1"/>
          </p:cNvPicPr>
          <p:nvPr/>
        </p:nvPicPr>
        <p:blipFill>
          <a:blip r:embed="rId7" cstate="screen">
            <a:clrChange>
              <a:clrFrom>
                <a:srgbClr val="FFFFFF"/>
              </a:clrFrom>
              <a:clrTo>
                <a:srgbClr val="FFFFFF">
                  <a:alpha val="0"/>
                </a:srgbClr>
              </a:clrTo>
            </a:clrChange>
            <a:duotone>
              <a:schemeClr val="bg2">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0" y="7730403"/>
            <a:ext cx="928670" cy="2175597"/>
          </a:xfrm>
          <a:prstGeom prst="rect">
            <a:avLst/>
          </a:prstGeom>
          <a:noFill/>
        </p:spPr>
      </p:pic>
      <p:sp>
        <p:nvSpPr>
          <p:cNvPr id="12" name="Slide Number Placeholder 11"/>
          <p:cNvSpPr>
            <a:spLocks noGrp="1"/>
          </p:cNvSpPr>
          <p:nvPr>
            <p:ph type="sldNum" sz="quarter" idx="12"/>
          </p:nvPr>
        </p:nvSpPr>
        <p:spPr/>
        <p:txBody>
          <a:bodyPr/>
          <a:lstStyle/>
          <a:p>
            <a:fld id="{FF86FEA7-80B1-4C74-85F3-91076A821A0B}" type="slidenum">
              <a:rPr lang="en-US" smtClean="0"/>
              <a:pPr/>
              <a:t>78</a:t>
            </a:fld>
            <a:endParaRPr 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چهارم (بررسی تاثیرات برنامه ریزی)</a:t>
            </a:r>
            <a:endParaRPr lang="en-US" sz="1400" b="1" dirty="0">
              <a:cs typeface="B Nazanin" pitchFamily="2" charset="-78"/>
            </a:endParaRPr>
          </a:p>
        </p:txBody>
      </p:sp>
      <p:graphicFrame>
        <p:nvGraphicFramePr>
          <p:cNvPr id="15" name="Content Placeholder 4"/>
          <p:cNvGraphicFramePr>
            <a:graphicFrameLocks noGrp="1"/>
          </p:cNvGraphicFramePr>
          <p:nvPr>
            <p:ph idx="1"/>
          </p:nvPr>
        </p:nvGraphicFramePr>
        <p:xfrm>
          <a:off x="500042" y="1238224"/>
          <a:ext cx="5757866" cy="45005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1" name="Group 10"/>
          <p:cNvGrpSpPr/>
          <p:nvPr/>
        </p:nvGrpSpPr>
        <p:grpSpPr>
          <a:xfrm>
            <a:off x="563852" y="3809992"/>
            <a:ext cx="5651230" cy="1544312"/>
            <a:chOff x="53317" y="571510"/>
            <a:chExt cx="5651230" cy="1258560"/>
          </a:xfrm>
        </p:grpSpPr>
        <p:sp>
          <p:nvSpPr>
            <p:cNvPr id="13" name="Rectangle 12"/>
            <p:cNvSpPr/>
            <p:nvPr/>
          </p:nvSpPr>
          <p:spPr>
            <a:xfrm>
              <a:off x="53317" y="571510"/>
              <a:ext cx="5651230" cy="1258560"/>
            </a:xfrm>
            <a:prstGeom prst="rect">
              <a:avLst/>
            </a:prstGeom>
            <a:ln>
              <a:solidFill>
                <a:srgbClr val="C00000"/>
              </a:solidFill>
            </a:ln>
          </p:spPr>
          <p:style>
            <a:lnRef idx="2">
              <a:schemeClr val="accent1"/>
            </a:lnRef>
            <a:fillRef idx="1">
              <a:schemeClr val="lt1"/>
            </a:fillRef>
            <a:effectRef idx="0">
              <a:schemeClr val="accent1"/>
            </a:effectRef>
            <a:fontRef idx="minor">
              <a:schemeClr val="tx1">
                <a:hueOff val="0"/>
                <a:satOff val="0"/>
                <a:lumOff val="0"/>
                <a:alphaOff val="0"/>
              </a:schemeClr>
            </a:fontRef>
          </p:style>
        </p:sp>
        <p:sp>
          <p:nvSpPr>
            <p:cNvPr id="14" name="Rectangle 13"/>
            <p:cNvSpPr/>
            <p:nvPr/>
          </p:nvSpPr>
          <p:spPr>
            <a:xfrm>
              <a:off x="53317" y="571510"/>
              <a:ext cx="5651230" cy="1258560"/>
            </a:xfrm>
            <a:prstGeom prst="rect">
              <a:avLst/>
            </a:prstGeom>
            <a:ln>
              <a:solidFill>
                <a:srgbClr val="C00000"/>
              </a:solidFill>
            </a:ln>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2812" tIns="17780" rIns="99568" bIns="17780" numCol="1" spcCol="1270" anchor="ctr" anchorCtr="0">
              <a:noAutofit/>
            </a:bodyPr>
            <a:lstStyle/>
            <a:p>
              <a:pPr marL="114300" lvl="1" indent="-114300" algn="just" defTabSz="622300" rtl="1">
                <a:lnSpc>
                  <a:spcPct val="100000"/>
                </a:lnSpc>
                <a:spcBef>
                  <a:spcPct val="0"/>
                </a:spcBef>
                <a:spcAft>
                  <a:spcPct val="20000"/>
                </a:spcAft>
                <a:buChar char="••"/>
              </a:pPr>
              <a:r>
                <a:rPr lang="fa-IR" sz="1400" dirty="0">
                  <a:effectLst>
                    <a:outerShdw blurRad="38100" dist="38100" dir="2700000" algn="tl">
                      <a:srgbClr val="000000">
                        <a:alpha val="43137"/>
                      </a:srgbClr>
                    </a:outerShdw>
                  </a:effectLst>
                  <a:cs typeface="B Nazanin" pitchFamily="2" charset="-78"/>
                </a:rPr>
                <a:t>وجود آلودگی های زیست محیطی</a:t>
              </a:r>
            </a:p>
            <a:p>
              <a:pPr marL="114300" lvl="1" indent="-114300" algn="just" defTabSz="622300" rtl="1">
                <a:lnSpc>
                  <a:spcPct val="100000"/>
                </a:lnSpc>
                <a:spcBef>
                  <a:spcPct val="0"/>
                </a:spcBef>
                <a:spcAft>
                  <a:spcPct val="20000"/>
                </a:spcAft>
                <a:buChar char="••"/>
              </a:pPr>
              <a:r>
                <a:rPr lang="fa-IR" sz="1400" dirty="0">
                  <a:effectLst>
                    <a:outerShdw blurRad="38100" dist="38100" dir="2700000" algn="tl">
                      <a:srgbClr val="000000">
                        <a:alpha val="43137"/>
                      </a:srgbClr>
                    </a:outerShdw>
                  </a:effectLst>
                  <a:cs typeface="B Nazanin" pitchFamily="2" charset="-78"/>
                </a:rPr>
                <a:t>عدم وجود محصوریت مناسب</a:t>
              </a:r>
            </a:p>
            <a:p>
              <a:pPr marL="114300" lvl="1" indent="-114300" algn="just" defTabSz="622300" rtl="1">
                <a:lnSpc>
                  <a:spcPct val="100000"/>
                </a:lnSpc>
                <a:spcBef>
                  <a:spcPct val="0"/>
                </a:spcBef>
                <a:spcAft>
                  <a:spcPct val="20000"/>
                </a:spcAft>
                <a:buChar char="••"/>
              </a:pPr>
              <a:r>
                <a:rPr lang="fa-IR" sz="1400" dirty="0">
                  <a:effectLst>
                    <a:outerShdw blurRad="38100" dist="38100" dir="2700000" algn="tl">
                      <a:srgbClr val="000000">
                        <a:alpha val="43137"/>
                      </a:srgbClr>
                    </a:outerShdw>
                  </a:effectLst>
                  <a:cs typeface="B Nazanin" pitchFamily="2" charset="-78"/>
                </a:rPr>
                <a:t>عدم هم خوانی با ساختار تاریخی</a:t>
              </a:r>
            </a:p>
            <a:p>
              <a:pPr marL="114300" lvl="1" indent="-114300" algn="just" defTabSz="622300" rtl="1">
                <a:lnSpc>
                  <a:spcPct val="100000"/>
                </a:lnSpc>
                <a:spcBef>
                  <a:spcPct val="0"/>
                </a:spcBef>
                <a:spcAft>
                  <a:spcPct val="20000"/>
                </a:spcAft>
                <a:buChar char="••"/>
              </a:pPr>
              <a:r>
                <a:rPr lang="fa-IR" sz="1400" dirty="0">
                  <a:effectLst>
                    <a:outerShdw blurRad="38100" dist="38100" dir="2700000" algn="tl">
                      <a:srgbClr val="000000">
                        <a:alpha val="43137"/>
                      </a:srgbClr>
                    </a:outerShdw>
                  </a:effectLst>
                  <a:cs typeface="B Nazanin" pitchFamily="2" charset="-78"/>
                </a:rPr>
                <a:t>عدم تداوم در مسیر پیاده</a:t>
              </a:r>
            </a:p>
            <a:p>
              <a:pPr marL="114300" lvl="1" indent="-114300" algn="just" defTabSz="622300" rtl="1">
                <a:lnSpc>
                  <a:spcPct val="100000"/>
                </a:lnSpc>
                <a:spcBef>
                  <a:spcPct val="0"/>
                </a:spcBef>
                <a:spcAft>
                  <a:spcPct val="20000"/>
                </a:spcAft>
                <a:buChar char="••"/>
              </a:pPr>
              <a:r>
                <a:rPr lang="fa-IR" sz="1400" dirty="0">
                  <a:effectLst>
                    <a:outerShdw blurRad="38100" dist="38100" dir="2700000" algn="tl">
                      <a:srgbClr val="000000">
                        <a:alpha val="43137"/>
                      </a:srgbClr>
                    </a:outerShdw>
                  </a:effectLst>
                  <a:cs typeface="B Nazanin" pitchFamily="2" charset="-78"/>
                </a:rPr>
                <a:t>وجود کاربری های نیمه فعال و غیر فعال در جداره های میدان</a:t>
              </a:r>
            </a:p>
          </p:txBody>
        </p:sp>
      </p:grpSp>
      <p:sp>
        <p:nvSpPr>
          <p:cNvPr id="16" name="Slide Number Placeholder 15"/>
          <p:cNvSpPr>
            <a:spLocks noGrp="1"/>
          </p:cNvSpPr>
          <p:nvPr>
            <p:ph type="sldNum" sz="quarter" idx="12"/>
          </p:nvPr>
        </p:nvSpPr>
        <p:spPr/>
        <p:txBody>
          <a:bodyPr/>
          <a:lstStyle/>
          <a:p>
            <a:fld id="{FF86FEA7-80B1-4C74-85F3-91076A821A0B}" type="slidenum">
              <a:rPr lang="en-US" smtClean="0"/>
              <a:pPr/>
              <a:t>79</a:t>
            </a:fld>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3" descr="C:\Users\Elham\Desktop\kargah tarahi shahri\tarh tafzili\tarh jame\sazmane fazai.jpg"/>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643446" y="3667116"/>
            <a:ext cx="1357322" cy="1256925"/>
          </a:xfrm>
          <a:prstGeom prst="rect">
            <a:avLst/>
          </a:prstGeom>
          <a:ln>
            <a:noFill/>
          </a:ln>
          <a:effectLst>
            <a:outerShdw blurRad="292100" dist="139700" dir="2700000" algn="tl" rotWithShape="0">
              <a:srgbClr val="333333">
                <a:alpha val="65000"/>
              </a:srgbClr>
            </a:outerShdw>
          </a:effectLst>
        </p:spPr>
      </p:pic>
      <p:pic>
        <p:nvPicPr>
          <p:cNvPr id="3" name="Picture 2" descr="C:\Users\Elham\Desktop\kargah tarahi shahri\عکس میدان توپخانه\1.2.JPG"/>
          <p:cNvPicPr>
            <a:picLocks noChangeAspect="1" noChangeArrowheads="1"/>
          </p:cNvPicPr>
          <p:nvPr/>
        </p:nvPicPr>
        <p:blipFill>
          <a:blip r:embed="rId3"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pic>
        <p:nvPicPr>
          <p:cNvPr id="11" name="Picture 2" descr="C:\Users\Elham\Desktop\kargah tarahi shahri\tarh tafzili\tarh jame\pahne bandi pishnehadi.jp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527716" y="1166786"/>
            <a:ext cx="1473052" cy="1204939"/>
          </a:xfrm>
          <a:prstGeom prst="rect">
            <a:avLst/>
          </a:prstGeom>
          <a:ln>
            <a:noFill/>
          </a:ln>
          <a:effectLst>
            <a:outerShdw blurRad="292100" dist="139700" dir="2700000" algn="tl" rotWithShape="0">
              <a:srgbClr val="333333">
                <a:alpha val="65000"/>
              </a:srgbClr>
            </a:outerShdw>
          </a:effectLst>
        </p:spPr>
      </p:pic>
      <p:sp>
        <p:nvSpPr>
          <p:cNvPr id="12" name="TextBox 11"/>
          <p:cNvSpPr txBox="1"/>
          <p:nvPr/>
        </p:nvSpPr>
        <p:spPr>
          <a:xfrm>
            <a:off x="-831844" y="1490939"/>
            <a:ext cx="5118100" cy="461665"/>
          </a:xfrm>
          <a:prstGeom prst="rect">
            <a:avLst/>
          </a:prstGeom>
          <a:noFill/>
        </p:spPr>
        <p:txBody>
          <a:bodyPr wrap="square" rtlCol="0">
            <a:spAutoFit/>
          </a:bodyPr>
          <a:lstStyle/>
          <a:p>
            <a:pPr algn="r" rtl="1"/>
            <a:r>
              <a:rPr lang="fa-IR" sz="1200" b="1" dirty="0">
                <a:cs typeface="B Nazanin" pitchFamily="2" charset="-78"/>
              </a:rPr>
              <a:t>پهنه بندی پیشنهادی طرح جامع</a:t>
            </a:r>
          </a:p>
          <a:p>
            <a:pPr algn="r" rtl="1"/>
            <a:r>
              <a:rPr lang="fa-IR" sz="1200" dirty="0">
                <a:cs typeface="B Nazanin" pitchFamily="2" charset="-78"/>
              </a:rPr>
              <a:t>نقش منطقه مورد بررسی: پهنه فعالیتی (تجاری اداری خدماتی)</a:t>
            </a:r>
            <a:endParaRPr lang="en-US" sz="1200" dirty="0">
              <a:cs typeface="B Nazanin" pitchFamily="2" charset="-78"/>
            </a:endParaRPr>
          </a:p>
        </p:txBody>
      </p:sp>
      <p:sp>
        <p:nvSpPr>
          <p:cNvPr id="14" name="TextBox 13"/>
          <p:cNvSpPr txBox="1"/>
          <p:nvPr/>
        </p:nvSpPr>
        <p:spPr>
          <a:xfrm>
            <a:off x="-1357346" y="2776823"/>
            <a:ext cx="5613400" cy="461665"/>
          </a:xfrm>
          <a:prstGeom prst="rect">
            <a:avLst/>
          </a:prstGeom>
          <a:noFill/>
        </p:spPr>
        <p:txBody>
          <a:bodyPr wrap="square" rtlCol="0">
            <a:spAutoFit/>
          </a:bodyPr>
          <a:lstStyle/>
          <a:p>
            <a:pPr algn="r" rtl="1"/>
            <a:r>
              <a:rPr lang="fa-IR" sz="1200" b="1" dirty="0">
                <a:cs typeface="B Nazanin" pitchFamily="2" charset="-78"/>
              </a:rPr>
              <a:t>استخوانبندی کالبدی طرح جامع</a:t>
            </a:r>
          </a:p>
          <a:p>
            <a:pPr algn="r" rtl="1"/>
            <a:r>
              <a:rPr lang="fa-IR" sz="1200" dirty="0">
                <a:cs typeface="B Nazanin" pitchFamily="2" charset="-78"/>
              </a:rPr>
              <a:t>نقش منطقه مورد بررسی: فضای عمومی موجود و مسکونی با ارزش</a:t>
            </a:r>
            <a:endParaRPr lang="en-US" sz="1200" dirty="0">
              <a:cs typeface="B Nazanin" pitchFamily="2" charset="-78"/>
            </a:endParaRPr>
          </a:p>
        </p:txBody>
      </p:sp>
      <p:sp>
        <p:nvSpPr>
          <p:cNvPr id="16" name="TextBox 15"/>
          <p:cNvSpPr txBox="1"/>
          <p:nvPr/>
        </p:nvSpPr>
        <p:spPr>
          <a:xfrm>
            <a:off x="571480" y="4024307"/>
            <a:ext cx="3675042" cy="646331"/>
          </a:xfrm>
          <a:prstGeom prst="rect">
            <a:avLst/>
          </a:prstGeom>
          <a:noFill/>
        </p:spPr>
        <p:txBody>
          <a:bodyPr wrap="square" rtlCol="0">
            <a:spAutoFit/>
          </a:bodyPr>
          <a:lstStyle/>
          <a:p>
            <a:pPr algn="r" rtl="1"/>
            <a:r>
              <a:rPr lang="fa-IR" sz="1200" b="1" dirty="0">
                <a:cs typeface="B Nazanin" pitchFamily="2" charset="-78"/>
              </a:rPr>
              <a:t>محور های سازمان فضایی طرح جامع</a:t>
            </a:r>
          </a:p>
          <a:p>
            <a:pPr algn="r" rtl="1"/>
            <a:r>
              <a:rPr lang="fa-IR" sz="1200" dirty="0">
                <a:cs typeface="B Nazanin" pitchFamily="2" charset="-78"/>
              </a:rPr>
              <a:t>نقش منطقه مورد بررسی: قرارگیری در محورهای اصلی سازمان فضایی شهر تهران</a:t>
            </a:r>
            <a:endParaRPr lang="en-US" sz="1200" dirty="0">
              <a:cs typeface="B Nazanin" pitchFamily="2" charset="-78"/>
            </a:endParaRPr>
          </a:p>
        </p:txBody>
      </p:sp>
      <p:sp>
        <p:nvSpPr>
          <p:cNvPr id="17" name="TextBox 16"/>
          <p:cNvSpPr txBox="1"/>
          <p:nvPr/>
        </p:nvSpPr>
        <p:spPr>
          <a:xfrm>
            <a:off x="-928718" y="5420029"/>
            <a:ext cx="5118100" cy="461665"/>
          </a:xfrm>
          <a:prstGeom prst="rect">
            <a:avLst/>
          </a:prstGeom>
          <a:noFill/>
        </p:spPr>
        <p:txBody>
          <a:bodyPr wrap="square" rtlCol="0">
            <a:spAutoFit/>
          </a:bodyPr>
          <a:lstStyle/>
          <a:p>
            <a:pPr algn="r" rtl="1"/>
            <a:r>
              <a:rPr lang="fa-IR" sz="1200" b="1" dirty="0">
                <a:cs typeface="B Nazanin" pitchFamily="2" charset="-78"/>
              </a:rPr>
              <a:t>سازمان فضایی طرح جامع</a:t>
            </a:r>
          </a:p>
          <a:p>
            <a:pPr algn="r" rtl="1"/>
            <a:r>
              <a:rPr lang="fa-IR" sz="1200" dirty="0">
                <a:cs typeface="B Nazanin" pitchFamily="2" charset="-78"/>
              </a:rPr>
              <a:t>نقش منطقه مورد بررسی: محور ها و گستره های کار و فعالیت</a:t>
            </a:r>
            <a:endParaRPr lang="en-US" sz="1200" dirty="0">
              <a:cs typeface="B Nazanin" pitchFamily="2" charset="-78"/>
            </a:endParaRPr>
          </a:p>
        </p:txBody>
      </p:sp>
      <p:sp>
        <p:nvSpPr>
          <p:cNvPr id="18" name="TextBox 17"/>
          <p:cNvSpPr txBox="1"/>
          <p:nvPr/>
        </p:nvSpPr>
        <p:spPr>
          <a:xfrm>
            <a:off x="-1470020" y="6881826"/>
            <a:ext cx="5613400" cy="461665"/>
          </a:xfrm>
          <a:prstGeom prst="rect">
            <a:avLst/>
          </a:prstGeom>
          <a:noFill/>
        </p:spPr>
        <p:txBody>
          <a:bodyPr wrap="square" rtlCol="0">
            <a:spAutoFit/>
          </a:bodyPr>
          <a:lstStyle/>
          <a:p>
            <a:pPr algn="r" rtl="1"/>
            <a:r>
              <a:rPr lang="fa-IR" sz="1200" b="1" dirty="0">
                <a:cs typeface="B Nazanin" pitchFamily="2" charset="-78"/>
              </a:rPr>
              <a:t>سلسله مراتب مراکز شهری طرح جامع</a:t>
            </a:r>
          </a:p>
          <a:p>
            <a:pPr algn="r" rtl="1"/>
            <a:r>
              <a:rPr lang="fa-IR" sz="1200" dirty="0">
                <a:cs typeface="B Nazanin" pitchFamily="2" charset="-78"/>
              </a:rPr>
              <a:t>نقش منطقه مورد بررسی: قرارگیری در مراکز شهری و فراشهری</a:t>
            </a:r>
            <a:endParaRPr lang="en-US" sz="1200" dirty="0">
              <a:cs typeface="B Nazanin" pitchFamily="2" charset="-78"/>
            </a:endParaRPr>
          </a:p>
        </p:txBody>
      </p:sp>
      <p:pic>
        <p:nvPicPr>
          <p:cNvPr id="19" name="Picture 2" descr="C:\Users\Elham\Desktop\kargah tarahi shahri\tarh tafzili\tarh jame\sazman fazai.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572008" y="5095876"/>
            <a:ext cx="1456004" cy="1256924"/>
          </a:xfrm>
          <a:prstGeom prst="rect">
            <a:avLst/>
          </a:prstGeom>
          <a:ln>
            <a:noFill/>
          </a:ln>
          <a:effectLst>
            <a:outerShdw blurRad="292100" dist="139700" dir="2700000" algn="tl" rotWithShape="0">
              <a:srgbClr val="333333">
                <a:alpha val="65000"/>
              </a:srgbClr>
            </a:outerShdw>
          </a:effectLst>
        </p:spPr>
      </p:pic>
      <p:pic>
        <p:nvPicPr>
          <p:cNvPr id="20" name="Picture 3" descr="C:\Users\Elham\Desktop\kargah tarahi shahri\tarh tafzili\tarh jame\marakez shahri.jpg"/>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643446" y="6453198"/>
            <a:ext cx="1357322" cy="1285884"/>
          </a:xfrm>
          <a:prstGeom prst="rect">
            <a:avLst/>
          </a:prstGeom>
          <a:ln>
            <a:noFill/>
          </a:ln>
          <a:effectLst>
            <a:outerShdw blurRad="292100" dist="139700" dir="2700000" algn="tl" rotWithShape="0">
              <a:srgbClr val="333333">
                <a:alpha val="65000"/>
              </a:srgbClr>
            </a:outerShdw>
          </a:effectLst>
        </p:spPr>
      </p:pic>
      <p:sp>
        <p:nvSpPr>
          <p:cNvPr id="23" name="TextBox 22"/>
          <p:cNvSpPr txBox="1"/>
          <p:nvPr/>
        </p:nvSpPr>
        <p:spPr>
          <a:xfrm>
            <a:off x="642918" y="8024834"/>
            <a:ext cx="5643602" cy="1000274"/>
          </a:xfrm>
          <a:prstGeom prst="rect">
            <a:avLst/>
          </a:prstGeom>
          <a:noFill/>
        </p:spPr>
        <p:txBody>
          <a:bodyPr wrap="square" rtlCol="0">
            <a:spAutoFit/>
          </a:bodyPr>
          <a:lstStyle/>
          <a:p>
            <a:pPr algn="just" rtl="1"/>
            <a:r>
              <a:rPr lang="fa-IR" sz="1200" b="1" dirty="0">
                <a:solidFill>
                  <a:srgbClr val="FF0000"/>
                </a:solidFill>
                <a:cs typeface="B Nazanin" pitchFamily="2" charset="-78"/>
              </a:rPr>
              <a:t>نتیجه گیری</a:t>
            </a:r>
          </a:p>
          <a:p>
            <a:pPr algn="just" rtl="1"/>
            <a:r>
              <a:rPr lang="fa-IR" sz="1200" dirty="0">
                <a:cs typeface="B Nazanin" pitchFamily="2" charset="-78"/>
              </a:rPr>
              <a:t>با توجه به قرارگیری این محدوده در مرکز تاریخی شهر تهران و همچنین موقعیت منحصر به فرد آن در ساختار و محورهای سازمان فضایی، می توان با بهبود وضعیت کالبدی و عملکردی آن در راستای اهداف طرح جامع میدان امام خمینی را به میدانی </a:t>
            </a:r>
            <a:r>
              <a:rPr lang="fa-IR" sz="1200" b="1" u="sng" dirty="0">
                <a:effectLst>
                  <a:outerShdw blurRad="38100" dist="38100" dir="2700000" algn="tl">
                    <a:srgbClr val="000000">
                      <a:alpha val="43137"/>
                    </a:srgbClr>
                  </a:outerShdw>
                </a:effectLst>
                <a:cs typeface="B Nazanin" pitchFamily="2" charset="-78"/>
              </a:rPr>
              <a:t>پویا و سرزنده و سرشار از فعالیت های متنوع </a:t>
            </a:r>
            <a:r>
              <a:rPr lang="fa-IR" sz="1200" dirty="0">
                <a:cs typeface="B Nazanin" pitchFamily="2" charset="-78"/>
              </a:rPr>
              <a:t>تبدیل کنیم.</a:t>
            </a:r>
          </a:p>
          <a:p>
            <a:pPr algn="just" rtl="1"/>
            <a:endParaRPr lang="en-US" sz="1100" dirty="0"/>
          </a:p>
        </p:txBody>
      </p:sp>
      <p:pic>
        <p:nvPicPr>
          <p:cNvPr id="13" name="Picture 2" descr="C:\Users\Elham\Desktop\kargah tarahi shahri\tarh tafzili\tarh jame\ostokhanbandi kalbodi.jpg"/>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643446" y="2381232"/>
            <a:ext cx="1251231" cy="1305352"/>
          </a:xfrm>
          <a:prstGeom prst="rect">
            <a:avLst/>
          </a:prstGeom>
          <a:ln>
            <a:noFill/>
          </a:ln>
          <a:effectLst>
            <a:outerShdw blurRad="292100" dist="139700" dir="2700000" algn="tl" rotWithShape="0">
              <a:srgbClr val="333333">
                <a:alpha val="65000"/>
              </a:srgbClr>
            </a:outerShdw>
          </a:effectLst>
        </p:spPr>
      </p:pic>
      <p:sp>
        <p:nvSpPr>
          <p:cNvPr id="21" name="Slide Number Placeholder 20"/>
          <p:cNvSpPr>
            <a:spLocks noGrp="1"/>
          </p:cNvSpPr>
          <p:nvPr>
            <p:ph type="sldNum" sz="quarter" idx="12"/>
          </p:nvPr>
        </p:nvSpPr>
        <p:spPr/>
        <p:txBody>
          <a:bodyPr/>
          <a:lstStyle/>
          <a:p>
            <a:fld id="{FF86FEA7-80B1-4C74-85F3-91076A821A0B}" type="slidenum">
              <a:rPr lang="en-US" smtClean="0"/>
              <a:pPr/>
              <a:t>8</a:t>
            </a:fld>
            <a:endParaRPr 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چهارم (بررسی تاثیرات برنامه ریزی)</a:t>
            </a:r>
            <a:endParaRPr lang="en-US" sz="1400" b="1" dirty="0">
              <a:cs typeface="B Nazanin" pitchFamily="2" charset="-78"/>
            </a:endParaRPr>
          </a:p>
        </p:txBody>
      </p:sp>
      <p:graphicFrame>
        <p:nvGraphicFramePr>
          <p:cNvPr id="20" name="Content Placeholder 4"/>
          <p:cNvGraphicFramePr>
            <a:graphicFrameLocks/>
          </p:cNvGraphicFramePr>
          <p:nvPr/>
        </p:nvGraphicFramePr>
        <p:xfrm>
          <a:off x="571480" y="1160473"/>
          <a:ext cx="5786478" cy="53641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4" name="Group 23"/>
          <p:cNvGrpSpPr/>
          <p:nvPr/>
        </p:nvGrpSpPr>
        <p:grpSpPr>
          <a:xfrm>
            <a:off x="607208" y="6381760"/>
            <a:ext cx="5679312" cy="857256"/>
            <a:chOff x="53582" y="653268"/>
            <a:chExt cx="5679312" cy="3498300"/>
          </a:xfrm>
        </p:grpSpPr>
        <p:sp>
          <p:nvSpPr>
            <p:cNvPr id="25" name="Rectangle 24"/>
            <p:cNvSpPr/>
            <p:nvPr/>
          </p:nvSpPr>
          <p:spPr>
            <a:xfrm>
              <a:off x="53582" y="653268"/>
              <a:ext cx="5679312" cy="3498300"/>
            </a:xfrm>
            <a:prstGeom prst="rect">
              <a:avLst/>
            </a:prstGeom>
            <a:ln>
              <a:solidFill>
                <a:srgbClr val="C00000"/>
              </a:solidFill>
            </a:ln>
          </p:spPr>
          <p:style>
            <a:lnRef idx="2">
              <a:schemeClr val="accent1"/>
            </a:lnRef>
            <a:fillRef idx="1">
              <a:schemeClr val="lt1"/>
            </a:fillRef>
            <a:effectRef idx="0">
              <a:schemeClr val="accent1"/>
            </a:effectRef>
            <a:fontRef idx="minor">
              <a:schemeClr val="tx1">
                <a:hueOff val="0"/>
                <a:satOff val="0"/>
                <a:lumOff val="0"/>
                <a:alphaOff val="0"/>
              </a:schemeClr>
            </a:fontRef>
          </p:style>
        </p:sp>
        <p:sp>
          <p:nvSpPr>
            <p:cNvPr id="26" name="Rectangle 25"/>
            <p:cNvSpPr/>
            <p:nvPr/>
          </p:nvSpPr>
          <p:spPr>
            <a:xfrm>
              <a:off x="53582" y="653268"/>
              <a:ext cx="5679312" cy="3498300"/>
            </a:xfrm>
            <a:prstGeom prst="rect">
              <a:avLst/>
            </a:prstGeom>
            <a:ln>
              <a:solidFill>
                <a:srgbClr val="C00000"/>
              </a:solidFill>
            </a:ln>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3721" tIns="17780" rIns="99568" bIns="17780" numCol="1" spcCol="1270" anchor="ctr" anchorCtr="0">
              <a:noAutofit/>
            </a:bodyPr>
            <a:lstStyle/>
            <a:p>
              <a:pPr marL="114300" lvl="1" indent="-114300" algn="just" defTabSz="622300" rtl="1">
                <a:lnSpc>
                  <a:spcPct val="100000"/>
                </a:lnSpc>
                <a:spcBef>
                  <a:spcPct val="0"/>
                </a:spcBef>
                <a:spcAft>
                  <a:spcPct val="20000"/>
                </a:spcAft>
                <a:buChar char="••"/>
              </a:pPr>
              <a:r>
                <a:rPr lang="fa-IR" sz="1400" dirty="0">
                  <a:effectLst>
                    <a:outerShdw blurRad="38100" dist="38100" dir="2700000" algn="tl">
                      <a:srgbClr val="000000">
                        <a:alpha val="43137"/>
                      </a:srgbClr>
                    </a:outerShdw>
                  </a:effectLst>
                  <a:cs typeface="B Nazanin" pitchFamily="2" charset="-78"/>
                </a:rPr>
                <a:t>عدم تداوم مناسب پیاده در دسترسی به فضاهای تاریخی</a:t>
              </a:r>
            </a:p>
            <a:p>
              <a:pPr marL="114300" lvl="1" indent="-114300" algn="just" defTabSz="622300" rtl="1">
                <a:lnSpc>
                  <a:spcPct val="100000"/>
                </a:lnSpc>
                <a:spcBef>
                  <a:spcPct val="0"/>
                </a:spcBef>
                <a:spcAft>
                  <a:spcPct val="20000"/>
                </a:spcAft>
                <a:buChar char="••"/>
              </a:pPr>
              <a:r>
                <a:rPr lang="fa-IR" sz="1400" dirty="0">
                  <a:effectLst>
                    <a:outerShdw blurRad="38100" dist="38100" dir="2700000" algn="tl">
                      <a:srgbClr val="000000">
                        <a:alpha val="43137"/>
                      </a:srgbClr>
                    </a:outerShdw>
                  </a:effectLst>
                  <a:cs typeface="B Nazanin" pitchFamily="2" charset="-78"/>
                </a:rPr>
                <a:t>وجود کاربری غیر فعال اداری در یک جداره از میدان</a:t>
              </a:r>
            </a:p>
          </p:txBody>
        </p:sp>
      </p:grpSp>
      <p:sp>
        <p:nvSpPr>
          <p:cNvPr id="11" name="Slide Number Placeholder 10"/>
          <p:cNvSpPr>
            <a:spLocks noGrp="1"/>
          </p:cNvSpPr>
          <p:nvPr>
            <p:ph type="sldNum" sz="quarter" idx="12"/>
          </p:nvPr>
        </p:nvSpPr>
        <p:spPr/>
        <p:txBody>
          <a:bodyPr/>
          <a:lstStyle/>
          <a:p>
            <a:fld id="{FF86FEA7-80B1-4C74-85F3-91076A821A0B}" type="slidenum">
              <a:rPr lang="en-US" smtClean="0"/>
              <a:pPr/>
              <a:t>80</a:t>
            </a:fld>
            <a:endParaRPr 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2000288"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چهارم (بررسی تاثیرات برنامه ریزی)</a:t>
            </a:r>
            <a:endParaRPr lang="en-US" sz="1400" b="1" dirty="0">
              <a:cs typeface="B Nazanin" pitchFamily="2" charset="-78"/>
            </a:endParaRPr>
          </a:p>
        </p:txBody>
      </p:sp>
      <p:graphicFrame>
        <p:nvGraphicFramePr>
          <p:cNvPr id="20" name="Content Placeholder 4"/>
          <p:cNvGraphicFramePr>
            <a:graphicFrameLocks/>
          </p:cNvGraphicFramePr>
          <p:nvPr/>
        </p:nvGraphicFramePr>
        <p:xfrm>
          <a:off x="571480" y="952472"/>
          <a:ext cx="5786478" cy="72152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Group 23"/>
          <p:cNvGrpSpPr/>
          <p:nvPr/>
        </p:nvGrpSpPr>
        <p:grpSpPr>
          <a:xfrm>
            <a:off x="642918" y="5024438"/>
            <a:ext cx="5679312" cy="857256"/>
            <a:chOff x="53582" y="653268"/>
            <a:chExt cx="5679312" cy="3498300"/>
          </a:xfrm>
        </p:grpSpPr>
        <p:sp>
          <p:nvSpPr>
            <p:cNvPr id="25" name="Rectangle 24"/>
            <p:cNvSpPr/>
            <p:nvPr/>
          </p:nvSpPr>
          <p:spPr>
            <a:xfrm>
              <a:off x="53582" y="653268"/>
              <a:ext cx="5679312" cy="3498300"/>
            </a:xfrm>
            <a:prstGeom prst="rect">
              <a:avLst/>
            </a:prstGeom>
            <a:ln>
              <a:solidFill>
                <a:srgbClr val="C00000"/>
              </a:solidFill>
            </a:ln>
          </p:spPr>
          <p:style>
            <a:lnRef idx="2">
              <a:schemeClr val="accent1"/>
            </a:lnRef>
            <a:fillRef idx="1">
              <a:schemeClr val="lt1"/>
            </a:fillRef>
            <a:effectRef idx="0">
              <a:schemeClr val="accent1"/>
            </a:effectRef>
            <a:fontRef idx="minor">
              <a:schemeClr val="tx1">
                <a:hueOff val="0"/>
                <a:satOff val="0"/>
                <a:lumOff val="0"/>
                <a:alphaOff val="0"/>
              </a:schemeClr>
            </a:fontRef>
          </p:style>
        </p:sp>
        <p:sp>
          <p:nvSpPr>
            <p:cNvPr id="26" name="Rectangle 25"/>
            <p:cNvSpPr/>
            <p:nvPr/>
          </p:nvSpPr>
          <p:spPr>
            <a:xfrm>
              <a:off x="53582" y="653268"/>
              <a:ext cx="5679312" cy="3498300"/>
            </a:xfrm>
            <a:prstGeom prst="rect">
              <a:avLst/>
            </a:prstGeom>
            <a:ln>
              <a:solidFill>
                <a:srgbClr val="C00000"/>
              </a:solidFill>
            </a:ln>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3721" tIns="17780" rIns="99568" bIns="17780" numCol="1" spcCol="1270" anchor="ctr" anchorCtr="0">
              <a:noAutofit/>
            </a:bodyPr>
            <a:lstStyle/>
            <a:p>
              <a:pPr marL="114300" lvl="1" indent="-114300" algn="just" defTabSz="622300" rtl="1">
                <a:lnSpc>
                  <a:spcPct val="100000"/>
                </a:lnSpc>
                <a:spcBef>
                  <a:spcPct val="0"/>
                </a:spcBef>
                <a:spcAft>
                  <a:spcPct val="20000"/>
                </a:spcAft>
                <a:buChar char="••"/>
              </a:pPr>
              <a:r>
                <a:rPr lang="fa-IR" sz="1400" dirty="0">
                  <a:effectLst>
                    <a:outerShdw blurRad="38100" dist="38100" dir="2700000" algn="tl">
                      <a:srgbClr val="000000">
                        <a:alpha val="43137"/>
                      </a:srgbClr>
                    </a:outerShdw>
                  </a:effectLst>
                  <a:cs typeface="B Nazanin" pitchFamily="2" charset="-78"/>
                </a:rPr>
                <a:t>عدم استحکام ابنیه تاریخی</a:t>
              </a:r>
            </a:p>
            <a:p>
              <a:pPr marL="114300" lvl="1" indent="-114300" algn="just" defTabSz="622300" rtl="1">
                <a:lnSpc>
                  <a:spcPct val="100000"/>
                </a:lnSpc>
                <a:spcBef>
                  <a:spcPct val="0"/>
                </a:spcBef>
                <a:spcAft>
                  <a:spcPct val="20000"/>
                </a:spcAft>
                <a:buChar char="••"/>
              </a:pPr>
              <a:r>
                <a:rPr lang="fa-IR" sz="1400" dirty="0">
                  <a:effectLst>
                    <a:outerShdw blurRad="38100" dist="38100" dir="2700000" algn="tl">
                      <a:srgbClr val="000000">
                        <a:alpha val="43137"/>
                      </a:srgbClr>
                    </a:outerShdw>
                  </a:effectLst>
                  <a:cs typeface="B Nazanin" pitchFamily="2" charset="-78"/>
                </a:rPr>
                <a:t>عدم تناسبات بصری مطلوب</a:t>
              </a:r>
            </a:p>
            <a:p>
              <a:pPr marL="114300" lvl="1" indent="-114300" algn="just" defTabSz="622300" rtl="1">
                <a:lnSpc>
                  <a:spcPct val="100000"/>
                </a:lnSpc>
                <a:spcBef>
                  <a:spcPct val="0"/>
                </a:spcBef>
                <a:spcAft>
                  <a:spcPct val="20000"/>
                </a:spcAft>
                <a:buChar char="••"/>
              </a:pPr>
              <a:r>
                <a:rPr lang="fa-IR" sz="1400" dirty="0">
                  <a:effectLst>
                    <a:outerShdw blurRad="38100" dist="38100" dir="2700000" algn="tl">
                      <a:srgbClr val="000000">
                        <a:alpha val="43137"/>
                      </a:srgbClr>
                    </a:outerShdw>
                  </a:effectLst>
                  <a:cs typeface="B Nazanin" pitchFamily="2" charset="-78"/>
                </a:rPr>
                <a:t>بستن کریدورهای بصری مطلوب برای سواره</a:t>
              </a:r>
            </a:p>
          </p:txBody>
        </p:sp>
      </p:grpSp>
      <p:sp>
        <p:nvSpPr>
          <p:cNvPr id="11" name="Slide Number Placeholder 10"/>
          <p:cNvSpPr>
            <a:spLocks noGrp="1"/>
          </p:cNvSpPr>
          <p:nvPr>
            <p:ph type="sldNum" sz="quarter" idx="12"/>
          </p:nvPr>
        </p:nvSpPr>
        <p:spPr/>
        <p:txBody>
          <a:bodyPr/>
          <a:lstStyle/>
          <a:p>
            <a:fld id="{FF86FEA7-80B1-4C74-85F3-91076A821A0B}" type="slidenum">
              <a:rPr lang="en-US" smtClean="0"/>
              <a:pPr/>
              <a:t>81</a:t>
            </a:fld>
            <a:endParaRPr 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361956" y="1881174"/>
            <a:ext cx="7648608" cy="1143000"/>
          </a:xfrm>
        </p:spPr>
        <p:txBody>
          <a:bodyPr>
            <a:normAutofit/>
          </a:bodyPr>
          <a:lstStyle/>
          <a:p>
            <a:pPr marL="342900" lvl="0" indent="-342900" rtl="1">
              <a:lnSpc>
                <a:spcPct val="80000"/>
              </a:lnSpc>
              <a:spcBef>
                <a:spcPct val="20000"/>
              </a:spcBef>
              <a:defRPr/>
            </a:pPr>
            <a:r>
              <a:rPr lang="fa-IR" sz="2400" b="1" dirty="0">
                <a:solidFill>
                  <a:prstClr val="black"/>
                </a:solidFill>
                <a:cs typeface="B Nazanin" pitchFamily="2" charset="-78"/>
              </a:rPr>
              <a:t>پروسه پنجم</a:t>
            </a:r>
            <a:br>
              <a:rPr lang="fa-IR" sz="2400" b="1" dirty="0">
                <a:solidFill>
                  <a:prstClr val="black"/>
                </a:solidFill>
                <a:cs typeface="B Nazanin" pitchFamily="2" charset="-78"/>
              </a:rPr>
            </a:br>
            <a:r>
              <a:rPr lang="fa-IR" sz="2400" b="1" dirty="0">
                <a:solidFill>
                  <a:prstClr val="black"/>
                </a:solidFill>
                <a:cs typeface="B Nazanin" pitchFamily="2" charset="-78"/>
              </a:rPr>
              <a:t/>
            </a:r>
            <a:br>
              <a:rPr lang="fa-IR" sz="2400" b="1" dirty="0">
                <a:solidFill>
                  <a:prstClr val="black"/>
                </a:solidFill>
                <a:cs typeface="B Nazanin" pitchFamily="2" charset="-78"/>
              </a:rPr>
            </a:br>
            <a:r>
              <a:rPr lang="fa-IR" sz="2400" b="1" dirty="0">
                <a:cs typeface="B Nazanin" pitchFamily="2" charset="-78"/>
              </a:rPr>
              <a:t> بازنگری در برنامه ریزی شهری</a:t>
            </a:r>
          </a:p>
        </p:txBody>
      </p:sp>
      <p:sp>
        <p:nvSpPr>
          <p:cNvPr id="11" name="TextBox 10"/>
          <p:cNvSpPr txBox="1"/>
          <p:nvPr/>
        </p:nvSpPr>
        <p:spPr>
          <a:xfrm>
            <a:off x="928670" y="3595678"/>
            <a:ext cx="2714644" cy="3108543"/>
          </a:xfrm>
          <a:prstGeom prst="rect">
            <a:avLst/>
          </a:prstGeom>
          <a:noFill/>
        </p:spPr>
        <p:txBody>
          <a:bodyPr wrap="square" rtlCol="0">
            <a:spAutoFit/>
          </a:bodyPr>
          <a:lstStyle/>
          <a:p>
            <a:pPr algn="just" rtl="1">
              <a:buNone/>
            </a:pPr>
            <a:r>
              <a:rPr lang="fa-IR" sz="1400" b="1" dirty="0">
                <a:cs typeface="B Nazanin" pitchFamily="2" charset="-78"/>
              </a:rPr>
              <a:t>”در این مرحله به بازنگری پروسه های قبل برمی گردیم و به طور دقیق هر گام را مورد بررسی مجدد قرار داده و به ارتباط مراحل گذشته با یکدیگر می پردازیم و در صورت نیاز در آن ها تجدید نظر و اصلاح لازم به عمل می آوریم.“ (ذبیحی، 1390،176)</a:t>
            </a:r>
          </a:p>
          <a:p>
            <a:pPr algn="just" rtl="1">
              <a:buNone/>
            </a:pPr>
            <a:r>
              <a:rPr lang="fa-IR" sz="1400" b="1" dirty="0">
                <a:cs typeface="B Nazanin" pitchFamily="2" charset="-78"/>
              </a:rPr>
              <a:t>با توجه به مراحل پیشین و به خصوص با بررسی تاثیرات برنامه ریزی نیاز به تجدید نظر در آلترناتیو پیشنهادی در بخش طراحی شبکه دسترسی به خوبی حس می شود که در ادامه این روند در پروسه های پیشین این بازنگری انجام شده است و اصلاحات لازم در آن مدنظر قرار گرفته شده است.</a:t>
            </a:r>
            <a:endParaRPr lang="en-US" sz="1200" dirty="0"/>
          </a:p>
        </p:txBody>
      </p:sp>
      <p:pic>
        <p:nvPicPr>
          <p:cNvPr id="2051" name="Picture 3" descr="C:\Users\Elham\Desktop\1.jpg"/>
          <p:cNvPicPr>
            <a:picLocks noChangeAspect="1" noChangeArrowheads="1"/>
          </p:cNvPicPr>
          <p:nvPr/>
        </p:nvPicPr>
        <p:blipFill>
          <a:blip r:embed="rId2"/>
          <a:srcRect/>
          <a:stretch>
            <a:fillRect/>
          </a:stretch>
        </p:blipFill>
        <p:spPr bwMode="auto">
          <a:xfrm>
            <a:off x="-24" y="7693060"/>
            <a:ext cx="938212" cy="2189162"/>
          </a:xfrm>
          <a:prstGeom prst="rect">
            <a:avLst/>
          </a:prstGeom>
          <a:noFill/>
        </p:spPr>
      </p:pic>
      <p:pic>
        <p:nvPicPr>
          <p:cNvPr id="2050" name="Picture 2" descr="C:\Users\Elham\Desktop\1.2 copy.jpg"/>
          <p:cNvPicPr>
            <a:picLocks noChangeAspect="1" noChangeArrowheads="1"/>
          </p:cNvPicPr>
          <p:nvPr/>
        </p:nvPicPr>
        <p:blipFill>
          <a:blip r:embed="rId3" cstate="screen">
            <a:clrChange>
              <a:clrFrom>
                <a:srgbClr val="FFFFFF"/>
              </a:clrFrom>
              <a:clrTo>
                <a:srgbClr val="FFFFFF">
                  <a:alpha val="0"/>
                </a:srgbClr>
              </a:clrTo>
            </a:clrChange>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a:off x="4929198" y="7778063"/>
            <a:ext cx="1928802" cy="2175597"/>
          </a:xfrm>
          <a:prstGeom prst="rect">
            <a:avLst/>
          </a:prstGeom>
          <a:noFill/>
        </p:spPr>
      </p:pic>
      <p:pic>
        <p:nvPicPr>
          <p:cNvPr id="6" name="Picture 2" descr="C:\Users\Elham\Desktop\1.2 copy.jpg"/>
          <p:cNvPicPr>
            <a:picLocks noChangeAspect="1" noChangeArrowheads="1"/>
          </p:cNvPicPr>
          <p:nvPr/>
        </p:nvPicPr>
        <p:blipFill>
          <a:blip r:embed="rId4" cstate="screen">
            <a:clrChange>
              <a:clrFrom>
                <a:srgbClr val="FFFFFF"/>
              </a:clrFrom>
              <a:clrTo>
                <a:srgbClr val="FFFFFF">
                  <a:alpha val="0"/>
                </a:srgbClr>
              </a:clrTo>
            </a:clrChange>
            <a:duotone>
              <a:schemeClr val="accent1">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928670" y="7739082"/>
            <a:ext cx="1000132" cy="2175597"/>
          </a:xfrm>
          <a:prstGeom prst="rect">
            <a:avLst/>
          </a:prstGeom>
          <a:noFill/>
        </p:spPr>
      </p:pic>
      <p:pic>
        <p:nvPicPr>
          <p:cNvPr id="7" name="Picture 2" descr="C:\Users\Elham\Desktop\1.2 copy.jpg"/>
          <p:cNvPicPr>
            <a:picLocks noChangeAspect="1" noChangeArrowheads="1"/>
          </p:cNvPicPr>
          <p:nvPr/>
        </p:nvPicPr>
        <p:blipFill>
          <a:blip r:embed="rId5" cstate="screen">
            <a:clrChange>
              <a:clrFrom>
                <a:srgbClr val="FFFFFF"/>
              </a:clrFrom>
              <a:clrTo>
                <a:srgbClr val="FFFFFF">
                  <a:alpha val="0"/>
                </a:srgbClr>
              </a:clrTo>
            </a:clrChange>
            <a:duotone>
              <a:schemeClr val="accent4">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3929066" y="7730403"/>
            <a:ext cx="1000132" cy="2175597"/>
          </a:xfrm>
          <a:prstGeom prst="rect">
            <a:avLst/>
          </a:prstGeom>
          <a:noFill/>
        </p:spPr>
      </p:pic>
      <p:pic>
        <p:nvPicPr>
          <p:cNvPr id="8" name="Picture 2" descr="C:\Users\Elham\Desktop\1.2 copy.jpg"/>
          <p:cNvPicPr>
            <a:picLocks noChangeAspect="1" noChangeArrowheads="1"/>
          </p:cNvPicPr>
          <p:nvPr/>
        </p:nvPicPr>
        <p:blipFill>
          <a:blip r:embed="rId6" cstate="screen">
            <a:clrChange>
              <a:clrFrom>
                <a:srgbClr val="FFFFFF"/>
              </a:clrFrom>
              <a:clrTo>
                <a:srgbClr val="FFFFFF">
                  <a:alpha val="0"/>
                </a:srgbClr>
              </a:clrTo>
            </a:clrChange>
            <a:duotone>
              <a:schemeClr val="accent3">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2928934" y="7730403"/>
            <a:ext cx="1000132" cy="2175597"/>
          </a:xfrm>
          <a:prstGeom prst="rect">
            <a:avLst/>
          </a:prstGeom>
          <a:noFill/>
        </p:spPr>
      </p:pic>
      <p:pic>
        <p:nvPicPr>
          <p:cNvPr id="9" name="Picture 2" descr="C:\Users\Elham\Desktop\1.2 copy.jpg"/>
          <p:cNvPicPr>
            <a:picLocks noChangeAspect="1" noChangeArrowheads="1"/>
          </p:cNvPicPr>
          <p:nvPr/>
        </p:nvPicPr>
        <p:blipFill>
          <a:blip r:embed="rId7" cstate="screen">
            <a:clrChange>
              <a:clrFrom>
                <a:srgbClr val="FFFFFF"/>
              </a:clrFrom>
              <a:clrTo>
                <a:srgbClr val="FFFFFF">
                  <a:alpha val="0"/>
                </a:srgbClr>
              </a:clrTo>
            </a:clrChange>
            <a:duotone>
              <a:schemeClr val="accent2">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1928802" y="7730403"/>
            <a:ext cx="1000132" cy="2175597"/>
          </a:xfrm>
          <a:prstGeom prst="rect">
            <a:avLst/>
          </a:prstGeom>
          <a:noFill/>
        </p:spPr>
      </p:pic>
      <p:pic>
        <p:nvPicPr>
          <p:cNvPr id="12" name="Picture 2" descr="C:\Users\Elham\Desktop\1.2 copy.jpg"/>
          <p:cNvPicPr>
            <a:picLocks noChangeAspect="1" noChangeArrowheads="1"/>
          </p:cNvPicPr>
          <p:nvPr/>
        </p:nvPicPr>
        <p:blipFill>
          <a:blip r:embed="rId8" cstate="screen">
            <a:clrChange>
              <a:clrFrom>
                <a:srgbClr val="FFFFFF"/>
              </a:clrFrom>
              <a:clrTo>
                <a:srgbClr val="FFFFFF">
                  <a:alpha val="0"/>
                </a:srgbClr>
              </a:clrTo>
            </a:clrChange>
            <a:duotone>
              <a:schemeClr val="bg2">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0" y="7730403"/>
            <a:ext cx="928670" cy="2175597"/>
          </a:xfrm>
          <a:prstGeom prst="rect">
            <a:avLst/>
          </a:prstGeom>
          <a:noFill/>
        </p:spPr>
      </p:pic>
      <p:sp>
        <p:nvSpPr>
          <p:cNvPr id="13" name="Slide Number Placeholder 12"/>
          <p:cNvSpPr>
            <a:spLocks noGrp="1"/>
          </p:cNvSpPr>
          <p:nvPr>
            <p:ph type="sldNum" sz="quarter" idx="12"/>
          </p:nvPr>
        </p:nvSpPr>
        <p:spPr/>
        <p:txBody>
          <a:bodyPr/>
          <a:lstStyle/>
          <a:p>
            <a:fld id="{FF86FEA7-80B1-4C74-85F3-91076A821A0B}" type="slidenum">
              <a:rPr lang="en-US" smtClean="0"/>
              <a:pPr/>
              <a:t>82</a:t>
            </a:fld>
            <a:endParaRPr 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Content Placeholder 4"/>
          <p:cNvGraphicFramePr>
            <a:graphicFrameLocks/>
          </p:cNvGraphicFramePr>
          <p:nvPr/>
        </p:nvGraphicFramePr>
        <p:xfrm>
          <a:off x="428604" y="-119098"/>
          <a:ext cx="5786478" cy="72152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7" name="Content Placeholder 4"/>
          <p:cNvGraphicFramePr>
            <a:graphicFrameLocks/>
          </p:cNvGraphicFramePr>
          <p:nvPr/>
        </p:nvGraphicFramePr>
        <p:xfrm>
          <a:off x="500042" y="3381364"/>
          <a:ext cx="5786478" cy="72152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3" name="TextBox 12"/>
          <p:cNvSpPr txBox="1"/>
          <p:nvPr/>
        </p:nvSpPr>
        <p:spPr>
          <a:xfrm>
            <a:off x="571480" y="1095348"/>
            <a:ext cx="5715040" cy="461665"/>
          </a:xfrm>
          <a:prstGeom prst="rect">
            <a:avLst/>
          </a:prstGeom>
          <a:noFill/>
        </p:spPr>
        <p:txBody>
          <a:bodyPr wrap="square" rtlCol="0">
            <a:spAutoFit/>
          </a:bodyPr>
          <a:lstStyle/>
          <a:p>
            <a:pPr algn="just" rtl="1"/>
            <a:r>
              <a:rPr lang="fa-IR" sz="1200" dirty="0">
                <a:cs typeface="B Nazanin" pitchFamily="2" charset="-78"/>
              </a:rPr>
              <a:t>پس از انجام اصلاحات مورد نیاز در پروسه های پیشین و در قالب، طرح پیشنهادی تاثیرات طرح مجددا مورد بررسی قرار گرفت و نتایج زیر به دست آمد</a:t>
            </a:r>
            <a:endParaRPr lang="en-US" sz="1400" b="1" dirty="0"/>
          </a:p>
        </p:txBody>
      </p:sp>
      <p:pic>
        <p:nvPicPr>
          <p:cNvPr id="3" name="Picture 2" descr="C:\Users\Elham\Desktop\kargah tarahi shahri\عکس میدان توپخانه\1.2.JPG"/>
          <p:cNvPicPr>
            <a:picLocks noChangeAspect="1" noChangeArrowheads="1"/>
          </p:cNvPicPr>
          <p:nvPr/>
        </p:nvPicPr>
        <p:blipFill>
          <a:blip r:embed="rId1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928850"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پنجم</a:t>
            </a:r>
            <a:r>
              <a:rPr lang="fa-IR" sz="1400" b="1" dirty="0">
                <a:cs typeface="B Nazanin" pitchFamily="2" charset="-78"/>
              </a:rPr>
              <a:t> (بازنگری در برنامه ریزی شهری)</a:t>
            </a:r>
            <a:endParaRPr lang="en-US" sz="1400" b="1" dirty="0">
              <a:cs typeface="B Nazanin" pitchFamily="2" charset="-78"/>
            </a:endParaRPr>
          </a:p>
        </p:txBody>
      </p:sp>
      <p:grpSp>
        <p:nvGrpSpPr>
          <p:cNvPr id="2" name="Group 23"/>
          <p:cNvGrpSpPr/>
          <p:nvPr/>
        </p:nvGrpSpPr>
        <p:grpSpPr>
          <a:xfrm>
            <a:off x="500042" y="3952868"/>
            <a:ext cx="5679312" cy="857256"/>
            <a:chOff x="53582" y="653268"/>
            <a:chExt cx="5679312" cy="3498300"/>
          </a:xfrm>
        </p:grpSpPr>
        <p:sp>
          <p:nvSpPr>
            <p:cNvPr id="25" name="Rectangle 24"/>
            <p:cNvSpPr/>
            <p:nvPr/>
          </p:nvSpPr>
          <p:spPr>
            <a:xfrm>
              <a:off x="53582" y="653268"/>
              <a:ext cx="5679312" cy="3498300"/>
            </a:xfrm>
            <a:prstGeom prst="rect">
              <a:avLst/>
            </a:prstGeom>
            <a:ln>
              <a:solidFill>
                <a:schemeClr val="tx1"/>
              </a:solidFill>
            </a:ln>
          </p:spPr>
          <p:style>
            <a:lnRef idx="2">
              <a:schemeClr val="accent1"/>
            </a:lnRef>
            <a:fillRef idx="1">
              <a:schemeClr val="lt1"/>
            </a:fillRef>
            <a:effectRef idx="0">
              <a:schemeClr val="accent1"/>
            </a:effectRef>
            <a:fontRef idx="minor">
              <a:schemeClr val="tx1">
                <a:hueOff val="0"/>
                <a:satOff val="0"/>
                <a:lumOff val="0"/>
                <a:alphaOff val="0"/>
              </a:schemeClr>
            </a:fontRef>
          </p:style>
        </p:sp>
        <p:sp>
          <p:nvSpPr>
            <p:cNvPr id="26" name="Rectangle 25"/>
            <p:cNvSpPr/>
            <p:nvPr/>
          </p:nvSpPr>
          <p:spPr>
            <a:xfrm>
              <a:off x="53582" y="653268"/>
              <a:ext cx="5679312" cy="3498300"/>
            </a:xfrm>
            <a:prstGeom prst="rect">
              <a:avLst/>
            </a:prstGeom>
            <a:ln>
              <a:solidFill>
                <a:schemeClr val="tx1"/>
              </a:solidFill>
            </a:ln>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3721" tIns="17780" rIns="99568" bIns="17780" numCol="1" spcCol="1270" anchor="ctr" anchorCtr="0">
              <a:noAutofit/>
            </a:bodyPr>
            <a:lstStyle/>
            <a:p>
              <a:pPr marL="342900" marR="0" lvl="0" indent="-342900" algn="r" rtl="1">
                <a:lnSpc>
                  <a:spcPct val="115000"/>
                </a:lnSpc>
                <a:spcBef>
                  <a:spcPts val="0"/>
                </a:spcBef>
                <a:spcAft>
                  <a:spcPts val="0"/>
                </a:spcAft>
                <a:buSzPts val="1800"/>
                <a:buFont typeface="Symbol"/>
                <a:buChar char=""/>
              </a:pPr>
              <a:r>
                <a:rPr lang="ar-SA" sz="1200" b="1" dirty="0">
                  <a:effectLst>
                    <a:outerShdw blurRad="38100" dist="38100" dir="2700000" algn="tl">
                      <a:srgbClr val="000000">
                        <a:alpha val="43137"/>
                      </a:srgbClr>
                    </a:outerShdw>
                  </a:effectLst>
                  <a:ea typeface="Calibri"/>
                  <a:cs typeface="B Nazanin" pitchFamily="2" charset="-78"/>
                </a:rPr>
                <a:t>افزایش میزان تعاملات اجتماعی</a:t>
              </a:r>
              <a:endParaRPr lang="en-US" sz="1200" dirty="0">
                <a:effectLst>
                  <a:outerShdw blurRad="38100" dist="38100" dir="2700000" algn="tl">
                    <a:srgbClr val="000000">
                      <a:alpha val="43137"/>
                    </a:srgbClr>
                  </a:outerShdw>
                </a:effectLst>
                <a:ea typeface="Calibri"/>
                <a:cs typeface="B Nazanin" pitchFamily="2" charset="-78"/>
              </a:endParaRPr>
            </a:p>
            <a:p>
              <a:pPr marL="342900" marR="0" lvl="0" indent="-342900" algn="r" rtl="1">
                <a:lnSpc>
                  <a:spcPct val="115000"/>
                </a:lnSpc>
                <a:spcBef>
                  <a:spcPts val="0"/>
                </a:spcBef>
                <a:spcAft>
                  <a:spcPts val="0"/>
                </a:spcAft>
                <a:buSzPts val="1800"/>
                <a:buFont typeface="Symbol"/>
                <a:buChar char=""/>
              </a:pPr>
              <a:r>
                <a:rPr lang="ar-SA" sz="1200" b="1" dirty="0">
                  <a:effectLst>
                    <a:outerShdw blurRad="38100" dist="38100" dir="2700000" algn="tl">
                      <a:srgbClr val="000000">
                        <a:alpha val="43137"/>
                      </a:srgbClr>
                    </a:outerShdw>
                  </a:effectLst>
                  <a:ea typeface="Calibri"/>
                  <a:cs typeface="B Nazanin" pitchFamily="2" charset="-78"/>
                </a:rPr>
                <a:t>سرزندگی محیط اجتماعی منطقه</a:t>
              </a:r>
              <a:endParaRPr lang="en-US" sz="1200" dirty="0">
                <a:effectLst>
                  <a:outerShdw blurRad="38100" dist="38100" dir="2700000" algn="tl">
                    <a:srgbClr val="000000">
                      <a:alpha val="43137"/>
                    </a:srgbClr>
                  </a:outerShdw>
                </a:effectLst>
                <a:ea typeface="Calibri"/>
                <a:cs typeface="B Nazanin" pitchFamily="2" charset="-78"/>
              </a:endParaRPr>
            </a:p>
            <a:p>
              <a:pPr marL="342900" marR="0" lvl="0" indent="-342900" algn="r" rtl="1">
                <a:lnSpc>
                  <a:spcPct val="115000"/>
                </a:lnSpc>
                <a:spcBef>
                  <a:spcPts val="0"/>
                </a:spcBef>
                <a:spcAft>
                  <a:spcPts val="0"/>
                </a:spcAft>
                <a:buSzPts val="1800"/>
                <a:buFont typeface="Symbol"/>
                <a:buChar char=""/>
              </a:pPr>
              <a:r>
                <a:rPr lang="ar-SA" sz="1200" b="1" dirty="0">
                  <a:effectLst>
                    <a:outerShdw blurRad="38100" dist="38100" dir="2700000" algn="tl">
                      <a:srgbClr val="000000">
                        <a:alpha val="43137"/>
                      </a:srgbClr>
                    </a:outerShdw>
                  </a:effectLst>
                  <a:ea typeface="Calibri"/>
                  <a:cs typeface="B Nazanin" pitchFamily="2" charset="-78"/>
                </a:rPr>
                <a:t>ارتقاء کیفیت زندگی کاربران محدوده</a:t>
              </a:r>
              <a:endParaRPr lang="en-US" sz="1200" dirty="0">
                <a:effectLst>
                  <a:outerShdw blurRad="38100" dist="38100" dir="2700000" algn="tl">
                    <a:srgbClr val="000000">
                      <a:alpha val="43137"/>
                    </a:srgbClr>
                  </a:outerShdw>
                </a:effectLst>
                <a:ea typeface="Calibri"/>
                <a:cs typeface="B Nazanin" pitchFamily="2" charset="-78"/>
              </a:endParaRPr>
            </a:p>
          </p:txBody>
        </p:sp>
      </p:grpSp>
      <p:grpSp>
        <p:nvGrpSpPr>
          <p:cNvPr id="23" name="Group 23"/>
          <p:cNvGrpSpPr/>
          <p:nvPr/>
        </p:nvGrpSpPr>
        <p:grpSpPr>
          <a:xfrm>
            <a:off x="535770" y="7524768"/>
            <a:ext cx="5679312" cy="1714512"/>
            <a:chOff x="53582" y="653268"/>
            <a:chExt cx="5679312" cy="3498300"/>
          </a:xfrm>
        </p:grpSpPr>
        <p:sp>
          <p:nvSpPr>
            <p:cNvPr id="24" name="Rectangle 23"/>
            <p:cNvSpPr/>
            <p:nvPr/>
          </p:nvSpPr>
          <p:spPr>
            <a:xfrm>
              <a:off x="53582" y="653268"/>
              <a:ext cx="5679312" cy="3498300"/>
            </a:xfrm>
            <a:prstGeom prst="rect">
              <a:avLst/>
            </a:prstGeom>
            <a:ln>
              <a:solidFill>
                <a:schemeClr val="tx1"/>
              </a:solidFill>
            </a:ln>
          </p:spPr>
          <p:style>
            <a:lnRef idx="2">
              <a:schemeClr val="accent1"/>
            </a:lnRef>
            <a:fillRef idx="1">
              <a:schemeClr val="lt1"/>
            </a:fillRef>
            <a:effectRef idx="0">
              <a:schemeClr val="accent1"/>
            </a:effectRef>
            <a:fontRef idx="minor">
              <a:schemeClr val="tx1">
                <a:hueOff val="0"/>
                <a:satOff val="0"/>
                <a:lumOff val="0"/>
                <a:alphaOff val="0"/>
              </a:schemeClr>
            </a:fontRef>
          </p:style>
        </p:sp>
        <p:sp>
          <p:nvSpPr>
            <p:cNvPr id="27" name="Rectangle 26"/>
            <p:cNvSpPr/>
            <p:nvPr/>
          </p:nvSpPr>
          <p:spPr>
            <a:xfrm>
              <a:off x="53582" y="653268"/>
              <a:ext cx="5679312" cy="3498300"/>
            </a:xfrm>
            <a:prstGeom prst="rect">
              <a:avLst/>
            </a:prstGeom>
            <a:ln>
              <a:solidFill>
                <a:schemeClr val="tx1"/>
              </a:solidFill>
            </a:ln>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3721" tIns="17780" rIns="99568" bIns="17780" numCol="1" spcCol="1270" anchor="ctr" anchorCtr="0">
              <a:noAutofit/>
            </a:bodyPr>
            <a:lstStyle/>
            <a:p>
              <a:pPr marL="342900" marR="0" lvl="0" indent="-342900" algn="r" rtl="1">
                <a:spcBef>
                  <a:spcPts val="0"/>
                </a:spcBef>
                <a:spcAft>
                  <a:spcPts val="0"/>
                </a:spcAft>
                <a:buSzPts val="1800"/>
                <a:buFont typeface="Symbol"/>
                <a:buChar char=""/>
              </a:pPr>
              <a:r>
                <a:rPr lang="ar-SA" sz="1200" b="1" dirty="0">
                  <a:effectLst>
                    <a:outerShdw blurRad="38100" dist="38100" dir="2700000" algn="tl">
                      <a:srgbClr val="000000">
                        <a:alpha val="43137"/>
                      </a:srgbClr>
                    </a:outerShdw>
                  </a:effectLst>
                  <a:ea typeface="Calibri"/>
                  <a:cs typeface="B Nazanin"/>
                </a:rPr>
                <a:t>بهبود شبکه معابر</a:t>
              </a:r>
              <a:endParaRPr lang="en-US" sz="1200" b="1" dirty="0">
                <a:effectLst>
                  <a:outerShdw blurRad="38100" dist="38100" dir="2700000" algn="tl">
                    <a:srgbClr val="000000">
                      <a:alpha val="43137"/>
                    </a:srgbClr>
                  </a:outerShdw>
                </a:effectLst>
                <a:ea typeface="Calibri"/>
                <a:cs typeface="Arial"/>
              </a:endParaRPr>
            </a:p>
            <a:p>
              <a:pPr marL="342900" marR="0" lvl="0" indent="-342900" algn="r" rtl="1">
                <a:spcBef>
                  <a:spcPts val="0"/>
                </a:spcBef>
                <a:spcAft>
                  <a:spcPts val="0"/>
                </a:spcAft>
                <a:buSzPts val="1800"/>
                <a:buFont typeface="Symbol"/>
                <a:buChar char=""/>
              </a:pPr>
              <a:r>
                <a:rPr lang="ar-SA" sz="1200" b="1" dirty="0">
                  <a:effectLst>
                    <a:outerShdw blurRad="38100" dist="38100" dir="2700000" algn="tl">
                      <a:srgbClr val="000000">
                        <a:alpha val="43137"/>
                      </a:srgbClr>
                    </a:outerShdw>
                  </a:effectLst>
                  <a:ea typeface="Calibri"/>
                  <a:cs typeface="B Nazanin"/>
                </a:rPr>
                <a:t>ساماندهی و مدیریت ابنیه</a:t>
              </a:r>
              <a:endParaRPr lang="en-US" sz="1200" b="1" dirty="0">
                <a:effectLst>
                  <a:outerShdw blurRad="38100" dist="38100" dir="2700000" algn="tl">
                    <a:srgbClr val="000000">
                      <a:alpha val="43137"/>
                    </a:srgbClr>
                  </a:outerShdw>
                </a:effectLst>
                <a:ea typeface="Calibri"/>
                <a:cs typeface="Arial"/>
              </a:endParaRPr>
            </a:p>
            <a:p>
              <a:pPr marL="342900" marR="0" lvl="0" indent="-342900" algn="r" rtl="1">
                <a:spcBef>
                  <a:spcPts val="0"/>
                </a:spcBef>
                <a:spcAft>
                  <a:spcPts val="0"/>
                </a:spcAft>
                <a:buSzPts val="1800"/>
                <a:buFont typeface="Symbol"/>
                <a:buChar char=""/>
              </a:pPr>
              <a:r>
                <a:rPr lang="ar-SA" sz="1200" b="1" dirty="0">
                  <a:effectLst>
                    <a:outerShdw blurRad="38100" dist="38100" dir="2700000" algn="tl">
                      <a:srgbClr val="000000">
                        <a:alpha val="43137"/>
                      </a:srgbClr>
                    </a:outerShdw>
                  </a:effectLst>
                  <a:ea typeface="Calibri"/>
                  <a:cs typeface="B Nazanin"/>
                </a:rPr>
                <a:t>ارتقاء چشم انداز و محیط پیرامونی محدوده</a:t>
              </a:r>
              <a:endParaRPr lang="en-US" sz="1200" b="1" dirty="0">
                <a:effectLst>
                  <a:outerShdw blurRad="38100" dist="38100" dir="2700000" algn="tl">
                    <a:srgbClr val="000000">
                      <a:alpha val="43137"/>
                    </a:srgbClr>
                  </a:outerShdw>
                </a:effectLst>
                <a:ea typeface="Calibri"/>
                <a:cs typeface="Arial"/>
              </a:endParaRPr>
            </a:p>
            <a:p>
              <a:pPr marL="342900" marR="0" lvl="0" indent="-342900" algn="r" rtl="1">
                <a:spcBef>
                  <a:spcPts val="0"/>
                </a:spcBef>
                <a:spcAft>
                  <a:spcPts val="0"/>
                </a:spcAft>
                <a:buSzPts val="1800"/>
                <a:buFont typeface="Symbol"/>
                <a:buChar char=""/>
              </a:pPr>
              <a:r>
                <a:rPr lang="ar-SA" sz="1200" b="1" dirty="0">
                  <a:effectLst>
                    <a:outerShdw blurRad="38100" dist="38100" dir="2700000" algn="tl">
                      <a:srgbClr val="000000">
                        <a:alpha val="43137"/>
                      </a:srgbClr>
                    </a:outerShdw>
                  </a:effectLst>
                  <a:ea typeface="Calibri"/>
                  <a:cs typeface="B Nazanin"/>
                </a:rPr>
                <a:t>رعایت استانداردهای ساخت و ساز و زیبا سازی</a:t>
              </a:r>
              <a:endParaRPr lang="en-US" sz="1200" b="1" dirty="0">
                <a:effectLst>
                  <a:outerShdw blurRad="38100" dist="38100" dir="2700000" algn="tl">
                    <a:srgbClr val="000000">
                      <a:alpha val="43137"/>
                    </a:srgbClr>
                  </a:outerShdw>
                </a:effectLst>
                <a:ea typeface="Calibri"/>
                <a:cs typeface="Arial"/>
              </a:endParaRPr>
            </a:p>
            <a:p>
              <a:pPr marL="342900" marR="0" lvl="0" indent="-342900" algn="r" rtl="1">
                <a:spcBef>
                  <a:spcPts val="0"/>
                </a:spcBef>
                <a:spcAft>
                  <a:spcPts val="0"/>
                </a:spcAft>
                <a:buSzPts val="1800"/>
                <a:buFont typeface="Symbol"/>
                <a:buChar char=""/>
              </a:pPr>
              <a:r>
                <a:rPr lang="ar-SA" sz="1200" b="1" dirty="0">
                  <a:effectLst>
                    <a:outerShdw blurRad="38100" dist="38100" dir="2700000" algn="tl">
                      <a:srgbClr val="000000">
                        <a:alpha val="43137"/>
                      </a:srgbClr>
                    </a:outerShdw>
                  </a:effectLst>
                  <a:ea typeface="Calibri"/>
                  <a:cs typeface="B Nazanin"/>
                </a:rPr>
                <a:t>امکان تعریف فعالیت عمومی و فراغتی و اجتماعی</a:t>
              </a:r>
              <a:endParaRPr lang="en-US" sz="1200" b="1" dirty="0">
                <a:effectLst>
                  <a:outerShdw blurRad="38100" dist="38100" dir="2700000" algn="tl">
                    <a:srgbClr val="000000">
                      <a:alpha val="43137"/>
                    </a:srgbClr>
                  </a:outerShdw>
                </a:effectLst>
                <a:ea typeface="Calibri"/>
                <a:cs typeface="Arial"/>
              </a:endParaRPr>
            </a:p>
            <a:p>
              <a:pPr marL="342900" marR="0" lvl="0" indent="-342900" algn="r" rtl="1">
                <a:spcBef>
                  <a:spcPts val="0"/>
                </a:spcBef>
                <a:spcAft>
                  <a:spcPts val="0"/>
                </a:spcAft>
                <a:buSzPts val="1800"/>
                <a:buFont typeface="Symbol"/>
                <a:buChar char=""/>
              </a:pPr>
              <a:r>
                <a:rPr lang="ar-SA" sz="1200" b="1" dirty="0">
                  <a:effectLst>
                    <a:outerShdw blurRad="38100" dist="38100" dir="2700000" algn="tl">
                      <a:srgbClr val="000000">
                        <a:alpha val="43137"/>
                      </a:srgbClr>
                    </a:outerShdw>
                  </a:effectLst>
                  <a:ea typeface="Calibri"/>
                  <a:cs typeface="B Nazanin"/>
                </a:rPr>
                <a:t>احیای فعالیت های شبانه اجتماعی و افزایش امنیت</a:t>
              </a:r>
              <a:endParaRPr lang="en-US" sz="1200" b="1" dirty="0">
                <a:effectLst>
                  <a:outerShdw blurRad="38100" dist="38100" dir="2700000" algn="tl">
                    <a:srgbClr val="000000">
                      <a:alpha val="43137"/>
                    </a:srgbClr>
                  </a:outerShdw>
                </a:effectLst>
                <a:ea typeface="Calibri"/>
                <a:cs typeface="Arial"/>
              </a:endParaRPr>
            </a:p>
            <a:p>
              <a:pPr marL="342900" marR="0" lvl="0" indent="-342900" algn="r" rtl="1">
                <a:spcBef>
                  <a:spcPts val="0"/>
                </a:spcBef>
                <a:spcAft>
                  <a:spcPts val="0"/>
                </a:spcAft>
                <a:buSzPts val="1800"/>
                <a:buFont typeface="Symbol"/>
                <a:buChar char=""/>
              </a:pPr>
              <a:r>
                <a:rPr lang="ar-SA" sz="1200" b="1" dirty="0">
                  <a:effectLst>
                    <a:outerShdw blurRad="38100" dist="38100" dir="2700000" algn="tl">
                      <a:srgbClr val="000000">
                        <a:alpha val="43137"/>
                      </a:srgbClr>
                    </a:outerShdw>
                  </a:effectLst>
                  <a:ea typeface="Calibri"/>
                  <a:cs typeface="B Nazanin"/>
                </a:rPr>
                <a:t>امکان اخلال در تردد وسایل نقلیه و افزایش ترافیک در محورهای اطراف</a:t>
              </a:r>
              <a:endParaRPr lang="en-US" sz="1200" b="1" dirty="0">
                <a:effectLst>
                  <a:outerShdw blurRad="38100" dist="38100" dir="2700000" algn="tl">
                    <a:srgbClr val="000000">
                      <a:alpha val="43137"/>
                    </a:srgbClr>
                  </a:outerShdw>
                </a:effectLst>
                <a:ea typeface="Calibri"/>
                <a:cs typeface="Arial"/>
              </a:endParaRPr>
            </a:p>
          </p:txBody>
        </p:sp>
      </p:grpSp>
      <p:sp>
        <p:nvSpPr>
          <p:cNvPr id="16" name="Slide Number Placeholder 15"/>
          <p:cNvSpPr>
            <a:spLocks noGrp="1"/>
          </p:cNvSpPr>
          <p:nvPr>
            <p:ph type="sldNum" sz="quarter" idx="12"/>
          </p:nvPr>
        </p:nvSpPr>
        <p:spPr/>
        <p:txBody>
          <a:bodyPr/>
          <a:lstStyle/>
          <a:p>
            <a:fld id="{FF86FEA7-80B1-4C74-85F3-91076A821A0B}" type="slidenum">
              <a:rPr lang="en-US" smtClean="0"/>
              <a:pPr/>
              <a:t>83</a:t>
            </a:fld>
            <a:endParaRPr 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361956" y="1881174"/>
            <a:ext cx="7648608" cy="1143000"/>
          </a:xfrm>
        </p:spPr>
        <p:txBody>
          <a:bodyPr>
            <a:normAutofit/>
          </a:bodyPr>
          <a:lstStyle/>
          <a:p>
            <a:pPr marL="342900" lvl="0" indent="-342900" rtl="1">
              <a:lnSpc>
                <a:spcPct val="80000"/>
              </a:lnSpc>
              <a:spcBef>
                <a:spcPct val="20000"/>
              </a:spcBef>
              <a:defRPr/>
            </a:pPr>
            <a:r>
              <a:rPr lang="fa-IR" sz="2400" b="1" dirty="0">
                <a:solidFill>
                  <a:prstClr val="black"/>
                </a:solidFill>
                <a:cs typeface="B Nazanin" pitchFamily="2" charset="-78"/>
              </a:rPr>
              <a:t>پروسه ششم</a:t>
            </a:r>
            <a:br>
              <a:rPr lang="fa-IR" sz="2400" b="1" dirty="0">
                <a:solidFill>
                  <a:prstClr val="black"/>
                </a:solidFill>
                <a:cs typeface="B Nazanin" pitchFamily="2" charset="-78"/>
              </a:rPr>
            </a:br>
            <a:r>
              <a:rPr lang="fa-IR" sz="2400" b="1" dirty="0">
                <a:solidFill>
                  <a:prstClr val="black"/>
                </a:solidFill>
                <a:cs typeface="B Nazanin" pitchFamily="2" charset="-78"/>
              </a:rPr>
              <a:t/>
            </a:r>
            <a:br>
              <a:rPr lang="fa-IR" sz="2400" b="1" dirty="0">
                <a:solidFill>
                  <a:prstClr val="black"/>
                </a:solidFill>
                <a:cs typeface="B Nazanin" pitchFamily="2" charset="-78"/>
              </a:rPr>
            </a:br>
            <a:r>
              <a:rPr lang="fa-IR" sz="2400" b="1" dirty="0">
                <a:cs typeface="B Nazanin" pitchFamily="2" charset="-78"/>
              </a:rPr>
              <a:t> برنامه اجرایی و مکانیسم اجرایی</a:t>
            </a:r>
          </a:p>
        </p:txBody>
      </p:sp>
      <p:sp>
        <p:nvSpPr>
          <p:cNvPr id="11" name="TextBox 10"/>
          <p:cNvSpPr txBox="1"/>
          <p:nvPr/>
        </p:nvSpPr>
        <p:spPr>
          <a:xfrm>
            <a:off x="928670" y="3595678"/>
            <a:ext cx="2714644" cy="954107"/>
          </a:xfrm>
          <a:prstGeom prst="rect">
            <a:avLst/>
          </a:prstGeom>
          <a:noFill/>
        </p:spPr>
        <p:txBody>
          <a:bodyPr wrap="square" rtlCol="0">
            <a:spAutoFit/>
          </a:bodyPr>
          <a:lstStyle/>
          <a:p>
            <a:pPr algn="just" rtl="1">
              <a:buNone/>
            </a:pPr>
            <a:r>
              <a:rPr lang="fa-IR" sz="1400" b="1" dirty="0">
                <a:cs typeface="B Nazanin" pitchFamily="2" charset="-78"/>
              </a:rPr>
              <a:t>در این پروسه به تعیین برنامه زمان بندی پروژه، منابع مالی و بودجه مورد نیاز و اولویت های اجرایی طرح پیشنهادی پرداخته ایم. </a:t>
            </a:r>
            <a:endParaRPr lang="en-US" sz="1200" dirty="0"/>
          </a:p>
        </p:txBody>
      </p:sp>
      <p:pic>
        <p:nvPicPr>
          <p:cNvPr id="2051" name="Picture 3" descr="C:\Users\Elham\Desktop\1.jpg"/>
          <p:cNvPicPr>
            <a:picLocks noChangeAspect="1" noChangeArrowheads="1"/>
          </p:cNvPicPr>
          <p:nvPr/>
        </p:nvPicPr>
        <p:blipFill>
          <a:blip r:embed="rId2"/>
          <a:srcRect/>
          <a:stretch>
            <a:fillRect/>
          </a:stretch>
        </p:blipFill>
        <p:spPr bwMode="auto">
          <a:xfrm>
            <a:off x="-24" y="7693060"/>
            <a:ext cx="938212" cy="2189162"/>
          </a:xfrm>
          <a:prstGeom prst="rect">
            <a:avLst/>
          </a:prstGeom>
          <a:noFill/>
        </p:spPr>
      </p:pic>
      <p:pic>
        <p:nvPicPr>
          <p:cNvPr id="2050" name="Picture 2" descr="C:\Users\Elham\Desktop\1.2 copy.jpg"/>
          <p:cNvPicPr>
            <a:picLocks noChangeAspect="1" noChangeArrowheads="1"/>
          </p:cNvPicPr>
          <p:nvPr/>
        </p:nvPicPr>
        <p:blipFill>
          <a:blip r:embed="rId3" cstate="screen">
            <a:clrChange>
              <a:clrFrom>
                <a:srgbClr val="FFFFFF"/>
              </a:clrFrom>
              <a:clrTo>
                <a:srgbClr val="FFFFFF">
                  <a:alpha val="0"/>
                </a:srgbClr>
              </a:clrTo>
            </a:clrChange>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a:off x="5929330" y="7778063"/>
            <a:ext cx="928670" cy="2175597"/>
          </a:xfrm>
          <a:prstGeom prst="rect">
            <a:avLst/>
          </a:prstGeom>
          <a:noFill/>
        </p:spPr>
      </p:pic>
      <p:pic>
        <p:nvPicPr>
          <p:cNvPr id="6" name="Picture 2" descr="C:\Users\Elham\Desktop\1.2 copy.jpg"/>
          <p:cNvPicPr>
            <a:picLocks noChangeAspect="1" noChangeArrowheads="1"/>
          </p:cNvPicPr>
          <p:nvPr/>
        </p:nvPicPr>
        <p:blipFill>
          <a:blip r:embed="rId4" cstate="screen">
            <a:clrChange>
              <a:clrFrom>
                <a:srgbClr val="FFFFFF"/>
              </a:clrFrom>
              <a:clrTo>
                <a:srgbClr val="FFFFFF">
                  <a:alpha val="0"/>
                </a:srgbClr>
              </a:clrTo>
            </a:clrChange>
            <a:duotone>
              <a:schemeClr val="accent1">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928670" y="7739082"/>
            <a:ext cx="1000132" cy="2175597"/>
          </a:xfrm>
          <a:prstGeom prst="rect">
            <a:avLst/>
          </a:prstGeom>
          <a:noFill/>
        </p:spPr>
      </p:pic>
      <p:pic>
        <p:nvPicPr>
          <p:cNvPr id="8" name="Picture 2" descr="C:\Users\Elham\Desktop\1.2 copy.jpg"/>
          <p:cNvPicPr>
            <a:picLocks noChangeAspect="1" noChangeArrowheads="1"/>
          </p:cNvPicPr>
          <p:nvPr/>
        </p:nvPicPr>
        <p:blipFill>
          <a:blip r:embed="rId5" cstate="screen">
            <a:clrChange>
              <a:clrFrom>
                <a:srgbClr val="FFFFFF"/>
              </a:clrFrom>
              <a:clrTo>
                <a:srgbClr val="FFFFFF">
                  <a:alpha val="0"/>
                </a:srgbClr>
              </a:clrTo>
            </a:clrChange>
            <a:duotone>
              <a:schemeClr val="accent5">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4929198" y="7730403"/>
            <a:ext cx="1000132" cy="2175597"/>
          </a:xfrm>
          <a:prstGeom prst="rect">
            <a:avLst/>
          </a:prstGeom>
          <a:noFill/>
        </p:spPr>
      </p:pic>
      <p:pic>
        <p:nvPicPr>
          <p:cNvPr id="9" name="Picture 2" descr="C:\Users\Elham\Desktop\1.2 copy.jpg"/>
          <p:cNvPicPr>
            <a:picLocks noChangeAspect="1" noChangeArrowheads="1"/>
          </p:cNvPicPr>
          <p:nvPr/>
        </p:nvPicPr>
        <p:blipFill>
          <a:blip r:embed="rId6" cstate="screen">
            <a:clrChange>
              <a:clrFrom>
                <a:srgbClr val="FFFFFF"/>
              </a:clrFrom>
              <a:clrTo>
                <a:srgbClr val="FFFFFF">
                  <a:alpha val="0"/>
                </a:srgbClr>
              </a:clrTo>
            </a:clrChange>
            <a:duotone>
              <a:schemeClr val="accent4">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3929066" y="7730403"/>
            <a:ext cx="1000132" cy="2175597"/>
          </a:xfrm>
          <a:prstGeom prst="rect">
            <a:avLst/>
          </a:prstGeom>
          <a:noFill/>
        </p:spPr>
      </p:pic>
      <p:pic>
        <p:nvPicPr>
          <p:cNvPr id="12" name="Picture 2" descr="C:\Users\Elham\Desktop\1.2 copy.jpg"/>
          <p:cNvPicPr>
            <a:picLocks noChangeAspect="1" noChangeArrowheads="1"/>
          </p:cNvPicPr>
          <p:nvPr/>
        </p:nvPicPr>
        <p:blipFill>
          <a:blip r:embed="rId7" cstate="screen">
            <a:clrChange>
              <a:clrFrom>
                <a:srgbClr val="FFFFFF"/>
              </a:clrFrom>
              <a:clrTo>
                <a:srgbClr val="FFFFFF">
                  <a:alpha val="0"/>
                </a:srgbClr>
              </a:clrTo>
            </a:clrChange>
            <a:duotone>
              <a:schemeClr val="accent3">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2928934" y="7730403"/>
            <a:ext cx="1000132" cy="2175597"/>
          </a:xfrm>
          <a:prstGeom prst="rect">
            <a:avLst/>
          </a:prstGeom>
          <a:noFill/>
        </p:spPr>
      </p:pic>
      <p:pic>
        <p:nvPicPr>
          <p:cNvPr id="13" name="Picture 2" descr="C:\Users\Elham\Desktop\1.2 copy.jpg"/>
          <p:cNvPicPr>
            <a:picLocks noChangeAspect="1" noChangeArrowheads="1"/>
          </p:cNvPicPr>
          <p:nvPr/>
        </p:nvPicPr>
        <p:blipFill>
          <a:blip r:embed="rId8" cstate="screen">
            <a:clrChange>
              <a:clrFrom>
                <a:srgbClr val="FFFFFF"/>
              </a:clrFrom>
              <a:clrTo>
                <a:srgbClr val="FFFFFF">
                  <a:alpha val="0"/>
                </a:srgbClr>
              </a:clrTo>
            </a:clrChange>
            <a:duotone>
              <a:schemeClr val="accent2">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1928802" y="7730403"/>
            <a:ext cx="1000132" cy="2175597"/>
          </a:xfrm>
          <a:prstGeom prst="rect">
            <a:avLst/>
          </a:prstGeom>
          <a:noFill/>
        </p:spPr>
      </p:pic>
      <p:sp>
        <p:nvSpPr>
          <p:cNvPr id="14" name="Slide Number Placeholder 13"/>
          <p:cNvSpPr>
            <a:spLocks noGrp="1"/>
          </p:cNvSpPr>
          <p:nvPr>
            <p:ph type="sldNum" sz="quarter" idx="12"/>
          </p:nvPr>
        </p:nvSpPr>
        <p:spPr/>
        <p:txBody>
          <a:bodyPr/>
          <a:lstStyle/>
          <a:p>
            <a:fld id="{FF86FEA7-80B1-4C74-85F3-91076A821A0B}" type="slidenum">
              <a:rPr lang="en-US" smtClean="0"/>
              <a:pPr/>
              <a:t>84</a:t>
            </a:fld>
            <a:endParaRPr 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71480" y="1095348"/>
            <a:ext cx="5715040" cy="2523768"/>
          </a:xfrm>
          <a:prstGeom prst="rect">
            <a:avLst/>
          </a:prstGeom>
          <a:noFill/>
        </p:spPr>
        <p:txBody>
          <a:bodyPr wrap="square" rtlCol="0">
            <a:spAutoFit/>
          </a:bodyPr>
          <a:lstStyle/>
          <a:p>
            <a:pPr algn="just" rtl="1"/>
            <a:r>
              <a:rPr lang="fa-IR" sz="1200" dirty="0">
                <a:cs typeface="B Nazanin" pitchFamily="2" charset="-78"/>
              </a:rPr>
              <a:t>پیش از انجام این پروسه انجمن ها و نهاد های ذی ربط جهت مشارکت در طرح شناسایی و نحوه مشارکت ان ها در اجرای طرح، مورد بررسی دقیق قرار گرفته و مزایا و معایب هر کدام به تفصیل بیان شده است. منابع و سازمان های مرتبط با اجرای این طرح به شرح زیر می باشند:</a:t>
            </a:r>
          </a:p>
          <a:p>
            <a:pPr algn="just" rtl="1"/>
            <a:endParaRPr lang="fa-IR" sz="1200" dirty="0">
              <a:cs typeface="B Nazanin" pitchFamily="2" charset="-78"/>
            </a:endParaRPr>
          </a:p>
          <a:p>
            <a:pPr algn="just" rtl="1">
              <a:buFont typeface="Wingdings" pitchFamily="2" charset="2"/>
              <a:buChar char="Ø"/>
            </a:pPr>
            <a:r>
              <a:rPr lang="fa-IR" sz="1200" dirty="0">
                <a:effectLst>
                  <a:outerShdw blurRad="38100" dist="38100" dir="2700000" algn="tl">
                    <a:srgbClr val="000000">
                      <a:alpha val="43137"/>
                    </a:srgbClr>
                  </a:outerShdw>
                </a:effectLst>
                <a:cs typeface="B Nazanin" pitchFamily="2" charset="-78"/>
              </a:rPr>
              <a:t>بخش خصوصی</a:t>
            </a:r>
          </a:p>
          <a:p>
            <a:pPr algn="just" rtl="1">
              <a:buFont typeface="Wingdings" pitchFamily="2" charset="2"/>
              <a:buChar char="Ø"/>
            </a:pPr>
            <a:r>
              <a:rPr lang="fa-IR" sz="1200" dirty="0">
                <a:effectLst>
                  <a:outerShdw blurRad="38100" dist="38100" dir="2700000" algn="tl">
                    <a:srgbClr val="000000">
                      <a:alpha val="43137"/>
                    </a:srgbClr>
                  </a:outerShdw>
                </a:effectLst>
                <a:cs typeface="B Nazanin" pitchFamily="2" charset="-78"/>
              </a:rPr>
              <a:t>منابع خارجی</a:t>
            </a:r>
          </a:p>
          <a:p>
            <a:pPr algn="just" rtl="1">
              <a:buFont typeface="Wingdings" pitchFamily="2" charset="2"/>
              <a:buChar char="Ø"/>
            </a:pPr>
            <a:r>
              <a:rPr lang="fa-IR" sz="1200" dirty="0">
                <a:effectLst>
                  <a:outerShdw blurRad="38100" dist="38100" dir="2700000" algn="tl">
                    <a:srgbClr val="000000">
                      <a:alpha val="43137"/>
                    </a:srgbClr>
                  </a:outerShdw>
                </a:effectLst>
                <a:cs typeface="B Nazanin" pitchFamily="2" charset="-78"/>
              </a:rPr>
              <a:t>منابع بانکی</a:t>
            </a:r>
          </a:p>
          <a:p>
            <a:pPr algn="just" rtl="1">
              <a:buFont typeface="Wingdings" pitchFamily="2" charset="2"/>
              <a:buChar char="Ø"/>
            </a:pPr>
            <a:r>
              <a:rPr lang="fa-IR" sz="1200" dirty="0">
                <a:effectLst>
                  <a:outerShdw blurRad="38100" dist="38100" dir="2700000" algn="tl">
                    <a:srgbClr val="000000">
                      <a:alpha val="43137"/>
                    </a:srgbClr>
                  </a:outerShdw>
                </a:effectLst>
                <a:cs typeface="B Nazanin" pitchFamily="2" charset="-78"/>
              </a:rPr>
              <a:t>منابع سازمان شهرداری</a:t>
            </a:r>
          </a:p>
          <a:p>
            <a:pPr algn="just" rtl="1">
              <a:buFont typeface="Wingdings" pitchFamily="2" charset="2"/>
              <a:buChar char="Ø"/>
            </a:pPr>
            <a:r>
              <a:rPr lang="fa-IR" sz="1200" dirty="0">
                <a:effectLst>
                  <a:outerShdw blurRad="38100" dist="38100" dir="2700000" algn="tl">
                    <a:srgbClr val="000000">
                      <a:alpha val="43137"/>
                    </a:srgbClr>
                  </a:outerShdw>
                </a:effectLst>
                <a:cs typeface="B Nazanin" pitchFamily="2" charset="-78"/>
              </a:rPr>
              <a:t>شرکت مترو</a:t>
            </a:r>
          </a:p>
          <a:p>
            <a:pPr algn="just" rtl="1">
              <a:buFont typeface="Wingdings" pitchFamily="2" charset="2"/>
              <a:buChar char="Ø"/>
            </a:pPr>
            <a:r>
              <a:rPr lang="fa-IR" sz="1200" dirty="0">
                <a:effectLst>
                  <a:outerShdw blurRad="38100" dist="38100" dir="2700000" algn="tl">
                    <a:srgbClr val="000000">
                      <a:alpha val="43137"/>
                    </a:srgbClr>
                  </a:outerShdw>
                </a:effectLst>
                <a:cs typeface="B Nazanin" pitchFamily="2" charset="-78"/>
              </a:rPr>
              <a:t>سازمان میراث فرهنگی و گردشگری</a:t>
            </a:r>
          </a:p>
          <a:p>
            <a:pPr algn="just" rtl="1">
              <a:buFont typeface="Wingdings" pitchFamily="2" charset="2"/>
              <a:buChar char="Ø"/>
            </a:pPr>
            <a:r>
              <a:rPr lang="fa-IR" sz="1200" dirty="0">
                <a:effectLst>
                  <a:outerShdw blurRad="38100" dist="38100" dir="2700000" algn="tl">
                    <a:srgbClr val="000000">
                      <a:alpha val="43137"/>
                    </a:srgbClr>
                  </a:outerShdw>
                </a:effectLst>
                <a:cs typeface="B Nazanin" pitchFamily="2" charset="-78"/>
              </a:rPr>
              <a:t>سازمان بهسازی و نوسازی شهری</a:t>
            </a:r>
          </a:p>
          <a:p>
            <a:pPr algn="just" rtl="1"/>
            <a:endParaRPr lang="fa-IR" sz="1200" dirty="0">
              <a:cs typeface="B Nazanin" pitchFamily="2" charset="-78"/>
            </a:endParaRPr>
          </a:p>
          <a:p>
            <a:pPr algn="just" rtl="1"/>
            <a:endParaRPr lang="en-US" sz="1400" b="1" dirty="0"/>
          </a:p>
        </p:txBody>
      </p:sp>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785974"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ششم (</a:t>
            </a:r>
            <a:r>
              <a:rPr lang="fa-IR" sz="1400" b="1" dirty="0">
                <a:cs typeface="B Nazanin" pitchFamily="2" charset="-78"/>
              </a:rPr>
              <a:t> برنامه اجرایی و مکانیسم اجرایی)</a:t>
            </a:r>
            <a:endParaRPr lang="en-US" sz="1400" b="1" dirty="0">
              <a:cs typeface="B Nazanin" pitchFamily="2" charset="-78"/>
            </a:endParaRPr>
          </a:p>
        </p:txBody>
      </p:sp>
      <p:graphicFrame>
        <p:nvGraphicFramePr>
          <p:cNvPr id="22" name="Table 21"/>
          <p:cNvGraphicFramePr>
            <a:graphicFrameLocks noGrp="1"/>
          </p:cNvGraphicFramePr>
          <p:nvPr/>
        </p:nvGraphicFramePr>
        <p:xfrm>
          <a:off x="357166" y="3342036"/>
          <a:ext cx="5857916" cy="6131560"/>
        </p:xfrm>
        <a:graphic>
          <a:graphicData uri="http://schemas.openxmlformats.org/drawingml/2006/table">
            <a:tbl>
              <a:tblPr firstRow="1" bandRow="1">
                <a:tableStyleId>{5C22544A-7EE6-4342-B048-85BDC9FD1C3A}</a:tableStyleId>
              </a:tblPr>
              <a:tblGrid>
                <a:gridCol w="1952638">
                  <a:extLst>
                    <a:ext uri="{9D8B030D-6E8A-4147-A177-3AD203B41FA5}">
                      <a16:colId xmlns:a16="http://schemas.microsoft.com/office/drawing/2014/main" xmlns="" val="20000"/>
                    </a:ext>
                  </a:extLst>
                </a:gridCol>
                <a:gridCol w="2379788">
                  <a:extLst>
                    <a:ext uri="{9D8B030D-6E8A-4147-A177-3AD203B41FA5}">
                      <a16:colId xmlns:a16="http://schemas.microsoft.com/office/drawing/2014/main" xmlns="" val="20001"/>
                    </a:ext>
                  </a:extLst>
                </a:gridCol>
                <a:gridCol w="1525490">
                  <a:extLst>
                    <a:ext uri="{9D8B030D-6E8A-4147-A177-3AD203B41FA5}">
                      <a16:colId xmlns:a16="http://schemas.microsoft.com/office/drawing/2014/main" xmlns="" val="20002"/>
                    </a:ext>
                  </a:extLst>
                </a:gridCol>
              </a:tblGrid>
              <a:tr h="370840">
                <a:tc>
                  <a:txBody>
                    <a:bodyPr/>
                    <a:lstStyle/>
                    <a:p>
                      <a:pPr algn="ctr"/>
                      <a:r>
                        <a:rPr lang="fa-IR" sz="1400" dirty="0">
                          <a:cs typeface="B Nazanin" pitchFamily="2" charset="-78"/>
                        </a:rPr>
                        <a:t>معایب</a:t>
                      </a:r>
                      <a:endParaRPr lang="en-US" sz="1400" dirty="0">
                        <a:cs typeface="B Nazanin" pitchFamily="2" charset="-78"/>
                      </a:endParaRPr>
                    </a:p>
                  </a:txBody>
                  <a:tcPr/>
                </a:tc>
                <a:tc>
                  <a:txBody>
                    <a:bodyPr/>
                    <a:lstStyle/>
                    <a:p>
                      <a:pPr algn="ctr"/>
                      <a:r>
                        <a:rPr lang="fa-IR" sz="1400" dirty="0">
                          <a:cs typeface="B Nazanin" pitchFamily="2" charset="-78"/>
                        </a:rPr>
                        <a:t>مزایا</a:t>
                      </a:r>
                      <a:endParaRPr lang="en-US" sz="1400" dirty="0">
                        <a:cs typeface="B Nazanin" pitchFamily="2" charset="-78"/>
                      </a:endParaRPr>
                    </a:p>
                  </a:txBody>
                  <a:tcPr/>
                </a:tc>
                <a:tc>
                  <a:txBody>
                    <a:bodyPr/>
                    <a:lstStyle/>
                    <a:p>
                      <a:pPr algn="ctr"/>
                      <a:endParaRPr lang="en-US" sz="1400">
                        <a:cs typeface="B Nazanin" pitchFamily="2" charset="-78"/>
                      </a:endParaRPr>
                    </a:p>
                  </a:txBody>
                  <a:tcPr/>
                </a:tc>
                <a:extLst>
                  <a:ext uri="{0D108BD9-81ED-4DB2-BD59-A6C34878D82A}">
                    <a16:rowId xmlns:a16="http://schemas.microsoft.com/office/drawing/2014/main" xmlns="" val="10000"/>
                  </a:ext>
                </a:extLst>
              </a:tr>
              <a:tr h="1188720">
                <a:tc>
                  <a:txBody>
                    <a:bodyPr/>
                    <a:lstStyle/>
                    <a:p>
                      <a:pPr algn="ctr" rtl="1">
                        <a:buFont typeface="Wingdings" pitchFamily="2" charset="2"/>
                        <a:buChar char="ü"/>
                      </a:pPr>
                      <a:r>
                        <a:rPr lang="fa-IR" sz="1400" dirty="0">
                          <a:cs typeface="B Nazanin" pitchFamily="2" charset="-78"/>
                        </a:rPr>
                        <a:t>انتظار بالا در سود</a:t>
                      </a:r>
                    </a:p>
                    <a:p>
                      <a:pPr algn="ctr" rtl="1">
                        <a:buFont typeface="Wingdings" pitchFamily="2" charset="2"/>
                        <a:buChar char="ü"/>
                      </a:pPr>
                      <a:r>
                        <a:rPr lang="fa-IR" sz="1400" dirty="0">
                          <a:cs typeface="B Nazanin" pitchFamily="2" charset="-78"/>
                        </a:rPr>
                        <a:t>ممکن است پروژه از سمت عام المنفعه به سمت انتفاعی برود</a:t>
                      </a:r>
                      <a:endParaRPr lang="en-US" sz="1400" dirty="0">
                        <a:cs typeface="B Nazanin" pitchFamily="2" charset="-78"/>
                      </a:endParaRPr>
                    </a:p>
                  </a:txBody>
                  <a:tcPr/>
                </a:tc>
                <a:tc>
                  <a:txBody>
                    <a:bodyPr/>
                    <a:lstStyle/>
                    <a:p>
                      <a:pPr algn="ctr" rtl="1">
                        <a:buFont typeface="Wingdings" pitchFamily="2" charset="2"/>
                        <a:buChar char="ü"/>
                      </a:pPr>
                      <a:r>
                        <a:rPr lang="fa-IR" sz="1400" dirty="0">
                          <a:cs typeface="B Nazanin" pitchFamily="2" charset="-78"/>
                        </a:rPr>
                        <a:t>بدو ن تشریفات و با سرعت بالا انجام می شود</a:t>
                      </a:r>
                    </a:p>
                    <a:p>
                      <a:pPr algn="ctr" rtl="1">
                        <a:buFont typeface="Wingdings" pitchFamily="2" charset="2"/>
                        <a:buChar char="ü"/>
                      </a:pPr>
                      <a:r>
                        <a:rPr lang="fa-IR" sz="1400" dirty="0">
                          <a:cs typeface="B Nazanin" pitchFamily="2" charset="-78"/>
                        </a:rPr>
                        <a:t>انعطاف</a:t>
                      </a:r>
                      <a:r>
                        <a:rPr lang="fa-IR" sz="1400" baseline="0" dirty="0">
                          <a:cs typeface="B Nazanin" pitchFamily="2" charset="-78"/>
                        </a:rPr>
                        <a:t> پذیر در عقد قرارداد به دلیل افراد حقیقی</a:t>
                      </a:r>
                      <a:endParaRPr lang="en-US" sz="1400" dirty="0">
                        <a:cs typeface="B Nazanin" pitchFamily="2" charset="-78"/>
                      </a:endParaRPr>
                    </a:p>
                  </a:txBody>
                  <a:tcPr/>
                </a:tc>
                <a:tc>
                  <a:txBody>
                    <a:bodyPr/>
                    <a:lstStyle/>
                    <a:p>
                      <a:pPr algn="ctr"/>
                      <a:r>
                        <a:rPr lang="fa-IR" sz="1400" dirty="0">
                          <a:cs typeface="B Nazanin" pitchFamily="2" charset="-78"/>
                        </a:rPr>
                        <a:t>بخش خصوصی</a:t>
                      </a:r>
                      <a:endParaRPr lang="en-US" sz="1400" dirty="0">
                        <a:cs typeface="B Nazanin" pitchFamily="2" charset="-78"/>
                      </a:endParaRPr>
                    </a:p>
                  </a:txBody>
                  <a:tcPr/>
                </a:tc>
                <a:extLst>
                  <a:ext uri="{0D108BD9-81ED-4DB2-BD59-A6C34878D82A}">
                    <a16:rowId xmlns:a16="http://schemas.microsoft.com/office/drawing/2014/main" xmlns="" val="10001"/>
                  </a:ext>
                </a:extLst>
              </a:tr>
              <a:tr h="4480560">
                <a:tc>
                  <a:txBody>
                    <a:bodyPr/>
                    <a:lstStyle/>
                    <a:p>
                      <a:pPr marL="0" marR="0" indent="0" algn="ctr" defTabSz="914400" rtl="1" eaLnBrk="1" fontAlgn="auto" latinLnBrk="0" hangingPunct="1">
                        <a:lnSpc>
                          <a:spcPct val="100000"/>
                        </a:lnSpc>
                        <a:spcBef>
                          <a:spcPts val="0"/>
                        </a:spcBef>
                        <a:spcAft>
                          <a:spcPts val="0"/>
                        </a:spcAft>
                        <a:buClrTx/>
                        <a:buSzTx/>
                        <a:buFont typeface="Wingdings" pitchFamily="2" charset="2"/>
                        <a:buChar char="ü"/>
                        <a:tabLst/>
                        <a:defRPr/>
                      </a:pPr>
                      <a:r>
                        <a:rPr lang="fa-IR" sz="1400" baseline="0" dirty="0">
                          <a:cs typeface="B Nazanin" pitchFamily="2" charset="-78"/>
                        </a:rPr>
                        <a:t>سود آور بودن طرح الزامی است</a:t>
                      </a:r>
                    </a:p>
                    <a:p>
                      <a:pPr marL="0" marR="0" indent="0" algn="ctr" defTabSz="914400" rtl="1" eaLnBrk="1" fontAlgn="auto" latinLnBrk="0" hangingPunct="1">
                        <a:lnSpc>
                          <a:spcPct val="100000"/>
                        </a:lnSpc>
                        <a:spcBef>
                          <a:spcPts val="0"/>
                        </a:spcBef>
                        <a:spcAft>
                          <a:spcPts val="0"/>
                        </a:spcAft>
                        <a:buClrTx/>
                        <a:buSzTx/>
                        <a:buFont typeface="Wingdings" pitchFamily="2" charset="2"/>
                        <a:buChar char="ü"/>
                        <a:tabLst/>
                        <a:defRPr/>
                      </a:pPr>
                      <a:r>
                        <a:rPr lang="fa-IR" sz="1400" baseline="0" dirty="0">
                          <a:cs typeface="B Nazanin" pitchFamily="2" charset="-78"/>
                        </a:rPr>
                        <a:t>در شیوه مشارکت مدنی شهرداری باید با بانک قرارداد داشته باشد</a:t>
                      </a:r>
                    </a:p>
                    <a:p>
                      <a:pPr marL="0" marR="0" indent="0" algn="ctr" defTabSz="914400" rtl="1" eaLnBrk="1" fontAlgn="auto" latinLnBrk="0" hangingPunct="1">
                        <a:lnSpc>
                          <a:spcPct val="100000"/>
                        </a:lnSpc>
                        <a:spcBef>
                          <a:spcPts val="0"/>
                        </a:spcBef>
                        <a:spcAft>
                          <a:spcPts val="0"/>
                        </a:spcAft>
                        <a:buClrTx/>
                        <a:buSzTx/>
                        <a:buFont typeface="Wingdings" pitchFamily="2" charset="2"/>
                        <a:buChar char="ü"/>
                        <a:tabLst/>
                        <a:defRPr/>
                      </a:pPr>
                      <a:r>
                        <a:rPr lang="fa-IR" sz="1400" baseline="0" dirty="0">
                          <a:cs typeface="B Nazanin" pitchFamily="2" charset="-78"/>
                        </a:rPr>
                        <a:t>بانک تنها بخشی از منابع را تامین می کند بقیه آن بر عهده شهرداری است</a:t>
                      </a:r>
                    </a:p>
                    <a:p>
                      <a:pPr marL="0" marR="0" indent="0" algn="ctr" defTabSz="914400" rtl="1" eaLnBrk="1" fontAlgn="auto" latinLnBrk="0" hangingPunct="1">
                        <a:lnSpc>
                          <a:spcPct val="100000"/>
                        </a:lnSpc>
                        <a:spcBef>
                          <a:spcPts val="0"/>
                        </a:spcBef>
                        <a:spcAft>
                          <a:spcPts val="0"/>
                        </a:spcAft>
                        <a:buClrTx/>
                        <a:buSzTx/>
                        <a:buFont typeface="Wingdings" pitchFamily="2" charset="2"/>
                        <a:buChar char="ü"/>
                        <a:tabLst/>
                        <a:defRPr/>
                      </a:pPr>
                      <a:r>
                        <a:rPr lang="fa-IR" sz="1400" baseline="0" dirty="0">
                          <a:cs typeface="B Nazanin" pitchFamily="2" charset="-78"/>
                        </a:rPr>
                        <a:t>محل هزینه این اعتبارات مشخص است و نمی توان ان را جای دیگری خرج کرد</a:t>
                      </a:r>
                    </a:p>
                    <a:p>
                      <a:pPr marL="0" marR="0" indent="0" algn="ctr" defTabSz="914400" rtl="1" eaLnBrk="1" fontAlgn="auto" latinLnBrk="0" hangingPunct="1">
                        <a:lnSpc>
                          <a:spcPct val="100000"/>
                        </a:lnSpc>
                        <a:spcBef>
                          <a:spcPts val="0"/>
                        </a:spcBef>
                        <a:spcAft>
                          <a:spcPts val="0"/>
                        </a:spcAft>
                        <a:buClrTx/>
                        <a:buSzTx/>
                        <a:buFont typeface="Wingdings" pitchFamily="2" charset="2"/>
                        <a:buChar char="ü"/>
                        <a:tabLst/>
                        <a:defRPr/>
                      </a:pPr>
                      <a:r>
                        <a:rPr lang="fa-IR" sz="1400" baseline="0" dirty="0">
                          <a:cs typeface="B Nazanin" pitchFamily="2" charset="-78"/>
                        </a:rPr>
                        <a:t>در شیوه مستقیم چون باید بین شهرداری و بانک شرکت سهامی تاسیس شود فقط با استفاده از تسهیلات بانک های خصوصی ممکن است</a:t>
                      </a:r>
                    </a:p>
                    <a:p>
                      <a:pPr marL="0" marR="0" indent="0" algn="ctr" defTabSz="914400" rtl="1" eaLnBrk="1" fontAlgn="auto" latinLnBrk="0" hangingPunct="1">
                        <a:lnSpc>
                          <a:spcPct val="100000"/>
                        </a:lnSpc>
                        <a:spcBef>
                          <a:spcPts val="0"/>
                        </a:spcBef>
                        <a:spcAft>
                          <a:spcPts val="0"/>
                        </a:spcAft>
                        <a:buClrTx/>
                        <a:buSzTx/>
                        <a:buFont typeface="Wingdings" pitchFamily="2" charset="2"/>
                        <a:buChar char="ü"/>
                        <a:tabLst/>
                        <a:defRPr/>
                      </a:pPr>
                      <a:r>
                        <a:rPr lang="fa-IR" sz="1400" baseline="0" dirty="0">
                          <a:cs typeface="B Nazanin" pitchFamily="2" charset="-78"/>
                        </a:rPr>
                        <a:t>سود روش مستقیم از مشارکت مدنی بیشتر است اما نسبت به منابع بخش خصوصی مقرون به صرفه تر است</a:t>
                      </a:r>
                    </a:p>
                    <a:p>
                      <a:pPr algn="ctr">
                        <a:buFont typeface="Wingdings" pitchFamily="2" charset="2"/>
                        <a:buChar char="ü"/>
                      </a:pPr>
                      <a:endParaRPr lang="en-US" sz="1400" dirty="0">
                        <a:cs typeface="B Nazanin" pitchFamily="2" charset="-78"/>
                      </a:endParaRPr>
                    </a:p>
                  </a:txBody>
                  <a:tcPr/>
                </a:tc>
                <a:tc>
                  <a:txBody>
                    <a:bodyPr/>
                    <a:lstStyle/>
                    <a:p>
                      <a:pPr algn="ctr" rtl="1">
                        <a:buFont typeface="Wingdings" pitchFamily="2" charset="2"/>
                        <a:buChar char="ü"/>
                      </a:pPr>
                      <a:r>
                        <a:rPr lang="fa-IR" sz="1400" dirty="0">
                          <a:cs typeface="B Nazanin" pitchFamily="2" charset="-78"/>
                        </a:rPr>
                        <a:t>به سه شیوه مشارکت مدنی، انتشار اوراق قرضه</a:t>
                      </a:r>
                      <a:r>
                        <a:rPr lang="fa-IR" sz="1400" baseline="0" dirty="0">
                          <a:cs typeface="B Nazanin" pitchFamily="2" charset="-78"/>
                        </a:rPr>
                        <a:t> و مشارکت مستقیم</a:t>
                      </a:r>
                    </a:p>
                    <a:p>
                      <a:pPr algn="ctr" rtl="1">
                        <a:buFont typeface="Wingdings" pitchFamily="2" charset="2"/>
                        <a:buChar char="ü"/>
                      </a:pPr>
                      <a:r>
                        <a:rPr lang="fa-IR" sz="1400" baseline="0" dirty="0">
                          <a:cs typeface="B Nazanin" pitchFamily="2" charset="-78"/>
                        </a:rPr>
                        <a:t>سود بانکی مناسب و مطلوبیت برای شهرداری</a:t>
                      </a:r>
                    </a:p>
                  </a:txBody>
                  <a:tcPr/>
                </a:tc>
                <a:tc>
                  <a:txBody>
                    <a:bodyPr/>
                    <a:lstStyle/>
                    <a:p>
                      <a:pPr algn="ctr"/>
                      <a:r>
                        <a:rPr lang="fa-IR" sz="1400" dirty="0">
                          <a:cs typeface="B Nazanin" pitchFamily="2" charset="-78"/>
                        </a:rPr>
                        <a:t>منابع بانکی </a:t>
                      </a:r>
                      <a:endParaRPr lang="en-US" sz="1400" dirty="0">
                        <a:cs typeface="B Nazanin" pitchFamily="2" charset="-78"/>
                      </a:endParaRPr>
                    </a:p>
                  </a:txBody>
                  <a:tcPr/>
                </a:tc>
                <a:extLst>
                  <a:ext uri="{0D108BD9-81ED-4DB2-BD59-A6C34878D82A}">
                    <a16:rowId xmlns:a16="http://schemas.microsoft.com/office/drawing/2014/main" xmlns="" val="10002"/>
                  </a:ext>
                </a:extLst>
              </a:tr>
            </a:tbl>
          </a:graphicData>
        </a:graphic>
      </p:graphicFrame>
      <p:sp>
        <p:nvSpPr>
          <p:cNvPr id="10" name="Slide Number Placeholder 9"/>
          <p:cNvSpPr>
            <a:spLocks noGrp="1"/>
          </p:cNvSpPr>
          <p:nvPr>
            <p:ph type="sldNum" sz="quarter" idx="12"/>
          </p:nvPr>
        </p:nvSpPr>
        <p:spPr/>
        <p:txBody>
          <a:bodyPr/>
          <a:lstStyle/>
          <a:p>
            <a:fld id="{FF86FEA7-80B1-4C74-85F3-91076A821A0B}" type="slidenum">
              <a:rPr lang="en-US" smtClean="0"/>
              <a:pPr/>
              <a:t>85</a:t>
            </a:fld>
            <a:endParaRPr 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785974"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ششم (</a:t>
            </a:r>
            <a:r>
              <a:rPr lang="fa-IR" sz="1400" b="1" dirty="0">
                <a:cs typeface="B Nazanin" pitchFamily="2" charset="-78"/>
              </a:rPr>
              <a:t> برنامه اجرایی و مکانیسم اجرایی)</a:t>
            </a:r>
            <a:endParaRPr lang="en-US" sz="1400" b="1" dirty="0">
              <a:cs typeface="B Nazanin" pitchFamily="2" charset="-78"/>
            </a:endParaRPr>
          </a:p>
        </p:txBody>
      </p:sp>
      <p:graphicFrame>
        <p:nvGraphicFramePr>
          <p:cNvPr id="10" name="Table 9"/>
          <p:cNvGraphicFramePr>
            <a:graphicFrameLocks noGrp="1"/>
          </p:cNvGraphicFramePr>
          <p:nvPr/>
        </p:nvGraphicFramePr>
        <p:xfrm>
          <a:off x="571504" y="1166786"/>
          <a:ext cx="5786454" cy="8149002"/>
        </p:xfrm>
        <a:graphic>
          <a:graphicData uri="http://schemas.openxmlformats.org/drawingml/2006/table">
            <a:tbl>
              <a:tblPr firstRow="1" bandRow="1">
                <a:tableStyleId>{5C22544A-7EE6-4342-B048-85BDC9FD1C3A}</a:tableStyleId>
              </a:tblPr>
              <a:tblGrid>
                <a:gridCol w="1928818">
                  <a:extLst>
                    <a:ext uri="{9D8B030D-6E8A-4147-A177-3AD203B41FA5}">
                      <a16:colId xmlns:a16="http://schemas.microsoft.com/office/drawing/2014/main" xmlns="" val="20000"/>
                    </a:ext>
                  </a:extLst>
                </a:gridCol>
                <a:gridCol w="1928818">
                  <a:extLst>
                    <a:ext uri="{9D8B030D-6E8A-4147-A177-3AD203B41FA5}">
                      <a16:colId xmlns:a16="http://schemas.microsoft.com/office/drawing/2014/main" xmlns="" val="20001"/>
                    </a:ext>
                  </a:extLst>
                </a:gridCol>
                <a:gridCol w="1928818">
                  <a:extLst>
                    <a:ext uri="{9D8B030D-6E8A-4147-A177-3AD203B41FA5}">
                      <a16:colId xmlns:a16="http://schemas.microsoft.com/office/drawing/2014/main" xmlns="" val="20002"/>
                    </a:ext>
                  </a:extLst>
                </a:gridCol>
              </a:tblGrid>
              <a:tr h="389746">
                <a:tc>
                  <a:txBody>
                    <a:bodyPr/>
                    <a:lstStyle/>
                    <a:p>
                      <a:pPr algn="ctr"/>
                      <a:r>
                        <a:rPr lang="fa-IR" sz="1400" dirty="0">
                          <a:cs typeface="B Nazanin" pitchFamily="2" charset="-78"/>
                        </a:rPr>
                        <a:t>معایب</a:t>
                      </a:r>
                      <a:endParaRPr lang="en-US" sz="1400" dirty="0">
                        <a:cs typeface="B Nazanin" pitchFamily="2" charset="-78"/>
                      </a:endParaRPr>
                    </a:p>
                  </a:txBody>
                  <a:tcPr/>
                </a:tc>
                <a:tc>
                  <a:txBody>
                    <a:bodyPr/>
                    <a:lstStyle/>
                    <a:p>
                      <a:pPr algn="ctr"/>
                      <a:r>
                        <a:rPr lang="fa-IR" sz="1400" dirty="0">
                          <a:cs typeface="B Nazanin" pitchFamily="2" charset="-78"/>
                        </a:rPr>
                        <a:t>مزایا</a:t>
                      </a:r>
                      <a:endParaRPr lang="en-US" sz="1400" dirty="0">
                        <a:cs typeface="B Nazanin" pitchFamily="2" charset="-78"/>
                      </a:endParaRPr>
                    </a:p>
                  </a:txBody>
                  <a:tcPr/>
                </a:tc>
                <a:tc>
                  <a:txBody>
                    <a:bodyPr/>
                    <a:lstStyle/>
                    <a:p>
                      <a:pPr algn="ctr"/>
                      <a:endParaRPr lang="en-US" sz="1400">
                        <a:cs typeface="B Nazanin" pitchFamily="2" charset="-78"/>
                      </a:endParaRPr>
                    </a:p>
                  </a:txBody>
                  <a:tcPr/>
                </a:tc>
                <a:extLst>
                  <a:ext uri="{0D108BD9-81ED-4DB2-BD59-A6C34878D82A}">
                    <a16:rowId xmlns:a16="http://schemas.microsoft.com/office/drawing/2014/main" xmlns="" val="10000"/>
                  </a:ext>
                </a:extLst>
              </a:tr>
              <a:tr h="1467642">
                <a:tc>
                  <a:txBody>
                    <a:bodyPr/>
                    <a:lstStyle/>
                    <a:p>
                      <a:pPr marL="0" marR="0" indent="0" algn="ctr" defTabSz="914400" rtl="1" eaLnBrk="1" fontAlgn="auto" latinLnBrk="0" hangingPunct="1">
                        <a:lnSpc>
                          <a:spcPct val="100000"/>
                        </a:lnSpc>
                        <a:spcBef>
                          <a:spcPts val="0"/>
                        </a:spcBef>
                        <a:spcAft>
                          <a:spcPts val="0"/>
                        </a:spcAft>
                        <a:buClrTx/>
                        <a:buSzTx/>
                        <a:buFont typeface="Wingdings" pitchFamily="2" charset="2"/>
                        <a:buChar char="ü"/>
                        <a:tabLst/>
                        <a:defRPr/>
                      </a:pPr>
                      <a:r>
                        <a:rPr lang="fa-IR" sz="1400" baseline="0" dirty="0">
                          <a:cs typeface="B Nazanin" pitchFamily="2" charset="-78"/>
                        </a:rPr>
                        <a:t>در روش اوراق مشارکت فرایند بوروکراتیک طولانی است و هزینه های انشار و فروش و تبلیغات بالاست و برای پروژه های کوچک مقرون به صرفه نیست</a:t>
                      </a:r>
                      <a:endParaRPr lang="en-US" sz="1400" dirty="0">
                        <a:cs typeface="B Nazanin" pitchFamily="2" charset="-78"/>
                      </a:endParaRPr>
                    </a:p>
                    <a:p>
                      <a:pPr algn="ctr">
                        <a:buFont typeface="Wingdings" pitchFamily="2" charset="2"/>
                        <a:buChar char="ü"/>
                      </a:pPr>
                      <a:endParaRPr lang="en-US" sz="1400" dirty="0">
                        <a:cs typeface="B Nazanin" pitchFamily="2" charset="-78"/>
                      </a:endParaRPr>
                    </a:p>
                  </a:txBody>
                  <a:tcPr/>
                </a:tc>
                <a:tc>
                  <a:txBody>
                    <a:bodyPr/>
                    <a:lstStyle/>
                    <a:p>
                      <a:pPr algn="ctr" rtl="1">
                        <a:buFont typeface="Wingdings" pitchFamily="2" charset="2"/>
                        <a:buChar char="ü"/>
                      </a:pPr>
                      <a:r>
                        <a:rPr lang="fa-IR" sz="1400" dirty="0">
                          <a:cs typeface="B Nazanin" pitchFamily="2" charset="-78"/>
                        </a:rPr>
                        <a:t>به سه شیوه مشارکت مدنی، انتشار اوراق قرضه</a:t>
                      </a:r>
                      <a:r>
                        <a:rPr lang="fa-IR" sz="1400" baseline="0" dirty="0">
                          <a:cs typeface="B Nazanin" pitchFamily="2" charset="-78"/>
                        </a:rPr>
                        <a:t> و مشارکت مستقیم</a:t>
                      </a:r>
                    </a:p>
                    <a:p>
                      <a:pPr algn="ctr" rtl="1">
                        <a:buFont typeface="Wingdings" pitchFamily="2" charset="2"/>
                        <a:buChar char="ü"/>
                      </a:pPr>
                      <a:r>
                        <a:rPr lang="fa-IR" sz="1400" baseline="0" dirty="0">
                          <a:cs typeface="B Nazanin" pitchFamily="2" charset="-78"/>
                        </a:rPr>
                        <a:t>سود بانکی مناسب و مطلوبیت برای شهرداری</a:t>
                      </a:r>
                    </a:p>
                  </a:txBody>
                  <a:tcPr/>
                </a:tc>
                <a:tc>
                  <a:txBody>
                    <a:bodyPr/>
                    <a:lstStyle/>
                    <a:p>
                      <a:pPr algn="ctr"/>
                      <a:r>
                        <a:rPr lang="fa-IR" sz="1400" dirty="0">
                          <a:cs typeface="B Nazanin" pitchFamily="2" charset="-78"/>
                        </a:rPr>
                        <a:t>منابع بانکی </a:t>
                      </a:r>
                      <a:endParaRPr lang="en-US" sz="1400" dirty="0">
                        <a:cs typeface="B Nazanin" pitchFamily="2" charset="-78"/>
                      </a:endParaRPr>
                    </a:p>
                  </a:txBody>
                  <a:tcPr/>
                </a:tc>
                <a:extLst>
                  <a:ext uri="{0D108BD9-81ED-4DB2-BD59-A6C34878D82A}">
                    <a16:rowId xmlns:a16="http://schemas.microsoft.com/office/drawing/2014/main" xmlns="" val="10001"/>
                  </a:ext>
                </a:extLst>
              </a:tr>
              <a:tr h="993052">
                <a:tc>
                  <a:txBody>
                    <a:bodyPr/>
                    <a:lstStyle/>
                    <a:p>
                      <a:pPr algn="ctr" rtl="1">
                        <a:buFont typeface="Wingdings" pitchFamily="2" charset="2"/>
                        <a:buChar char="ü"/>
                      </a:pPr>
                      <a:r>
                        <a:rPr lang="fa-IR" sz="1400" dirty="0">
                          <a:cs typeface="B Nazanin" pitchFamily="2" charset="-78"/>
                        </a:rPr>
                        <a:t>میزان این وام در کلانشهرها بسیار پایین است</a:t>
                      </a:r>
                      <a:endParaRPr lang="en-US" sz="1400" dirty="0">
                        <a:cs typeface="B Nazanin" pitchFamily="2" charset="-78"/>
                      </a:endParaRPr>
                    </a:p>
                  </a:txBody>
                  <a:tcPr/>
                </a:tc>
                <a:tc>
                  <a:txBody>
                    <a:bodyPr/>
                    <a:lstStyle/>
                    <a:p>
                      <a:pPr algn="ctr" rtl="1">
                        <a:buFont typeface="Wingdings" pitchFamily="2" charset="2"/>
                        <a:buChar char="ü"/>
                      </a:pPr>
                      <a:r>
                        <a:rPr lang="fa-IR" sz="1400" dirty="0">
                          <a:cs typeface="B Nazanin" pitchFamily="2" charset="-78"/>
                        </a:rPr>
                        <a:t>به</a:t>
                      </a:r>
                      <a:r>
                        <a:rPr lang="fa-IR" sz="1400" baseline="0" dirty="0">
                          <a:cs typeface="B Nazanin" pitchFamily="2" charset="-78"/>
                        </a:rPr>
                        <a:t> دو صورت اعتبار بلاعوض و وام است</a:t>
                      </a:r>
                    </a:p>
                    <a:p>
                      <a:pPr algn="ctr" rtl="1">
                        <a:buFont typeface="Wingdings" pitchFamily="2" charset="2"/>
                        <a:buChar char="ü"/>
                      </a:pPr>
                      <a:r>
                        <a:rPr lang="fa-IR" sz="1400" baseline="0" dirty="0">
                          <a:cs typeface="B Nazanin" pitchFamily="2" charset="-78"/>
                        </a:rPr>
                        <a:t>وام با بهره کم و مقرون به صرفه است</a:t>
                      </a:r>
                      <a:endParaRPr lang="en-US" sz="1400" dirty="0">
                        <a:cs typeface="B Nazanin" pitchFamily="2" charset="-78"/>
                      </a:endParaRPr>
                    </a:p>
                  </a:txBody>
                  <a:tcPr/>
                </a:tc>
                <a:tc>
                  <a:txBody>
                    <a:bodyPr/>
                    <a:lstStyle/>
                    <a:p>
                      <a:pPr algn="ctr"/>
                      <a:r>
                        <a:rPr lang="fa-IR" sz="1400" dirty="0">
                          <a:cs typeface="B Nazanin" pitchFamily="2" charset="-78"/>
                        </a:rPr>
                        <a:t>منابع سازمان شهرداری</a:t>
                      </a:r>
                      <a:endParaRPr lang="en-US" sz="1400" dirty="0">
                        <a:cs typeface="B Nazanin" pitchFamily="2" charset="-78"/>
                      </a:endParaRPr>
                    </a:p>
                  </a:txBody>
                  <a:tcPr/>
                </a:tc>
                <a:extLst>
                  <a:ext uri="{0D108BD9-81ED-4DB2-BD59-A6C34878D82A}">
                    <a16:rowId xmlns:a16="http://schemas.microsoft.com/office/drawing/2014/main" xmlns="" val="10002"/>
                  </a:ext>
                </a:extLst>
              </a:tr>
              <a:tr h="1249324">
                <a:tc>
                  <a:txBody>
                    <a:bodyPr/>
                    <a:lstStyle/>
                    <a:p>
                      <a:pPr algn="ctr" rtl="1">
                        <a:buFont typeface="Wingdings" pitchFamily="2" charset="2"/>
                        <a:buChar char="ü"/>
                      </a:pPr>
                      <a:r>
                        <a:rPr lang="fa-IR" sz="1400" dirty="0">
                          <a:cs typeface="B Nazanin" pitchFamily="2" charset="-78"/>
                        </a:rPr>
                        <a:t>تنها در پروژه هایی حاضر به مشارکت است</a:t>
                      </a:r>
                      <a:r>
                        <a:rPr lang="fa-IR" sz="1400" baseline="0" dirty="0">
                          <a:cs typeface="B Nazanin" pitchFamily="2" charset="-78"/>
                        </a:rPr>
                        <a:t> که انتفاع مالی آن تامین شده باشد</a:t>
                      </a:r>
                    </a:p>
                    <a:p>
                      <a:pPr algn="ctr" rtl="1">
                        <a:buFont typeface="Wingdings" pitchFamily="2" charset="2"/>
                        <a:buChar char="ü"/>
                      </a:pPr>
                      <a:r>
                        <a:rPr lang="fa-IR" sz="1400" baseline="0" dirty="0">
                          <a:cs typeface="B Nazanin" pitchFamily="2" charset="-78"/>
                        </a:rPr>
                        <a:t>ایستگاه های این قسمت تکمیل شده است</a:t>
                      </a:r>
                      <a:endParaRPr lang="en-US" sz="1400" dirty="0">
                        <a:cs typeface="B Nazanin" pitchFamily="2" charset="-78"/>
                      </a:endParaRPr>
                    </a:p>
                  </a:txBody>
                  <a:tcPr/>
                </a:tc>
                <a:tc>
                  <a:txBody>
                    <a:bodyPr/>
                    <a:lstStyle/>
                    <a:p>
                      <a:pPr algn="ctr"/>
                      <a:endParaRPr lang="en-US" sz="1400">
                        <a:cs typeface="B Nazanin" pitchFamily="2" charset="-78"/>
                      </a:endParaRPr>
                    </a:p>
                  </a:txBody>
                  <a:tcPr/>
                </a:tc>
                <a:tc>
                  <a:txBody>
                    <a:bodyPr/>
                    <a:lstStyle/>
                    <a:p>
                      <a:pPr algn="ctr"/>
                      <a:r>
                        <a:rPr lang="fa-IR" sz="1400" dirty="0">
                          <a:solidFill>
                            <a:schemeClr val="tx1"/>
                          </a:solidFill>
                          <a:cs typeface="B Nazanin" pitchFamily="2" charset="-78"/>
                        </a:rPr>
                        <a:t>شرکت مترو</a:t>
                      </a:r>
                      <a:endParaRPr lang="en-US" sz="1400" dirty="0">
                        <a:solidFill>
                          <a:schemeClr val="tx1"/>
                        </a:solidFill>
                        <a:cs typeface="B Nazanin" pitchFamily="2" charset="-78"/>
                      </a:endParaRPr>
                    </a:p>
                  </a:txBody>
                  <a:tcPr/>
                </a:tc>
                <a:extLst>
                  <a:ext uri="{0D108BD9-81ED-4DB2-BD59-A6C34878D82A}">
                    <a16:rowId xmlns:a16="http://schemas.microsoft.com/office/drawing/2014/main" xmlns="" val="10003"/>
                  </a:ext>
                </a:extLst>
              </a:tr>
              <a:tr h="2114240">
                <a:tc>
                  <a:txBody>
                    <a:bodyPr/>
                    <a:lstStyle/>
                    <a:p>
                      <a:pPr algn="ctr"/>
                      <a:endParaRPr lang="en-US" sz="1400">
                        <a:cs typeface="B Nazanin" pitchFamily="2" charset="-78"/>
                      </a:endParaRPr>
                    </a:p>
                  </a:txBody>
                  <a:tcPr/>
                </a:tc>
                <a:tc>
                  <a:txBody>
                    <a:bodyPr/>
                    <a:lstStyle/>
                    <a:p>
                      <a:pPr marL="0" marR="0" indent="0" algn="ctr" defTabSz="914400" rtl="1" eaLnBrk="1" fontAlgn="auto" latinLnBrk="0" hangingPunct="1">
                        <a:lnSpc>
                          <a:spcPct val="100000"/>
                        </a:lnSpc>
                        <a:spcBef>
                          <a:spcPts val="0"/>
                        </a:spcBef>
                        <a:spcAft>
                          <a:spcPts val="0"/>
                        </a:spcAft>
                        <a:buClrTx/>
                        <a:buSzTx/>
                        <a:buFont typeface="Wingdings" pitchFamily="2" charset="2"/>
                        <a:buChar char="ü"/>
                        <a:tabLst/>
                        <a:defRPr/>
                      </a:pPr>
                      <a:r>
                        <a:rPr lang="fa-IR" sz="1400" dirty="0">
                          <a:cs typeface="B Nazanin" pitchFamily="2" charset="-78"/>
                        </a:rPr>
                        <a:t>تخصیص تسهیلات اعتباری و فراهم نمودن امکانات استفاده از اعتبارات صندوق ضمانت صادرات ، صندوق ذخیره ارزی، بانکهای داخلی و خارجی و سایر منابع ذیربط جهت توسعه فعالیتهای میراث فرهنگی، صنایع دستی و گردشگری و هنرهای سنتی</a:t>
                      </a:r>
                    </a:p>
                    <a:p>
                      <a:pPr marL="0" marR="0" indent="0" algn="ctr" defTabSz="914400" rtl="1" eaLnBrk="1" fontAlgn="auto" latinLnBrk="0" hangingPunct="1">
                        <a:lnSpc>
                          <a:spcPct val="100000"/>
                        </a:lnSpc>
                        <a:spcBef>
                          <a:spcPts val="0"/>
                        </a:spcBef>
                        <a:spcAft>
                          <a:spcPts val="0"/>
                        </a:spcAft>
                        <a:buClrTx/>
                        <a:buSzTx/>
                        <a:buFont typeface="Wingdings" pitchFamily="2" charset="2"/>
                        <a:buChar char="ü"/>
                        <a:tabLst/>
                        <a:defRPr/>
                      </a:pPr>
                      <a:r>
                        <a:rPr lang="fa-IR" sz="1400" dirty="0">
                          <a:cs typeface="B Nazanin" pitchFamily="2" charset="-78"/>
                        </a:rPr>
                        <a:t>جذب منابع و سرمایه ای داخلی و خارجی در جهت اجرای طرح های توسعه میراث فرهنگی ، صنایع دستی و گردشگری </a:t>
                      </a:r>
                    </a:p>
                    <a:p>
                      <a:pPr marL="0" marR="0" indent="0" algn="ctr" defTabSz="914400" rtl="1" eaLnBrk="1" fontAlgn="auto" latinLnBrk="0" hangingPunct="1">
                        <a:lnSpc>
                          <a:spcPct val="100000"/>
                        </a:lnSpc>
                        <a:spcBef>
                          <a:spcPts val="0"/>
                        </a:spcBef>
                        <a:spcAft>
                          <a:spcPts val="0"/>
                        </a:spcAft>
                        <a:buClrTx/>
                        <a:buSzTx/>
                        <a:buFont typeface="Wingdings" pitchFamily="2" charset="2"/>
                        <a:buChar char="ü"/>
                        <a:tabLst/>
                        <a:defRPr/>
                      </a:pPr>
                      <a:r>
                        <a:rPr lang="fa-IR" sz="1400" dirty="0">
                          <a:cs typeface="B Nazanin" pitchFamily="2" charset="-78"/>
                        </a:rPr>
                        <a:t>احداث زیر ساختهای مناطق نمونه گردشگری در قالب بسته های حمایتی سرمایه گذاران بخش خصوصی</a:t>
                      </a:r>
                      <a:endParaRPr lang="en-US" sz="1400" dirty="0">
                        <a:cs typeface="B Nazanin" pitchFamily="2" charset="-78"/>
                      </a:endParaRPr>
                    </a:p>
                    <a:p>
                      <a:pPr marL="0" marR="0" indent="0" algn="ctr" defTabSz="914400" rtl="1" eaLnBrk="1" fontAlgn="auto" latinLnBrk="0" hangingPunct="1">
                        <a:lnSpc>
                          <a:spcPct val="100000"/>
                        </a:lnSpc>
                        <a:spcBef>
                          <a:spcPts val="0"/>
                        </a:spcBef>
                        <a:spcAft>
                          <a:spcPts val="0"/>
                        </a:spcAft>
                        <a:buClrTx/>
                        <a:buSzTx/>
                        <a:buFont typeface="Wingdings" pitchFamily="2" charset="2"/>
                        <a:buChar char="ü"/>
                        <a:tabLst/>
                        <a:defRPr/>
                      </a:pPr>
                      <a:endParaRPr lang="fa-IR" sz="1400" dirty="0">
                        <a:cs typeface="B Nazanin" pitchFamily="2" charset="-78"/>
                      </a:endParaRPr>
                    </a:p>
                  </a:txBody>
                  <a:tcPr/>
                </a:tc>
                <a:tc>
                  <a:txBody>
                    <a:bodyPr/>
                    <a:lstStyle/>
                    <a:p>
                      <a:pPr algn="ctr"/>
                      <a:r>
                        <a:rPr lang="fa-IR" sz="1400" dirty="0">
                          <a:solidFill>
                            <a:schemeClr val="tx1"/>
                          </a:solidFill>
                          <a:cs typeface="B Nazanin" pitchFamily="2" charset="-78"/>
                        </a:rPr>
                        <a:t>سازمان میراث فرهنگی و گردشگری</a:t>
                      </a:r>
                      <a:endParaRPr lang="en-US" sz="1400" dirty="0">
                        <a:solidFill>
                          <a:schemeClr val="tx1"/>
                        </a:solidFill>
                        <a:cs typeface="B Nazanin" pitchFamily="2" charset="-78"/>
                      </a:endParaRPr>
                    </a:p>
                  </a:txBody>
                  <a:tcPr/>
                </a:tc>
                <a:extLst>
                  <a:ext uri="{0D108BD9-81ED-4DB2-BD59-A6C34878D82A}">
                    <a16:rowId xmlns:a16="http://schemas.microsoft.com/office/drawing/2014/main" xmlns="" val="10004"/>
                  </a:ext>
                </a:extLst>
              </a:tr>
            </a:tbl>
          </a:graphicData>
        </a:graphic>
      </p:graphicFrame>
      <p:sp>
        <p:nvSpPr>
          <p:cNvPr id="8" name="Slide Number Placeholder 7"/>
          <p:cNvSpPr>
            <a:spLocks noGrp="1"/>
          </p:cNvSpPr>
          <p:nvPr>
            <p:ph type="sldNum" sz="quarter" idx="12"/>
          </p:nvPr>
        </p:nvSpPr>
        <p:spPr/>
        <p:txBody>
          <a:bodyPr/>
          <a:lstStyle/>
          <a:p>
            <a:fld id="{FF86FEA7-80B1-4C74-85F3-91076A821A0B}" type="slidenum">
              <a:rPr lang="en-US" smtClean="0"/>
              <a:pPr/>
              <a:t>86</a:t>
            </a:fld>
            <a:endParaRPr 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785974"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ششم (</a:t>
            </a:r>
            <a:r>
              <a:rPr lang="fa-IR" sz="1400" b="1" dirty="0">
                <a:cs typeface="B Nazanin" pitchFamily="2" charset="-78"/>
              </a:rPr>
              <a:t> برنامه اجرایی و مکانیسم اجرایی)</a:t>
            </a:r>
            <a:endParaRPr lang="en-US" sz="1400" b="1" dirty="0">
              <a:cs typeface="B Nazanin" pitchFamily="2" charset="-78"/>
            </a:endParaRPr>
          </a:p>
        </p:txBody>
      </p:sp>
      <p:graphicFrame>
        <p:nvGraphicFramePr>
          <p:cNvPr id="8" name="Table 7"/>
          <p:cNvGraphicFramePr>
            <a:graphicFrameLocks noGrp="1"/>
          </p:cNvGraphicFramePr>
          <p:nvPr/>
        </p:nvGraphicFramePr>
        <p:xfrm>
          <a:off x="581027" y="1166786"/>
          <a:ext cx="5705493" cy="2744182"/>
        </p:xfrm>
        <a:graphic>
          <a:graphicData uri="http://schemas.openxmlformats.org/drawingml/2006/table">
            <a:tbl>
              <a:tblPr firstRow="1" bandRow="1">
                <a:tableStyleId>{5C22544A-7EE6-4342-B048-85BDC9FD1C3A}</a:tableStyleId>
              </a:tblPr>
              <a:tblGrid>
                <a:gridCol w="1901831">
                  <a:extLst>
                    <a:ext uri="{9D8B030D-6E8A-4147-A177-3AD203B41FA5}">
                      <a16:colId xmlns:a16="http://schemas.microsoft.com/office/drawing/2014/main" xmlns="" val="20000"/>
                    </a:ext>
                  </a:extLst>
                </a:gridCol>
                <a:gridCol w="1901831">
                  <a:extLst>
                    <a:ext uri="{9D8B030D-6E8A-4147-A177-3AD203B41FA5}">
                      <a16:colId xmlns:a16="http://schemas.microsoft.com/office/drawing/2014/main" xmlns="" val="20001"/>
                    </a:ext>
                  </a:extLst>
                </a:gridCol>
                <a:gridCol w="1901831">
                  <a:extLst>
                    <a:ext uri="{9D8B030D-6E8A-4147-A177-3AD203B41FA5}">
                      <a16:colId xmlns:a16="http://schemas.microsoft.com/office/drawing/2014/main" xmlns="" val="20002"/>
                    </a:ext>
                  </a:extLst>
                </a:gridCol>
              </a:tblGrid>
              <a:tr h="305782">
                <a:tc>
                  <a:txBody>
                    <a:bodyPr/>
                    <a:lstStyle/>
                    <a:p>
                      <a:pPr algn="ctr"/>
                      <a:r>
                        <a:rPr lang="fa-IR" sz="1400" dirty="0">
                          <a:cs typeface="B Nazanin" pitchFamily="2" charset="-78"/>
                        </a:rPr>
                        <a:t>معایب</a:t>
                      </a:r>
                      <a:endParaRPr lang="en-US" sz="1400" dirty="0">
                        <a:cs typeface="B Nazanin" pitchFamily="2" charset="-78"/>
                      </a:endParaRPr>
                    </a:p>
                  </a:txBody>
                  <a:tcPr/>
                </a:tc>
                <a:tc>
                  <a:txBody>
                    <a:bodyPr/>
                    <a:lstStyle/>
                    <a:p>
                      <a:pPr algn="ctr"/>
                      <a:r>
                        <a:rPr lang="fa-IR" sz="1400" dirty="0">
                          <a:cs typeface="B Nazanin" pitchFamily="2" charset="-78"/>
                        </a:rPr>
                        <a:t>مزایا</a:t>
                      </a:r>
                      <a:endParaRPr lang="en-US" sz="1400" dirty="0">
                        <a:cs typeface="B Nazanin" pitchFamily="2" charset="-78"/>
                      </a:endParaRPr>
                    </a:p>
                  </a:txBody>
                  <a:tcPr/>
                </a:tc>
                <a:tc>
                  <a:txBody>
                    <a:bodyPr/>
                    <a:lstStyle/>
                    <a:p>
                      <a:pPr algn="ctr"/>
                      <a:endParaRPr lang="en-US" sz="1400">
                        <a:cs typeface="B Nazanin" pitchFamily="2" charset="-78"/>
                      </a:endParaRPr>
                    </a:p>
                  </a:txBody>
                  <a:tcPr/>
                </a:tc>
                <a:extLst>
                  <a:ext uri="{0D108BD9-81ED-4DB2-BD59-A6C34878D82A}">
                    <a16:rowId xmlns:a16="http://schemas.microsoft.com/office/drawing/2014/main" xmlns="" val="10000"/>
                  </a:ext>
                </a:extLst>
              </a:tr>
              <a:tr h="1884954">
                <a:tc>
                  <a:txBody>
                    <a:bodyPr/>
                    <a:lstStyle/>
                    <a:p>
                      <a:pPr algn="ctr" rtl="1">
                        <a:buFont typeface="Wingdings" pitchFamily="2" charset="2"/>
                        <a:buChar char="ü"/>
                      </a:pPr>
                      <a:r>
                        <a:rPr lang="fa-IR" sz="1400" dirty="0">
                          <a:cs typeface="B Nazanin" pitchFamily="2" charset="-78"/>
                        </a:rPr>
                        <a:t>وام اعطایی صرفا به واحد های مسکونی است و در این پروژه غیر قابل استفاده است</a:t>
                      </a:r>
                      <a:endParaRPr lang="en-US" sz="1400" dirty="0">
                        <a:cs typeface="B Nazanin" pitchFamily="2" charset="-78"/>
                      </a:endParaRPr>
                    </a:p>
                  </a:txBody>
                  <a:tcPr/>
                </a:tc>
                <a:tc>
                  <a:txBody>
                    <a:bodyPr/>
                    <a:lstStyle/>
                    <a:p>
                      <a:pPr marL="342900" indent="-342900" algn="ctr" rtl="1">
                        <a:buFont typeface="Wingdings" pitchFamily="2" charset="2"/>
                        <a:buChar char="ü"/>
                      </a:pPr>
                      <a:r>
                        <a:rPr lang="fa-IR" sz="1400" dirty="0">
                          <a:cs typeface="B Nazanin" pitchFamily="2" charset="-78"/>
                        </a:rPr>
                        <a:t>نرخ سود تسهیلات 11 درصد و مقرون</a:t>
                      </a:r>
                      <a:r>
                        <a:rPr lang="fa-IR" sz="1400" baseline="0" dirty="0">
                          <a:cs typeface="B Nazanin" pitchFamily="2" charset="-78"/>
                        </a:rPr>
                        <a:t> به صرفه</a:t>
                      </a:r>
                      <a:r>
                        <a:rPr lang="fa-IR" sz="1400" dirty="0">
                          <a:cs typeface="B Nazanin" pitchFamily="2" charset="-78"/>
                        </a:rPr>
                        <a:t> است</a:t>
                      </a:r>
                    </a:p>
                    <a:p>
                      <a:pPr marL="0" marR="0" indent="0" algn="ctr" defTabSz="914400" rtl="1" eaLnBrk="1" fontAlgn="auto" latinLnBrk="0" hangingPunct="1">
                        <a:lnSpc>
                          <a:spcPct val="100000"/>
                        </a:lnSpc>
                        <a:spcBef>
                          <a:spcPts val="0"/>
                        </a:spcBef>
                        <a:spcAft>
                          <a:spcPts val="0"/>
                        </a:spcAft>
                        <a:buClrTx/>
                        <a:buSzTx/>
                        <a:buFont typeface="Wingdings" pitchFamily="2" charset="2"/>
                        <a:buChar char="ü"/>
                        <a:tabLst/>
                        <a:defRPr/>
                      </a:pPr>
                      <a:r>
                        <a:rPr lang="fa-IR" sz="1400" dirty="0">
                          <a:cs typeface="B Nazanin" pitchFamily="2" charset="-78"/>
                        </a:rPr>
                        <a:t>دولت مي‌تواند هزينه‌هاي بخشهاي غيردولتي به منظور تامين خدمات و فضاهاي عمومي، فرهـنگي، گردشگري، آموزشي، مذهبي و ورزشي در منـاطق يادشده را جـزء هزينه‌هاي قابل قبول مالياتي موديان محسوب نمايد.</a:t>
                      </a:r>
                      <a:endParaRPr lang="en-US" sz="1400" dirty="0">
                        <a:cs typeface="B Nazanin" pitchFamily="2" charset="-78"/>
                      </a:endParaRPr>
                    </a:p>
                  </a:txBody>
                  <a:tcPr/>
                </a:tc>
                <a:tc>
                  <a:txBody>
                    <a:bodyPr/>
                    <a:lstStyle/>
                    <a:p>
                      <a:pPr algn="ctr"/>
                      <a:r>
                        <a:rPr lang="fa-IR" sz="1400" dirty="0">
                          <a:solidFill>
                            <a:schemeClr val="tx1"/>
                          </a:solidFill>
                          <a:cs typeface="B Nazanin" pitchFamily="2" charset="-78"/>
                        </a:rPr>
                        <a:t>شرکت</a:t>
                      </a:r>
                      <a:r>
                        <a:rPr lang="fa-IR" sz="1400" baseline="0" dirty="0">
                          <a:solidFill>
                            <a:schemeClr val="tx1"/>
                          </a:solidFill>
                          <a:cs typeface="B Nazanin" pitchFamily="2" charset="-78"/>
                        </a:rPr>
                        <a:t> عمران و</a:t>
                      </a:r>
                      <a:r>
                        <a:rPr lang="fa-IR" sz="1400" dirty="0">
                          <a:solidFill>
                            <a:schemeClr val="tx1"/>
                          </a:solidFill>
                          <a:cs typeface="B Nazanin" pitchFamily="2" charset="-78"/>
                        </a:rPr>
                        <a:t> بهسازی شهری ایران</a:t>
                      </a:r>
                      <a:endParaRPr lang="en-US" sz="1400" dirty="0">
                        <a:solidFill>
                          <a:schemeClr val="tx1"/>
                        </a:solidFill>
                        <a:cs typeface="B Nazanin" pitchFamily="2" charset="-78"/>
                      </a:endParaRPr>
                    </a:p>
                  </a:txBody>
                  <a:tcPr/>
                </a:tc>
                <a:extLst>
                  <a:ext uri="{0D108BD9-81ED-4DB2-BD59-A6C34878D82A}">
                    <a16:rowId xmlns:a16="http://schemas.microsoft.com/office/drawing/2014/main" xmlns="" val="10001"/>
                  </a:ext>
                </a:extLst>
              </a:tr>
            </a:tbl>
          </a:graphicData>
        </a:graphic>
      </p:graphicFrame>
      <p:sp>
        <p:nvSpPr>
          <p:cNvPr id="11" name="TextBox 10"/>
          <p:cNvSpPr txBox="1"/>
          <p:nvPr/>
        </p:nvSpPr>
        <p:spPr>
          <a:xfrm>
            <a:off x="571480" y="4072306"/>
            <a:ext cx="5715040" cy="3816429"/>
          </a:xfrm>
          <a:prstGeom prst="rect">
            <a:avLst/>
          </a:prstGeom>
          <a:noFill/>
        </p:spPr>
        <p:txBody>
          <a:bodyPr wrap="square" rtlCol="0">
            <a:spAutoFit/>
          </a:bodyPr>
          <a:lstStyle/>
          <a:p>
            <a:pPr algn="just" rtl="1"/>
            <a:r>
              <a:rPr lang="fa-IR" sz="1200" dirty="0">
                <a:cs typeface="B Nazanin" pitchFamily="2" charset="-78"/>
              </a:rPr>
              <a:t>با توجه به انچه در پروسه های پیش در مورد قیمت زمین و محدودیت ها و فرصت هایی که در مکانیزم اجرایی در طراحی ما می تواند داشته باشد بایستی دو نکته را متذکر شد:</a:t>
            </a:r>
          </a:p>
          <a:p>
            <a:pPr algn="just" rtl="1"/>
            <a:endParaRPr lang="fa-IR" sz="1200" b="1" dirty="0">
              <a:cs typeface="B Nazanin" pitchFamily="2" charset="-78"/>
            </a:endParaRPr>
          </a:p>
          <a:p>
            <a:pPr algn="just" rtl="1"/>
            <a:r>
              <a:rPr lang="fa-IR" sz="1200" dirty="0">
                <a:cs typeface="B Nazanin" pitchFamily="2" charset="-78"/>
              </a:rPr>
              <a:t>اول اینکه منابع مالی به دو صورت می تواند وارد پروژه شود. روش اول این است که ابتدا با سرمایه گذاری های اولیه و انجام پروژه های عام المنفعه و در نتیجه ایجاد جذابیت در سرمایه گذاری، مالکان و ساکنان را ترغیب به سرمایه گذاری و ادامه اجرای طرح کنیم. در واقع فضا را به مانند یک کالای پر سود جلوه دهیم که روند نوسازی در آن با سرعت بیشتری پیش برود. این روش به خصوص در مورد پروژه هایی مانند بافت فرسوده که با ضعف در سرمایه گذاری روبه رو هستند بسیار مناسب به نظر می رسد. </a:t>
            </a:r>
          </a:p>
          <a:p>
            <a:pPr algn="just" rtl="1"/>
            <a:endParaRPr lang="fa-IR" sz="1200" dirty="0">
              <a:cs typeface="B Nazanin" pitchFamily="2" charset="-78"/>
            </a:endParaRPr>
          </a:p>
          <a:p>
            <a:pPr algn="just" rtl="1"/>
            <a:r>
              <a:rPr lang="fa-IR" sz="1200" dirty="0">
                <a:cs typeface="B Nazanin" pitchFamily="2" charset="-78"/>
              </a:rPr>
              <a:t>روش دوم این است که ابتدا با اجرای پروژه های سود اور سرمایه را وارد پروژه کنیم و سپس پروژه های عام المنفعه را شروع کنیم. که در پروژه حاضر با توجه به پتانسیل های منطقه از ترکیبی از این دو روش استفاده کرده ایم.</a:t>
            </a:r>
          </a:p>
          <a:p>
            <a:pPr algn="just" rtl="1"/>
            <a:endParaRPr lang="fa-IR" sz="1200" dirty="0">
              <a:cs typeface="B Nazanin" pitchFamily="2" charset="-78"/>
            </a:endParaRPr>
          </a:p>
          <a:p>
            <a:pPr algn="just" rtl="1"/>
            <a:r>
              <a:rPr lang="fa-IR" sz="1200" dirty="0">
                <a:cs typeface="B Nazanin" pitchFamily="2" charset="-78"/>
              </a:rPr>
              <a:t>منابع مالی مورد نیاز در طرح به صورت های زیر تامین می گردد:</a:t>
            </a:r>
          </a:p>
          <a:p>
            <a:pPr algn="just" rtl="1"/>
            <a:endParaRPr lang="fa-IR" sz="1200" dirty="0">
              <a:cs typeface="B Nazanin" pitchFamily="2" charset="-78"/>
            </a:endParaRPr>
          </a:p>
          <a:p>
            <a:pPr algn="just" rtl="1">
              <a:buFont typeface="Wingdings" pitchFamily="2" charset="2"/>
              <a:buChar char="Ø"/>
            </a:pPr>
            <a:r>
              <a:rPr lang="fa-IR" sz="1200" dirty="0">
                <a:cs typeface="B Nazanin" pitchFamily="2" charset="-78"/>
              </a:rPr>
              <a:t>منابع بخش بانکی به شیوه مشارکت مدنی از طریق بانک های خصوصی و دولتی </a:t>
            </a:r>
          </a:p>
          <a:p>
            <a:pPr algn="just" rtl="1">
              <a:buFont typeface="Wingdings" pitchFamily="2" charset="2"/>
              <a:buChar char="Ø"/>
            </a:pPr>
            <a:r>
              <a:rPr lang="fa-IR" sz="1200" dirty="0">
                <a:cs typeface="B Nazanin" pitchFamily="2" charset="-78"/>
              </a:rPr>
              <a:t>منابع بخش بانکی به شیوه مستقیم از طریق بانک های خصوصی</a:t>
            </a:r>
          </a:p>
          <a:p>
            <a:pPr algn="just" rtl="1">
              <a:buFont typeface="Wingdings" pitchFamily="2" charset="2"/>
              <a:buChar char="Ø"/>
            </a:pPr>
            <a:r>
              <a:rPr lang="fa-IR" sz="1200" dirty="0">
                <a:cs typeface="B Nazanin" pitchFamily="2" charset="-78"/>
              </a:rPr>
              <a:t>منابع بخش خصوصی</a:t>
            </a:r>
          </a:p>
          <a:p>
            <a:pPr algn="just" rtl="1">
              <a:buFont typeface="Wingdings" pitchFamily="2" charset="2"/>
              <a:buChar char="Ø"/>
            </a:pPr>
            <a:r>
              <a:rPr lang="fa-IR" sz="1200" dirty="0">
                <a:cs typeface="B Nazanin" pitchFamily="2" charset="-78"/>
              </a:rPr>
              <a:t>مترو (برای بدنه تجاری اقامتی قسمت جنوب غربی میدان)</a:t>
            </a:r>
          </a:p>
          <a:p>
            <a:pPr algn="just" rtl="1">
              <a:buFont typeface="Wingdings" pitchFamily="2" charset="2"/>
              <a:buChar char="Ø"/>
            </a:pPr>
            <a:r>
              <a:rPr lang="fa-IR" sz="1200" dirty="0">
                <a:cs typeface="B Nazanin" pitchFamily="2" charset="-78"/>
              </a:rPr>
              <a:t>میراث فرهنگی و گردشگری</a:t>
            </a:r>
          </a:p>
          <a:p>
            <a:pPr algn="just" rtl="1"/>
            <a:endParaRPr lang="en-US" sz="1400" dirty="0"/>
          </a:p>
        </p:txBody>
      </p:sp>
      <p:sp>
        <p:nvSpPr>
          <p:cNvPr id="10" name="Slide Number Placeholder 9"/>
          <p:cNvSpPr>
            <a:spLocks noGrp="1"/>
          </p:cNvSpPr>
          <p:nvPr>
            <p:ph type="sldNum" sz="quarter" idx="12"/>
          </p:nvPr>
        </p:nvSpPr>
        <p:spPr/>
        <p:txBody>
          <a:bodyPr/>
          <a:lstStyle/>
          <a:p>
            <a:fld id="{FF86FEA7-80B1-4C74-85F3-91076A821A0B}" type="slidenum">
              <a:rPr lang="en-US" smtClean="0"/>
              <a:pPr/>
              <a:t>87</a:t>
            </a:fld>
            <a:endParaRPr 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785974"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ششم (</a:t>
            </a:r>
            <a:r>
              <a:rPr lang="fa-IR" sz="1400" b="1" dirty="0">
                <a:cs typeface="B Nazanin" pitchFamily="2" charset="-78"/>
              </a:rPr>
              <a:t> برنامه اجرایی و مکانیسم اجرایی)</a:t>
            </a:r>
            <a:endParaRPr lang="en-US" sz="1400" b="1" dirty="0">
              <a:cs typeface="B Nazanin" pitchFamily="2" charset="-78"/>
            </a:endParaRPr>
          </a:p>
        </p:txBody>
      </p:sp>
      <p:grpSp>
        <p:nvGrpSpPr>
          <p:cNvPr id="28" name="Group 27"/>
          <p:cNvGrpSpPr/>
          <p:nvPr/>
        </p:nvGrpSpPr>
        <p:grpSpPr>
          <a:xfrm rot="5400000">
            <a:off x="-821790" y="2988226"/>
            <a:ext cx="8501059" cy="4715428"/>
            <a:chOff x="-1" y="914400"/>
            <a:chExt cx="9144000" cy="5072059"/>
          </a:xfrm>
        </p:grpSpPr>
        <p:sp>
          <p:nvSpPr>
            <p:cNvPr id="10" name="TextBox 9"/>
            <p:cNvSpPr txBox="1"/>
            <p:nvPr/>
          </p:nvSpPr>
          <p:spPr>
            <a:xfrm>
              <a:off x="6553199" y="4724400"/>
              <a:ext cx="2590800" cy="1262059"/>
            </a:xfrm>
            <a:prstGeom prst="rect">
              <a:avLst/>
            </a:prstGeom>
            <a:solidFill>
              <a:srgbClr val="FFC000">
                <a:alpha val="38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fa-IR" sz="1400" dirty="0">
                  <a:solidFill>
                    <a:schemeClr val="tx1"/>
                  </a:solidFill>
                  <a:cs typeface="B Nazanin" pitchFamily="2" charset="-78"/>
                </a:rPr>
                <a:t>هزینه کف سازی، مبلمان و نور پردازی چون عام المنفعه است از </a:t>
              </a:r>
              <a:r>
                <a:rPr lang="fa-IR" sz="1400" b="1" u="sng" dirty="0">
                  <a:solidFill>
                    <a:schemeClr val="tx1"/>
                  </a:solidFill>
                  <a:cs typeface="B Nazanin" pitchFamily="2" charset="-78"/>
                </a:rPr>
                <a:t>سود آوری سایر پروژه ها و منابع بانکی </a:t>
              </a:r>
              <a:r>
                <a:rPr lang="fa-IR" sz="1400" dirty="0">
                  <a:solidFill>
                    <a:schemeClr val="tx1"/>
                  </a:solidFill>
                  <a:cs typeface="B Nazanin" pitchFamily="2" charset="-78"/>
                </a:rPr>
                <a:t>تامین می شود</a:t>
              </a:r>
              <a:endParaRPr lang="en-US" sz="1400" dirty="0">
                <a:solidFill>
                  <a:schemeClr val="tx1"/>
                </a:solidFill>
                <a:cs typeface="B Nazanin" pitchFamily="2" charset="-78"/>
              </a:endParaRPr>
            </a:p>
          </p:txBody>
        </p:sp>
        <p:sp>
          <p:nvSpPr>
            <p:cNvPr id="13" name="TextBox 12"/>
            <p:cNvSpPr txBox="1"/>
            <p:nvPr/>
          </p:nvSpPr>
          <p:spPr>
            <a:xfrm>
              <a:off x="-1" y="914400"/>
              <a:ext cx="2362200" cy="2000225"/>
            </a:xfrm>
            <a:prstGeom prst="rect">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fa-IR" sz="1400" dirty="0">
                  <a:solidFill>
                    <a:schemeClr val="tx1"/>
                  </a:solidFill>
                  <a:cs typeface="B Nazanin" pitchFamily="2" charset="-78"/>
                </a:rPr>
                <a:t>هزینه های نوسازی ساختمان های فرسوده موجود توسط </a:t>
              </a:r>
              <a:r>
                <a:rPr lang="fa-IR" sz="1400" b="1" u="sng" dirty="0">
                  <a:solidFill>
                    <a:schemeClr val="tx1"/>
                  </a:solidFill>
                  <a:cs typeface="B Nazanin" pitchFamily="2" charset="-78"/>
                </a:rPr>
                <a:t>بخش خصوصی </a:t>
              </a:r>
              <a:r>
                <a:rPr lang="fa-IR" sz="1400" dirty="0">
                  <a:solidFill>
                    <a:schemeClr val="tx1"/>
                  </a:solidFill>
                  <a:cs typeface="B Nazanin" pitchFamily="2" charset="-78"/>
                </a:rPr>
                <a:t>و ساکنان و توسط تشویق آنها به افزایش قیمت ملک پس از شروع نوسازی و احداث مراکز اقامتی و تجاری و جذب بیشتر گردشگران و ایجاد </a:t>
              </a:r>
              <a:r>
                <a:rPr lang="fa-IR" sz="1400" b="1" u="sng" dirty="0">
                  <a:solidFill>
                    <a:schemeClr val="tx1"/>
                  </a:solidFill>
                  <a:cs typeface="B Nazanin" pitchFamily="2" charset="-78"/>
                </a:rPr>
                <a:t>حس رقابت </a:t>
              </a:r>
              <a:r>
                <a:rPr lang="fa-IR" sz="1400" dirty="0">
                  <a:solidFill>
                    <a:schemeClr val="tx1"/>
                  </a:solidFill>
                  <a:cs typeface="B Nazanin" pitchFamily="2" charset="-78"/>
                </a:rPr>
                <a:t>برای آنها تامین می شود</a:t>
              </a:r>
              <a:endParaRPr lang="en-US" sz="1400" dirty="0">
                <a:solidFill>
                  <a:schemeClr val="tx1"/>
                </a:solidFill>
                <a:cs typeface="B Nazanin" pitchFamily="2" charset="-78"/>
              </a:endParaRPr>
            </a:p>
          </p:txBody>
        </p:sp>
        <p:pic>
          <p:nvPicPr>
            <p:cNvPr id="14" name="Picture 1" descr="C:\Users\Elham\Desktop\kaff Model (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a:off x="2313633" y="1420167"/>
              <a:ext cx="4419600" cy="4322466"/>
            </a:xfrm>
            <a:prstGeom prst="rect">
              <a:avLst/>
            </a:prstGeom>
            <a:noFill/>
          </p:spPr>
        </p:pic>
        <p:sp>
          <p:nvSpPr>
            <p:cNvPr id="15" name="Rounded Rectangle 14"/>
            <p:cNvSpPr/>
            <p:nvPr/>
          </p:nvSpPr>
          <p:spPr>
            <a:xfrm>
              <a:off x="2661699" y="1938215"/>
              <a:ext cx="3739660" cy="3059722"/>
            </a:xfrm>
            <a:prstGeom prst="roundRect">
              <a:avLst/>
            </a:prstGeom>
            <a:solidFill>
              <a:srgbClr val="FFC000">
                <a:alpha val="38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US"/>
            </a:p>
          </p:txBody>
        </p:sp>
        <p:sp>
          <p:nvSpPr>
            <p:cNvPr id="16" name="Rounded Rectangle 15"/>
            <p:cNvSpPr/>
            <p:nvPr/>
          </p:nvSpPr>
          <p:spPr>
            <a:xfrm>
              <a:off x="6061394" y="3808046"/>
              <a:ext cx="623277" cy="1586522"/>
            </a:xfrm>
            <a:prstGeom prst="roundRect">
              <a:avLst/>
            </a:prstGeom>
            <a:solidFill>
              <a:srgbClr val="C000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US"/>
            </a:p>
          </p:txBody>
        </p:sp>
        <p:sp>
          <p:nvSpPr>
            <p:cNvPr id="17" name="Rounded Rectangle 16"/>
            <p:cNvSpPr/>
            <p:nvPr/>
          </p:nvSpPr>
          <p:spPr>
            <a:xfrm>
              <a:off x="5664763" y="1711569"/>
              <a:ext cx="396631" cy="509954"/>
            </a:xfrm>
            <a:prstGeom prst="roundRect">
              <a:avLst/>
            </a:prstGeom>
            <a:solidFill>
              <a:srgbClr val="91A62A">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US"/>
            </a:p>
          </p:txBody>
        </p:sp>
        <p:sp>
          <p:nvSpPr>
            <p:cNvPr id="18" name="Rounded Rectangle 17"/>
            <p:cNvSpPr/>
            <p:nvPr/>
          </p:nvSpPr>
          <p:spPr>
            <a:xfrm>
              <a:off x="6004732" y="3298092"/>
              <a:ext cx="566615" cy="283308"/>
            </a:xfrm>
            <a:prstGeom prst="roundRect">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US"/>
            </a:p>
          </p:txBody>
        </p:sp>
        <p:sp>
          <p:nvSpPr>
            <p:cNvPr id="19" name="Rounded Rectangle 18"/>
            <p:cNvSpPr/>
            <p:nvPr/>
          </p:nvSpPr>
          <p:spPr>
            <a:xfrm>
              <a:off x="3738268" y="4204683"/>
              <a:ext cx="1926492" cy="1473199"/>
            </a:xfrm>
            <a:prstGeom prst="roundRect">
              <a:avLst/>
            </a:prstGeom>
            <a:solidFill>
              <a:srgbClr val="00B0F0">
                <a:alpha val="45000"/>
              </a:srgbClr>
            </a:solidFill>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US"/>
            </a:p>
          </p:txBody>
        </p:sp>
        <p:sp>
          <p:nvSpPr>
            <p:cNvPr id="20" name="Rounded Rectangle 19"/>
            <p:cNvSpPr/>
            <p:nvPr/>
          </p:nvSpPr>
          <p:spPr>
            <a:xfrm>
              <a:off x="2378394" y="3468078"/>
              <a:ext cx="849923" cy="2323123"/>
            </a:xfrm>
            <a:prstGeom prst="roundRect">
              <a:avLst/>
            </a:prstGeom>
            <a:solidFill>
              <a:srgbClr val="C000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US"/>
            </a:p>
          </p:txBody>
        </p:sp>
        <p:sp>
          <p:nvSpPr>
            <p:cNvPr id="21" name="Rounded Rectangle 20"/>
            <p:cNvSpPr/>
            <p:nvPr/>
          </p:nvSpPr>
          <p:spPr>
            <a:xfrm>
              <a:off x="3398302" y="1371607"/>
              <a:ext cx="2039815" cy="623277"/>
            </a:xfrm>
            <a:prstGeom prst="roundRect">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US"/>
            </a:p>
          </p:txBody>
        </p:sp>
        <p:sp>
          <p:nvSpPr>
            <p:cNvPr id="22" name="Rounded Rectangle 21"/>
            <p:cNvSpPr/>
            <p:nvPr/>
          </p:nvSpPr>
          <p:spPr>
            <a:xfrm>
              <a:off x="2435057" y="1938216"/>
              <a:ext cx="566615" cy="623277"/>
            </a:xfrm>
            <a:prstGeom prst="roundRect">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US"/>
            </a:p>
          </p:txBody>
        </p:sp>
        <p:sp>
          <p:nvSpPr>
            <p:cNvPr id="23" name="Isosceles Triangle 22"/>
            <p:cNvSpPr/>
            <p:nvPr/>
          </p:nvSpPr>
          <p:spPr>
            <a:xfrm>
              <a:off x="6224806" y="2619803"/>
              <a:ext cx="394167" cy="328473"/>
            </a:xfrm>
            <a:prstGeom prst="triangle">
              <a:avLst/>
            </a:prstGeom>
            <a:solidFill>
              <a:schemeClr val="tx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US"/>
            </a:p>
          </p:txBody>
        </p:sp>
        <p:sp>
          <p:nvSpPr>
            <p:cNvPr id="24" name="Isosceles Triangle 23"/>
            <p:cNvSpPr/>
            <p:nvPr/>
          </p:nvSpPr>
          <p:spPr>
            <a:xfrm>
              <a:off x="2808690" y="2685490"/>
              <a:ext cx="262778" cy="197084"/>
            </a:xfrm>
            <a:prstGeom prst="triangle">
              <a:avLst/>
            </a:prstGeom>
            <a:solidFill>
              <a:schemeClr val="tx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US"/>
            </a:p>
          </p:txBody>
        </p:sp>
        <p:sp>
          <p:nvSpPr>
            <p:cNvPr id="25" name="TextBox 24"/>
            <p:cNvSpPr txBox="1"/>
            <p:nvPr/>
          </p:nvSpPr>
          <p:spPr>
            <a:xfrm>
              <a:off x="6553199" y="990600"/>
              <a:ext cx="2590800" cy="1209645"/>
            </a:xfrm>
            <a:prstGeom prst="rect">
              <a:avLst/>
            </a:prstGeom>
            <a:solidFill>
              <a:srgbClr val="91A62A">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fa-IR" sz="1400" dirty="0">
                  <a:solidFill>
                    <a:schemeClr val="tx1"/>
                  </a:solidFill>
                  <a:cs typeface="B Nazanin" pitchFamily="2" charset="-78"/>
                </a:rPr>
                <a:t>هزینه اصلاح پیاده رو کنار بانک تجارت از </a:t>
              </a:r>
              <a:r>
                <a:rPr lang="fa-IR" sz="1400" b="1" u="sng" dirty="0">
                  <a:solidFill>
                    <a:schemeClr val="tx1"/>
                  </a:solidFill>
                  <a:cs typeface="B Nazanin" pitchFamily="2" charset="-78"/>
                </a:rPr>
                <a:t>سود پروژه و وام های بانکی </a:t>
              </a:r>
              <a:r>
                <a:rPr lang="fa-IR" sz="1400" dirty="0">
                  <a:solidFill>
                    <a:schemeClr val="tx1"/>
                  </a:solidFill>
                  <a:cs typeface="B Nazanin" pitchFamily="2" charset="-78"/>
                </a:rPr>
                <a:t>قابل تامین است</a:t>
              </a:r>
              <a:endParaRPr lang="en-US" sz="1400" dirty="0">
                <a:solidFill>
                  <a:schemeClr val="tx1"/>
                </a:solidFill>
                <a:cs typeface="B Nazanin" pitchFamily="2" charset="-78"/>
              </a:endParaRPr>
            </a:p>
          </p:txBody>
        </p:sp>
        <p:sp>
          <p:nvSpPr>
            <p:cNvPr id="26" name="TextBox 25"/>
            <p:cNvSpPr txBox="1"/>
            <p:nvPr/>
          </p:nvSpPr>
          <p:spPr>
            <a:xfrm>
              <a:off x="6553199" y="2819400"/>
              <a:ext cx="2590800" cy="1166795"/>
            </a:xfrm>
            <a:prstGeom prst="rect">
              <a:avLst/>
            </a:prstGeom>
            <a:solidFill>
              <a:schemeClr val="tx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fa-IR" sz="1400" dirty="0">
                  <a:solidFill>
                    <a:schemeClr val="tx1"/>
                  </a:solidFill>
                  <a:cs typeface="B Nazanin" pitchFamily="2" charset="-78"/>
                </a:rPr>
                <a:t>هزینه های نورپردازی بنا های شاخص تاریخی توسط </a:t>
              </a:r>
              <a:r>
                <a:rPr lang="fa-IR" sz="1400" b="1" u="sng" dirty="0">
                  <a:solidFill>
                    <a:schemeClr val="tx1"/>
                  </a:solidFill>
                  <a:cs typeface="B Nazanin" pitchFamily="2" charset="-78"/>
                </a:rPr>
                <a:t>سازمان میراث فرهنگی و منابع بانکی </a:t>
              </a:r>
              <a:r>
                <a:rPr lang="fa-IR" sz="1400" dirty="0">
                  <a:solidFill>
                    <a:schemeClr val="tx1"/>
                  </a:solidFill>
                  <a:cs typeface="B Nazanin" pitchFamily="2" charset="-78"/>
                </a:rPr>
                <a:t>تامین می شود</a:t>
              </a:r>
              <a:endParaRPr lang="en-US" sz="1400" dirty="0">
                <a:solidFill>
                  <a:schemeClr val="tx1"/>
                </a:solidFill>
                <a:cs typeface="B Nazanin" pitchFamily="2" charset="-78"/>
              </a:endParaRPr>
            </a:p>
          </p:txBody>
        </p:sp>
        <p:sp>
          <p:nvSpPr>
            <p:cNvPr id="27" name="TextBox 26"/>
            <p:cNvSpPr txBox="1"/>
            <p:nvPr/>
          </p:nvSpPr>
          <p:spPr>
            <a:xfrm>
              <a:off x="-1" y="4189274"/>
              <a:ext cx="2590800" cy="1654309"/>
            </a:xfrm>
            <a:prstGeom prst="rect">
              <a:avLst/>
            </a:prstGeom>
            <a:solidFill>
              <a:srgbClr val="00B0F0">
                <a:alpha val="45000"/>
              </a:srgbClr>
            </a:solidFill>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fa-IR" sz="1400" dirty="0">
                  <a:solidFill>
                    <a:schemeClr val="tx1"/>
                  </a:solidFill>
                  <a:cs typeface="B Nazanin" pitchFamily="2" charset="-78"/>
                </a:rPr>
                <a:t>هزینه اجرای پروژه بدنه سازی مخابرات را میتوان با </a:t>
              </a:r>
              <a:r>
                <a:rPr lang="fa-IR" sz="1400" b="1" u="sng" dirty="0">
                  <a:solidFill>
                    <a:schemeClr val="tx1"/>
                  </a:solidFill>
                  <a:cs typeface="B Nazanin" pitchFamily="2" charset="-78"/>
                </a:rPr>
                <a:t>مکانیزم های تشویقی</a:t>
              </a:r>
              <a:r>
                <a:rPr lang="fa-IR" sz="1400" dirty="0">
                  <a:solidFill>
                    <a:schemeClr val="tx1"/>
                  </a:solidFill>
                  <a:cs typeface="B Nazanin" pitchFamily="2" charset="-78"/>
                </a:rPr>
                <a:t> که در این مورد افزایش سطح اشغال بناست و هم باعث تعریف فضای خیابان های ناصر خسرو و باب همایون می شود و هم برای مخابرات سود دارد تامین کرد</a:t>
              </a:r>
              <a:endParaRPr lang="en-US" sz="1400" dirty="0">
                <a:solidFill>
                  <a:schemeClr val="tx1"/>
                </a:solidFill>
                <a:cs typeface="B Nazanin" pitchFamily="2" charset="-78"/>
              </a:endParaRPr>
            </a:p>
          </p:txBody>
        </p:sp>
      </p:grpSp>
      <p:sp>
        <p:nvSpPr>
          <p:cNvPr id="29" name="Slide Number Placeholder 28"/>
          <p:cNvSpPr>
            <a:spLocks noGrp="1"/>
          </p:cNvSpPr>
          <p:nvPr>
            <p:ph type="sldNum" sz="quarter" idx="12"/>
          </p:nvPr>
        </p:nvSpPr>
        <p:spPr/>
        <p:txBody>
          <a:bodyPr/>
          <a:lstStyle/>
          <a:p>
            <a:fld id="{FF86FEA7-80B1-4C74-85F3-91076A821A0B}" type="slidenum">
              <a:rPr lang="en-US" smtClean="0"/>
              <a:pPr/>
              <a:t>88</a:t>
            </a:fld>
            <a:endParaRPr lang="en-US"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785974"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ششم (</a:t>
            </a:r>
            <a:r>
              <a:rPr lang="fa-IR" sz="1400" b="1" dirty="0">
                <a:cs typeface="B Nazanin" pitchFamily="2" charset="-78"/>
              </a:rPr>
              <a:t> برنامه اجرایی و مکانیسم اجرایی)</a:t>
            </a:r>
            <a:endParaRPr lang="en-US" sz="1400" b="1" dirty="0">
              <a:cs typeface="B Nazanin" pitchFamily="2" charset="-78"/>
            </a:endParaRPr>
          </a:p>
        </p:txBody>
      </p:sp>
      <p:sp>
        <p:nvSpPr>
          <p:cNvPr id="11" name="TextBox 10"/>
          <p:cNvSpPr txBox="1"/>
          <p:nvPr/>
        </p:nvSpPr>
        <p:spPr>
          <a:xfrm>
            <a:off x="571480" y="1095348"/>
            <a:ext cx="5715040" cy="461665"/>
          </a:xfrm>
          <a:prstGeom prst="rect">
            <a:avLst/>
          </a:prstGeom>
          <a:noFill/>
        </p:spPr>
        <p:txBody>
          <a:bodyPr wrap="square" rtlCol="0">
            <a:spAutoFit/>
          </a:bodyPr>
          <a:lstStyle/>
          <a:p>
            <a:pPr algn="just" rtl="1"/>
            <a:r>
              <a:rPr lang="fa-IR" sz="1200" dirty="0">
                <a:cs typeface="B Nazanin" pitchFamily="2" charset="-78"/>
              </a:rPr>
              <a:t>در این قسمت  به بررسی اولویت انجام پروژه ها و نیز برنامه زمانبندی انجام طرح می پردازیم: زمان کل مورد نیاز برای اجرای طرح 5 سال در نظر گرفته شده است  و برخی از پروژه ها به صورت همزمان قابل انجام می باشند.</a:t>
            </a:r>
            <a:endParaRPr lang="en-US" sz="1400" dirty="0"/>
          </a:p>
        </p:txBody>
      </p:sp>
      <p:graphicFrame>
        <p:nvGraphicFramePr>
          <p:cNvPr id="10" name="Content Placeholder 7"/>
          <p:cNvGraphicFramePr>
            <a:graphicFrameLocks noGrp="1"/>
          </p:cNvGraphicFramePr>
          <p:nvPr>
            <p:ph idx="1"/>
          </p:nvPr>
        </p:nvGraphicFramePr>
        <p:xfrm>
          <a:off x="500042" y="1738290"/>
          <a:ext cx="5786478" cy="6888480"/>
        </p:xfrm>
        <a:graphic>
          <a:graphicData uri="http://schemas.openxmlformats.org/drawingml/2006/table">
            <a:tbl>
              <a:tblPr firstRow="1" bandRow="1">
                <a:tableStyleId>{5C22544A-7EE6-4342-B048-85BDC9FD1C3A}</a:tableStyleId>
              </a:tblPr>
              <a:tblGrid>
                <a:gridCol w="1499485">
                  <a:extLst>
                    <a:ext uri="{9D8B030D-6E8A-4147-A177-3AD203B41FA5}">
                      <a16:colId xmlns:a16="http://schemas.microsoft.com/office/drawing/2014/main" xmlns="" val="20000"/>
                    </a:ext>
                  </a:extLst>
                </a:gridCol>
                <a:gridCol w="980434">
                  <a:extLst>
                    <a:ext uri="{9D8B030D-6E8A-4147-A177-3AD203B41FA5}">
                      <a16:colId xmlns:a16="http://schemas.microsoft.com/office/drawing/2014/main" xmlns="" val="20001"/>
                    </a:ext>
                  </a:extLst>
                </a:gridCol>
                <a:gridCol w="1095778">
                  <a:extLst>
                    <a:ext uri="{9D8B030D-6E8A-4147-A177-3AD203B41FA5}">
                      <a16:colId xmlns:a16="http://schemas.microsoft.com/office/drawing/2014/main" xmlns="" val="20002"/>
                    </a:ext>
                  </a:extLst>
                </a:gridCol>
                <a:gridCol w="1461037">
                  <a:extLst>
                    <a:ext uri="{9D8B030D-6E8A-4147-A177-3AD203B41FA5}">
                      <a16:colId xmlns:a16="http://schemas.microsoft.com/office/drawing/2014/main" xmlns="" val="20003"/>
                    </a:ext>
                  </a:extLst>
                </a:gridCol>
                <a:gridCol w="749744">
                  <a:extLst>
                    <a:ext uri="{9D8B030D-6E8A-4147-A177-3AD203B41FA5}">
                      <a16:colId xmlns:a16="http://schemas.microsoft.com/office/drawing/2014/main" xmlns="" val="20004"/>
                    </a:ext>
                  </a:extLst>
                </a:gridCol>
              </a:tblGrid>
              <a:tr h="579120">
                <a:tc>
                  <a:txBody>
                    <a:bodyPr/>
                    <a:lstStyle/>
                    <a:p>
                      <a:pPr algn="ctr"/>
                      <a:r>
                        <a:rPr lang="fa-IR" sz="1400" b="0" dirty="0">
                          <a:cs typeface="B Nazanin" pitchFamily="2" charset="-78"/>
                        </a:rPr>
                        <a:t>زمان انجام پروژه</a:t>
                      </a:r>
                      <a:endParaRPr lang="en-US" sz="1400" b="0" dirty="0">
                        <a:cs typeface="B Nazanin" pitchFamily="2" charset="-78"/>
                      </a:endParaRPr>
                    </a:p>
                  </a:txBody>
                  <a:tcPr/>
                </a:tc>
                <a:tc>
                  <a:txBody>
                    <a:bodyPr/>
                    <a:lstStyle/>
                    <a:p>
                      <a:pPr algn="ctr"/>
                      <a:r>
                        <a:rPr lang="fa-IR" sz="1400" b="0" dirty="0">
                          <a:cs typeface="B Nazanin" pitchFamily="2" charset="-78"/>
                        </a:rPr>
                        <a:t>نوع پروژه از نظر مدت اجرا</a:t>
                      </a:r>
                      <a:endParaRPr lang="en-US" sz="1400" b="0" dirty="0">
                        <a:cs typeface="B Nazanin" pitchFamily="2" charset="-78"/>
                      </a:endParaRPr>
                    </a:p>
                  </a:txBody>
                  <a:tcPr/>
                </a:tc>
                <a:tc>
                  <a:txBody>
                    <a:bodyPr/>
                    <a:lstStyle/>
                    <a:p>
                      <a:pPr algn="ctr"/>
                      <a:r>
                        <a:rPr lang="fa-IR" sz="1400" b="0" dirty="0">
                          <a:cs typeface="B Nazanin" pitchFamily="2" charset="-78"/>
                        </a:rPr>
                        <a:t>متولی پروژه</a:t>
                      </a:r>
                      <a:endParaRPr lang="en-US" sz="1400" b="0" dirty="0">
                        <a:cs typeface="B Nazanin" pitchFamily="2" charset="-78"/>
                      </a:endParaRPr>
                    </a:p>
                  </a:txBody>
                  <a:tcPr/>
                </a:tc>
                <a:tc>
                  <a:txBody>
                    <a:bodyPr/>
                    <a:lstStyle/>
                    <a:p>
                      <a:pPr algn="ctr"/>
                      <a:r>
                        <a:rPr lang="fa-IR" sz="1400" b="0" dirty="0">
                          <a:cs typeface="B Nazanin" pitchFamily="2" charset="-78"/>
                        </a:rPr>
                        <a:t>پروژه ها</a:t>
                      </a:r>
                      <a:endParaRPr lang="en-US" sz="1400" b="0" dirty="0">
                        <a:cs typeface="B Nazanin" pitchFamily="2" charset="-78"/>
                      </a:endParaRPr>
                    </a:p>
                  </a:txBody>
                  <a:tcPr/>
                </a:tc>
                <a:tc>
                  <a:txBody>
                    <a:bodyPr/>
                    <a:lstStyle/>
                    <a:p>
                      <a:pPr algn="ctr"/>
                      <a:r>
                        <a:rPr lang="fa-IR" sz="1400" b="0" dirty="0">
                          <a:cs typeface="B Nazanin" pitchFamily="2" charset="-78"/>
                        </a:rPr>
                        <a:t>اولویت</a:t>
                      </a:r>
                      <a:endParaRPr lang="en-US" sz="1400" b="0" dirty="0">
                        <a:cs typeface="B Nazanin" pitchFamily="2" charset="-78"/>
                      </a:endParaRPr>
                    </a:p>
                  </a:txBody>
                  <a:tcPr/>
                </a:tc>
                <a:extLst>
                  <a:ext uri="{0D108BD9-81ED-4DB2-BD59-A6C34878D82A}">
                    <a16:rowId xmlns:a16="http://schemas.microsoft.com/office/drawing/2014/main" xmlns="" val="10000"/>
                  </a:ext>
                </a:extLst>
              </a:tr>
              <a:tr h="1066800">
                <a:tc>
                  <a:txBody>
                    <a:bodyPr/>
                    <a:lstStyle/>
                    <a:p>
                      <a:pPr algn="ctr"/>
                      <a:r>
                        <a:rPr lang="fa-IR" sz="1400" b="0" dirty="0">
                          <a:cs typeface="B Nazanin" pitchFamily="2" charset="-78"/>
                        </a:rPr>
                        <a:t>2 سال (وقتی پیشرفت</a:t>
                      </a:r>
                      <a:r>
                        <a:rPr lang="fa-IR" sz="1400" b="0" baseline="0" dirty="0">
                          <a:cs typeface="B Nazanin" pitchFamily="2" charset="-78"/>
                        </a:rPr>
                        <a:t> پروژه به مرز 70 درصد رسید میتوان پیش فروش کرد و به بخشی از درآمد ها رسید)</a:t>
                      </a:r>
                      <a:endParaRPr lang="en-US" sz="1400" b="0" dirty="0">
                        <a:cs typeface="B Nazanin" pitchFamily="2" charset="-78"/>
                      </a:endParaRPr>
                    </a:p>
                  </a:txBody>
                  <a:tcPr/>
                </a:tc>
                <a:tc>
                  <a:txBody>
                    <a:bodyPr/>
                    <a:lstStyle/>
                    <a:p>
                      <a:pPr algn="ctr"/>
                      <a:r>
                        <a:rPr lang="fa-IR" sz="1400" b="0" dirty="0">
                          <a:cs typeface="B Nazanin" pitchFamily="2" charset="-78"/>
                        </a:rPr>
                        <a:t>میان مدت</a:t>
                      </a:r>
                      <a:endParaRPr lang="en-US" sz="1400" b="0" dirty="0">
                        <a:cs typeface="B Nazanin" pitchFamily="2" charset="-78"/>
                      </a:endParaRPr>
                    </a:p>
                  </a:txBody>
                  <a:tcPr/>
                </a:tc>
                <a:tc>
                  <a:txBody>
                    <a:bodyPr/>
                    <a:lstStyle/>
                    <a:p>
                      <a:pPr algn="ctr"/>
                      <a:r>
                        <a:rPr lang="fa-IR" sz="1400" b="0" dirty="0">
                          <a:cs typeface="B Nazanin" pitchFamily="2" charset="-78"/>
                        </a:rPr>
                        <a:t>سرمایه گذاران خصوصی، سازمان</a:t>
                      </a:r>
                      <a:r>
                        <a:rPr lang="fa-IR" sz="1400" b="0" baseline="0" dirty="0">
                          <a:cs typeface="B Nazanin" pitchFamily="2" charset="-78"/>
                        </a:rPr>
                        <a:t> میراث فرهنگی و  گردشگری و مترو</a:t>
                      </a:r>
                      <a:endParaRPr lang="en-US" sz="1400" b="0" dirty="0">
                        <a:cs typeface="B Nazanin" pitchFamily="2" charset="-78"/>
                      </a:endParaRPr>
                    </a:p>
                  </a:txBody>
                  <a:tcPr/>
                </a:tc>
                <a:tc>
                  <a:txBody>
                    <a:bodyPr/>
                    <a:lstStyle/>
                    <a:p>
                      <a:pPr algn="ctr"/>
                      <a:r>
                        <a:rPr lang="fa-IR" sz="1400" b="0" dirty="0">
                          <a:cs typeface="B Nazanin" pitchFamily="2" charset="-78"/>
                        </a:rPr>
                        <a:t>احداث پروژه های اقامتی تجاری</a:t>
                      </a:r>
                      <a:endParaRPr lang="en-US" sz="1400" b="0" dirty="0">
                        <a:cs typeface="B Nazanin" pitchFamily="2" charset="-78"/>
                      </a:endParaRPr>
                    </a:p>
                  </a:txBody>
                  <a:tcPr/>
                </a:tc>
                <a:tc>
                  <a:txBody>
                    <a:bodyPr/>
                    <a:lstStyle/>
                    <a:p>
                      <a:pPr algn="ctr"/>
                      <a:r>
                        <a:rPr lang="fa-IR" sz="1400" b="0" dirty="0">
                          <a:cs typeface="B Nazanin" pitchFamily="2" charset="-78"/>
                        </a:rPr>
                        <a:t>1</a:t>
                      </a:r>
                      <a:endParaRPr lang="en-US" sz="1400" b="0" dirty="0">
                        <a:cs typeface="B Nazanin" pitchFamily="2" charset="-78"/>
                      </a:endParaRPr>
                    </a:p>
                  </a:txBody>
                  <a:tcPr/>
                </a:tc>
                <a:extLst>
                  <a:ext uri="{0D108BD9-81ED-4DB2-BD59-A6C34878D82A}">
                    <a16:rowId xmlns:a16="http://schemas.microsoft.com/office/drawing/2014/main" xmlns="" val="10001"/>
                  </a:ext>
                </a:extLst>
              </a:tr>
              <a:tr h="579120">
                <a:tc>
                  <a:txBody>
                    <a:bodyPr/>
                    <a:lstStyle/>
                    <a:p>
                      <a:pPr algn="ctr"/>
                      <a:r>
                        <a:rPr lang="fa-IR" sz="1400" b="0" dirty="0">
                          <a:cs typeface="B Nazanin" pitchFamily="2" charset="-78"/>
                        </a:rPr>
                        <a:t>2 سال</a:t>
                      </a:r>
                      <a:endParaRPr lang="en-US" sz="1400" b="0" dirty="0">
                        <a:cs typeface="B Nazanin" pitchFamily="2" charset="-78"/>
                      </a:endParaRPr>
                    </a:p>
                  </a:txBody>
                  <a:tcPr/>
                </a:tc>
                <a:tc>
                  <a:txBody>
                    <a:bodyPr/>
                    <a:lstStyle/>
                    <a:p>
                      <a:pPr algn="ctr"/>
                      <a:r>
                        <a:rPr lang="fa-IR" sz="1400" b="0" dirty="0">
                          <a:cs typeface="B Nazanin" pitchFamily="2" charset="-78"/>
                        </a:rPr>
                        <a:t>میان مدت</a:t>
                      </a:r>
                      <a:endParaRPr lang="en-US" sz="1400" b="0" dirty="0">
                        <a:cs typeface="B Nazanin" pitchFamily="2" charset="-78"/>
                      </a:endParaRPr>
                    </a:p>
                  </a:txBody>
                  <a:tcPr/>
                </a:tc>
                <a:tc>
                  <a:txBody>
                    <a:bodyPr/>
                    <a:lstStyle/>
                    <a:p>
                      <a:pPr algn="ctr"/>
                      <a:r>
                        <a:rPr lang="fa-IR" sz="1400" b="0" dirty="0">
                          <a:cs typeface="B Nazanin" pitchFamily="2" charset="-78"/>
                        </a:rPr>
                        <a:t>سازمان حمل و نقل و ترافیک</a:t>
                      </a:r>
                      <a:endParaRPr lang="en-US" sz="1400" b="0" dirty="0">
                        <a:cs typeface="B Nazanin" pitchFamily="2" charset="-78"/>
                      </a:endParaRPr>
                    </a:p>
                  </a:txBody>
                  <a:tcPr/>
                </a:tc>
                <a:tc>
                  <a:txBody>
                    <a:bodyPr/>
                    <a:lstStyle/>
                    <a:p>
                      <a:pPr algn="ctr"/>
                      <a:r>
                        <a:rPr lang="fa-IR" sz="1400" b="0" dirty="0">
                          <a:cs typeface="B Nazanin" pitchFamily="2" charset="-78"/>
                        </a:rPr>
                        <a:t>اصلاح شبکه دسترسی و پیاده سازی آن</a:t>
                      </a:r>
                      <a:endParaRPr lang="en-US" sz="1400" b="0" dirty="0">
                        <a:cs typeface="B Nazanin" pitchFamily="2" charset="-78"/>
                      </a:endParaRPr>
                    </a:p>
                  </a:txBody>
                  <a:tcPr/>
                </a:tc>
                <a:tc>
                  <a:txBody>
                    <a:bodyPr/>
                    <a:lstStyle/>
                    <a:p>
                      <a:pPr algn="ctr"/>
                      <a:r>
                        <a:rPr lang="fa-IR" sz="1400" b="0" dirty="0">
                          <a:cs typeface="B Nazanin" pitchFamily="2" charset="-78"/>
                        </a:rPr>
                        <a:t>2</a:t>
                      </a:r>
                      <a:endParaRPr lang="en-US" sz="1400" b="0" dirty="0">
                        <a:cs typeface="B Nazanin" pitchFamily="2" charset="-78"/>
                      </a:endParaRPr>
                    </a:p>
                  </a:txBody>
                  <a:tcPr/>
                </a:tc>
                <a:extLst>
                  <a:ext uri="{0D108BD9-81ED-4DB2-BD59-A6C34878D82A}">
                    <a16:rowId xmlns:a16="http://schemas.microsoft.com/office/drawing/2014/main" xmlns="" val="10002"/>
                  </a:ext>
                </a:extLst>
              </a:tr>
              <a:tr h="579120">
                <a:tc>
                  <a:txBody>
                    <a:bodyPr/>
                    <a:lstStyle/>
                    <a:p>
                      <a:pPr algn="ctr"/>
                      <a:r>
                        <a:rPr lang="fa-IR" sz="1400" b="0" dirty="0">
                          <a:cs typeface="B Nazanin" pitchFamily="2" charset="-78"/>
                        </a:rPr>
                        <a:t>6 ماه</a:t>
                      </a:r>
                      <a:endParaRPr lang="en-US" sz="1400" b="0" dirty="0">
                        <a:cs typeface="B Nazanin" pitchFamily="2" charset="-78"/>
                      </a:endParaRPr>
                    </a:p>
                  </a:txBody>
                  <a:tcPr/>
                </a:tc>
                <a:tc>
                  <a:txBody>
                    <a:bodyPr/>
                    <a:lstStyle/>
                    <a:p>
                      <a:pPr algn="ctr"/>
                      <a:r>
                        <a:rPr lang="fa-IR" sz="1400" b="0" dirty="0">
                          <a:cs typeface="B Nazanin" pitchFamily="2" charset="-78"/>
                        </a:rPr>
                        <a:t>طرح ضربتی و کوتاه مدت</a:t>
                      </a:r>
                      <a:endParaRPr lang="en-US" sz="1400" b="0" dirty="0">
                        <a:cs typeface="B Nazanin" pitchFamily="2" charset="-78"/>
                      </a:endParaRPr>
                    </a:p>
                  </a:txBody>
                  <a:tcPr/>
                </a:tc>
                <a:tc>
                  <a:txBody>
                    <a:bodyPr/>
                    <a:lstStyle/>
                    <a:p>
                      <a:pPr algn="ctr"/>
                      <a:r>
                        <a:rPr lang="fa-IR" sz="1400" b="0" dirty="0">
                          <a:cs typeface="B Nazanin" pitchFamily="2" charset="-78"/>
                        </a:rPr>
                        <a:t>شهرداری منطقه 12</a:t>
                      </a:r>
                      <a:endParaRPr lang="en-US" sz="1400" b="0" dirty="0">
                        <a:cs typeface="B Nazanin" pitchFamily="2" charset="-78"/>
                      </a:endParaRPr>
                    </a:p>
                  </a:txBody>
                  <a:tcPr/>
                </a:tc>
                <a:tc>
                  <a:txBody>
                    <a:bodyPr/>
                    <a:lstStyle/>
                    <a:p>
                      <a:pPr algn="ctr"/>
                      <a:r>
                        <a:rPr lang="fa-IR" sz="1400" b="0" dirty="0">
                          <a:cs typeface="B Nazanin" pitchFamily="2" charset="-78"/>
                        </a:rPr>
                        <a:t>کف سازی و مبلمان شهری</a:t>
                      </a:r>
                      <a:endParaRPr lang="en-US" sz="1400" b="0" dirty="0">
                        <a:cs typeface="B Nazanin" pitchFamily="2" charset="-78"/>
                      </a:endParaRPr>
                    </a:p>
                  </a:txBody>
                  <a:tcPr/>
                </a:tc>
                <a:tc>
                  <a:txBody>
                    <a:bodyPr/>
                    <a:lstStyle/>
                    <a:p>
                      <a:pPr algn="ctr"/>
                      <a:r>
                        <a:rPr lang="fa-IR" sz="1400" b="0" dirty="0">
                          <a:cs typeface="B Nazanin" pitchFamily="2" charset="-78"/>
                        </a:rPr>
                        <a:t>3</a:t>
                      </a:r>
                      <a:endParaRPr lang="en-US" sz="1400" b="0" dirty="0">
                        <a:cs typeface="B Nazanin" pitchFamily="2" charset="-78"/>
                      </a:endParaRPr>
                    </a:p>
                  </a:txBody>
                  <a:tcPr/>
                </a:tc>
                <a:extLst>
                  <a:ext uri="{0D108BD9-81ED-4DB2-BD59-A6C34878D82A}">
                    <a16:rowId xmlns:a16="http://schemas.microsoft.com/office/drawing/2014/main" xmlns="" val="10003"/>
                  </a:ext>
                </a:extLst>
              </a:tr>
              <a:tr h="370840">
                <a:tc>
                  <a:txBody>
                    <a:bodyPr/>
                    <a:lstStyle/>
                    <a:p>
                      <a:pPr algn="ctr"/>
                      <a:r>
                        <a:rPr lang="fa-IR" sz="1400" b="0" dirty="0">
                          <a:cs typeface="B Nazanin" pitchFamily="2" charset="-78"/>
                        </a:rPr>
                        <a:t>1سال</a:t>
                      </a:r>
                      <a:endParaRPr lang="en-US" sz="1400" b="0" dirty="0">
                        <a:cs typeface="B Nazanin" pitchFamily="2" charset="-78"/>
                      </a:endParaRPr>
                    </a:p>
                  </a:txBody>
                  <a:tcPr/>
                </a:tc>
                <a:tc>
                  <a:txBody>
                    <a:bodyPr/>
                    <a:lstStyle/>
                    <a:p>
                      <a:pPr algn="ctr"/>
                      <a:r>
                        <a:rPr lang="fa-IR" sz="1400" b="0" dirty="0">
                          <a:cs typeface="B Nazanin" pitchFamily="2" charset="-78"/>
                        </a:rPr>
                        <a:t>میان مدت</a:t>
                      </a:r>
                      <a:endParaRPr lang="en-US" sz="1400" b="0" dirty="0">
                        <a:cs typeface="B Nazanin" pitchFamily="2" charset="-78"/>
                      </a:endParaRPr>
                    </a:p>
                  </a:txBody>
                  <a:tcPr/>
                </a:tc>
                <a:tc>
                  <a:txBody>
                    <a:bodyPr/>
                    <a:lstStyle/>
                    <a:p>
                      <a:pPr algn="ctr"/>
                      <a:endParaRPr lang="en-US" sz="1400" b="0" dirty="0">
                        <a:cs typeface="B Nazanin" pitchFamily="2" charset="-78"/>
                      </a:endParaRPr>
                    </a:p>
                  </a:txBody>
                  <a:tcPr/>
                </a:tc>
                <a:tc>
                  <a:txBody>
                    <a:bodyPr/>
                    <a:lstStyle/>
                    <a:p>
                      <a:pPr algn="ctr"/>
                      <a:r>
                        <a:rPr lang="fa-IR" sz="1400" b="0" dirty="0">
                          <a:cs typeface="B Nazanin" pitchFamily="2" charset="-78"/>
                        </a:rPr>
                        <a:t>اصلاح</a:t>
                      </a:r>
                      <a:r>
                        <a:rPr lang="fa-IR" sz="1400" b="0" baseline="0" dirty="0">
                          <a:cs typeface="B Nazanin" pitchFamily="2" charset="-78"/>
                        </a:rPr>
                        <a:t> جداره جنوبی میدان</a:t>
                      </a:r>
                      <a:endParaRPr lang="en-US" sz="1400" b="0" dirty="0">
                        <a:cs typeface="B Nazanin" pitchFamily="2" charset="-78"/>
                      </a:endParaRPr>
                    </a:p>
                  </a:txBody>
                  <a:tcPr/>
                </a:tc>
                <a:tc>
                  <a:txBody>
                    <a:bodyPr/>
                    <a:lstStyle/>
                    <a:p>
                      <a:pPr algn="ctr"/>
                      <a:r>
                        <a:rPr lang="fa-IR" sz="1400" b="0" dirty="0">
                          <a:cs typeface="B Nazanin" pitchFamily="2" charset="-78"/>
                        </a:rPr>
                        <a:t>4</a:t>
                      </a:r>
                      <a:endParaRPr lang="en-US" sz="1400" b="0" dirty="0">
                        <a:cs typeface="B Nazanin" pitchFamily="2" charset="-78"/>
                      </a:endParaRPr>
                    </a:p>
                  </a:txBody>
                  <a:tcPr/>
                </a:tc>
                <a:extLst>
                  <a:ext uri="{0D108BD9-81ED-4DB2-BD59-A6C34878D82A}">
                    <a16:rowId xmlns:a16="http://schemas.microsoft.com/office/drawing/2014/main" xmlns="" val="10004"/>
                  </a:ext>
                </a:extLst>
              </a:tr>
              <a:tr h="370840">
                <a:tc>
                  <a:txBody>
                    <a:bodyPr/>
                    <a:lstStyle/>
                    <a:p>
                      <a:pPr algn="ctr"/>
                      <a:r>
                        <a:rPr lang="fa-IR" sz="1400" b="0" dirty="0">
                          <a:cs typeface="B Nazanin" pitchFamily="2" charset="-78"/>
                        </a:rPr>
                        <a:t>6ماه</a:t>
                      </a:r>
                      <a:endParaRPr lang="en-US" sz="1400" b="0" dirty="0">
                        <a:cs typeface="B Nazanin" pitchFamily="2" charset="-78"/>
                      </a:endParaRPr>
                    </a:p>
                  </a:txBody>
                  <a:tcPr/>
                </a:tc>
                <a:tc>
                  <a:txBody>
                    <a:bodyPr/>
                    <a:lstStyle/>
                    <a:p>
                      <a:pPr algn="ctr"/>
                      <a:r>
                        <a:rPr lang="fa-IR" sz="1400" b="0" dirty="0">
                          <a:cs typeface="B Nazanin" pitchFamily="2" charset="-78"/>
                        </a:rPr>
                        <a:t>کوتاه مدت</a:t>
                      </a:r>
                      <a:endParaRPr lang="en-US" sz="1400" b="0" dirty="0">
                        <a:cs typeface="B Nazanin" pitchFamily="2" charset="-78"/>
                      </a:endParaRPr>
                    </a:p>
                  </a:txBody>
                  <a:tcPr/>
                </a:tc>
                <a:tc>
                  <a:txBody>
                    <a:bodyPr/>
                    <a:lstStyle/>
                    <a:p>
                      <a:pPr algn="ctr"/>
                      <a:r>
                        <a:rPr lang="fa-IR" sz="1400" b="0" dirty="0">
                          <a:cs typeface="B Nazanin" pitchFamily="2" charset="-78"/>
                        </a:rPr>
                        <a:t>شهرداری منطقه 12</a:t>
                      </a:r>
                      <a:endParaRPr lang="en-US" sz="1400" b="0" dirty="0">
                        <a:cs typeface="B Nazanin" pitchFamily="2" charset="-78"/>
                      </a:endParaRPr>
                    </a:p>
                  </a:txBody>
                  <a:tcPr/>
                </a:tc>
                <a:tc>
                  <a:txBody>
                    <a:bodyPr/>
                    <a:lstStyle/>
                    <a:p>
                      <a:pPr algn="ctr"/>
                      <a:r>
                        <a:rPr lang="fa-IR" sz="1400" b="0" dirty="0">
                          <a:cs typeface="B Nazanin" pitchFamily="2" charset="-78"/>
                        </a:rPr>
                        <a:t>اصلاح پیاده روی جداره شرقی</a:t>
                      </a:r>
                      <a:endParaRPr lang="en-US" sz="1400" b="0" dirty="0">
                        <a:cs typeface="B Nazanin" pitchFamily="2" charset="-78"/>
                      </a:endParaRPr>
                    </a:p>
                  </a:txBody>
                  <a:tcPr/>
                </a:tc>
                <a:tc>
                  <a:txBody>
                    <a:bodyPr/>
                    <a:lstStyle/>
                    <a:p>
                      <a:pPr algn="ctr"/>
                      <a:r>
                        <a:rPr lang="fa-IR" sz="1400" b="0" dirty="0">
                          <a:cs typeface="B Nazanin" pitchFamily="2" charset="-78"/>
                        </a:rPr>
                        <a:t>5</a:t>
                      </a:r>
                      <a:endParaRPr lang="en-US" sz="1400" b="0" dirty="0">
                        <a:cs typeface="B Nazanin" pitchFamily="2" charset="-78"/>
                      </a:endParaRPr>
                    </a:p>
                  </a:txBody>
                  <a:tcPr/>
                </a:tc>
                <a:extLst>
                  <a:ext uri="{0D108BD9-81ED-4DB2-BD59-A6C34878D82A}">
                    <a16:rowId xmlns:a16="http://schemas.microsoft.com/office/drawing/2014/main" xmlns="" val="10005"/>
                  </a:ext>
                </a:extLst>
              </a:tr>
              <a:tr h="1310640">
                <a:tc>
                  <a:txBody>
                    <a:bodyPr/>
                    <a:lstStyle/>
                    <a:p>
                      <a:pPr algn="ctr"/>
                      <a:r>
                        <a:rPr lang="fa-IR" sz="1400" b="0" dirty="0">
                          <a:cs typeface="B Nazanin" pitchFamily="2" charset="-78"/>
                        </a:rPr>
                        <a:t>5</a:t>
                      </a:r>
                      <a:r>
                        <a:rPr lang="fa-IR" sz="1400" b="0" baseline="0" dirty="0">
                          <a:cs typeface="B Nazanin" pitchFamily="2" charset="-78"/>
                        </a:rPr>
                        <a:t> تا 6 سال ( این پروژه با توجه به اینکه با استفاده از مکانیزم تشویق ساکنان و افزایش حس رقابت در آنها انجام می شود ممکن است سال ها طول بکشد)</a:t>
                      </a:r>
                      <a:endParaRPr lang="en-US" sz="1400" b="0" dirty="0">
                        <a:cs typeface="B Nazanin" pitchFamily="2" charset="-78"/>
                      </a:endParaRPr>
                    </a:p>
                  </a:txBody>
                  <a:tcPr/>
                </a:tc>
                <a:tc>
                  <a:txBody>
                    <a:bodyPr/>
                    <a:lstStyle/>
                    <a:p>
                      <a:pPr algn="ctr"/>
                      <a:r>
                        <a:rPr lang="fa-IR" sz="1400" b="0" dirty="0">
                          <a:cs typeface="B Nazanin" pitchFamily="2" charset="-78"/>
                        </a:rPr>
                        <a:t>بلند مدت</a:t>
                      </a:r>
                      <a:endParaRPr lang="en-US" sz="1400" b="0" dirty="0">
                        <a:cs typeface="B Nazanin" pitchFamily="2" charset="-78"/>
                      </a:endParaRPr>
                    </a:p>
                  </a:txBody>
                  <a:tcPr/>
                </a:tc>
                <a:tc>
                  <a:txBody>
                    <a:bodyPr/>
                    <a:lstStyle/>
                    <a:p>
                      <a:pPr algn="ctr"/>
                      <a:r>
                        <a:rPr lang="fa-IR" sz="1400" b="0" dirty="0">
                          <a:cs typeface="B Nazanin" pitchFamily="2" charset="-78"/>
                        </a:rPr>
                        <a:t>بخش خصوصی</a:t>
                      </a:r>
                      <a:endParaRPr lang="en-US" sz="1400" b="0" dirty="0">
                        <a:cs typeface="B Nazanin" pitchFamily="2" charset="-78"/>
                      </a:endParaRPr>
                    </a:p>
                  </a:txBody>
                  <a:tcPr/>
                </a:tc>
                <a:tc>
                  <a:txBody>
                    <a:bodyPr/>
                    <a:lstStyle/>
                    <a:p>
                      <a:pPr algn="ctr"/>
                      <a:r>
                        <a:rPr lang="fa-IR" sz="1400" b="0" dirty="0">
                          <a:cs typeface="B Nazanin" pitchFamily="2" charset="-78"/>
                        </a:rPr>
                        <a:t>نوسازی جداره شمالی</a:t>
                      </a:r>
                      <a:endParaRPr lang="en-US" sz="1400" b="0" dirty="0">
                        <a:cs typeface="B Nazanin" pitchFamily="2" charset="-78"/>
                      </a:endParaRPr>
                    </a:p>
                  </a:txBody>
                  <a:tcPr/>
                </a:tc>
                <a:tc>
                  <a:txBody>
                    <a:bodyPr/>
                    <a:lstStyle/>
                    <a:p>
                      <a:pPr algn="ctr"/>
                      <a:r>
                        <a:rPr lang="fa-IR" sz="1400" b="0" dirty="0">
                          <a:cs typeface="B Nazanin" pitchFamily="2" charset="-78"/>
                        </a:rPr>
                        <a:t>6</a:t>
                      </a:r>
                      <a:endParaRPr lang="en-US" sz="1400" b="0" dirty="0">
                        <a:cs typeface="B Nazanin" pitchFamily="2" charset="-78"/>
                      </a:endParaRPr>
                    </a:p>
                  </a:txBody>
                  <a:tcPr/>
                </a:tc>
                <a:extLst>
                  <a:ext uri="{0D108BD9-81ED-4DB2-BD59-A6C34878D82A}">
                    <a16:rowId xmlns:a16="http://schemas.microsoft.com/office/drawing/2014/main" xmlns="" val="10006"/>
                  </a:ext>
                </a:extLst>
              </a:tr>
              <a:tr h="579120">
                <a:tc>
                  <a:txBody>
                    <a:bodyPr/>
                    <a:lstStyle/>
                    <a:p>
                      <a:pPr algn="ctr"/>
                      <a:r>
                        <a:rPr lang="fa-IR" sz="1400" b="0" dirty="0">
                          <a:cs typeface="B Nazanin" pitchFamily="2" charset="-78"/>
                        </a:rPr>
                        <a:t>2 سال</a:t>
                      </a:r>
                      <a:endParaRPr lang="en-US" sz="1400" b="0" dirty="0">
                        <a:cs typeface="B Nazanin" pitchFamily="2" charset="-78"/>
                      </a:endParaRPr>
                    </a:p>
                  </a:txBody>
                  <a:tcPr/>
                </a:tc>
                <a:tc>
                  <a:txBody>
                    <a:bodyPr/>
                    <a:lstStyle/>
                    <a:p>
                      <a:pPr algn="ctr"/>
                      <a:r>
                        <a:rPr lang="fa-IR" sz="1400" b="0" dirty="0">
                          <a:cs typeface="B Nazanin" pitchFamily="2" charset="-78"/>
                        </a:rPr>
                        <a:t>میان مدت</a:t>
                      </a:r>
                      <a:endParaRPr lang="en-US" sz="1400" b="0" dirty="0">
                        <a:cs typeface="B Nazanin" pitchFamily="2" charset="-78"/>
                      </a:endParaRPr>
                    </a:p>
                  </a:txBody>
                  <a:tcPr/>
                </a:tc>
                <a:tc>
                  <a:txBody>
                    <a:bodyPr/>
                    <a:lstStyle/>
                    <a:p>
                      <a:pPr algn="ctr"/>
                      <a:r>
                        <a:rPr lang="fa-IR" sz="1400" b="0" dirty="0">
                          <a:cs typeface="B Nazanin" pitchFamily="2" charset="-78"/>
                        </a:rPr>
                        <a:t>بخش خصوصی</a:t>
                      </a:r>
                      <a:endParaRPr lang="en-US" sz="1400" b="0" dirty="0">
                        <a:cs typeface="B Nazanin" pitchFamily="2" charset="-78"/>
                      </a:endParaRPr>
                    </a:p>
                  </a:txBody>
                  <a:tcPr/>
                </a:tc>
                <a:tc>
                  <a:txBody>
                    <a:bodyPr/>
                    <a:lstStyle/>
                    <a:p>
                      <a:pPr algn="ctr"/>
                      <a:r>
                        <a:rPr lang="fa-IR" sz="1400" b="0" dirty="0">
                          <a:cs typeface="B Nazanin" pitchFamily="2" charset="-78"/>
                        </a:rPr>
                        <a:t>نوسازی جداره</a:t>
                      </a:r>
                      <a:r>
                        <a:rPr lang="fa-IR" sz="1400" b="0" baseline="0" dirty="0">
                          <a:cs typeface="B Nazanin" pitchFamily="2" charset="-78"/>
                        </a:rPr>
                        <a:t> های شرقی و غربی</a:t>
                      </a:r>
                      <a:endParaRPr lang="en-US" sz="1400" b="0" dirty="0">
                        <a:cs typeface="B Nazanin" pitchFamily="2" charset="-78"/>
                      </a:endParaRPr>
                    </a:p>
                  </a:txBody>
                  <a:tcPr/>
                </a:tc>
                <a:tc>
                  <a:txBody>
                    <a:bodyPr/>
                    <a:lstStyle/>
                    <a:p>
                      <a:pPr algn="ctr"/>
                      <a:r>
                        <a:rPr lang="fa-IR" sz="1400" b="0" dirty="0">
                          <a:cs typeface="B Nazanin" pitchFamily="2" charset="-78"/>
                        </a:rPr>
                        <a:t>7</a:t>
                      </a:r>
                      <a:endParaRPr lang="en-US" sz="1400" b="0" dirty="0">
                        <a:cs typeface="B Nazanin" pitchFamily="2" charset="-78"/>
                      </a:endParaRPr>
                    </a:p>
                  </a:txBody>
                  <a:tcPr/>
                </a:tc>
                <a:extLst>
                  <a:ext uri="{0D108BD9-81ED-4DB2-BD59-A6C34878D82A}">
                    <a16:rowId xmlns:a16="http://schemas.microsoft.com/office/drawing/2014/main" xmlns="" val="10007"/>
                  </a:ext>
                </a:extLst>
              </a:tr>
              <a:tr h="579120">
                <a:tc>
                  <a:txBody>
                    <a:bodyPr/>
                    <a:lstStyle/>
                    <a:p>
                      <a:pPr algn="ctr"/>
                      <a:r>
                        <a:rPr lang="fa-IR" sz="1400" b="0" dirty="0">
                          <a:cs typeface="B Nazanin" pitchFamily="2" charset="-78"/>
                        </a:rPr>
                        <a:t>2 ماه</a:t>
                      </a:r>
                      <a:endParaRPr lang="en-US" sz="1400" b="0" dirty="0">
                        <a:cs typeface="B Nazanin" pitchFamily="2" charset="-78"/>
                      </a:endParaRPr>
                    </a:p>
                  </a:txBody>
                  <a:tcPr/>
                </a:tc>
                <a:tc>
                  <a:txBody>
                    <a:bodyPr/>
                    <a:lstStyle/>
                    <a:p>
                      <a:pPr algn="ctr"/>
                      <a:r>
                        <a:rPr lang="fa-IR" sz="1400" b="0" dirty="0">
                          <a:cs typeface="B Nazanin" pitchFamily="2" charset="-78"/>
                        </a:rPr>
                        <a:t>کوتاه مدت</a:t>
                      </a:r>
                      <a:endParaRPr lang="en-US" sz="1400" b="0" dirty="0">
                        <a:cs typeface="B Nazanin" pitchFamily="2" charset="-78"/>
                      </a:endParaRPr>
                    </a:p>
                  </a:txBody>
                  <a:tcPr/>
                </a:tc>
                <a:tc>
                  <a:txBody>
                    <a:bodyPr/>
                    <a:lstStyle/>
                    <a:p>
                      <a:pPr algn="ctr"/>
                      <a:r>
                        <a:rPr lang="fa-IR" sz="1400" b="0" dirty="0">
                          <a:cs typeface="B Nazanin" pitchFamily="2" charset="-78"/>
                        </a:rPr>
                        <a:t>سازمان میراث فرهنگی</a:t>
                      </a:r>
                      <a:endParaRPr lang="en-US" sz="1400" b="0" dirty="0">
                        <a:cs typeface="B Nazanin" pitchFamily="2" charset="-78"/>
                      </a:endParaRPr>
                    </a:p>
                  </a:txBody>
                  <a:tcPr/>
                </a:tc>
                <a:tc>
                  <a:txBody>
                    <a:bodyPr/>
                    <a:lstStyle/>
                    <a:p>
                      <a:pPr algn="ctr"/>
                      <a:r>
                        <a:rPr lang="fa-IR" sz="1400" b="0" dirty="0">
                          <a:cs typeface="B Nazanin" pitchFamily="2" charset="-78"/>
                        </a:rPr>
                        <a:t>نورپردازی ساختمان های شاخص تاریخی</a:t>
                      </a:r>
                      <a:endParaRPr lang="en-US" sz="1400" b="0" dirty="0">
                        <a:cs typeface="B Nazanin" pitchFamily="2" charset="-78"/>
                      </a:endParaRPr>
                    </a:p>
                  </a:txBody>
                  <a:tcPr/>
                </a:tc>
                <a:tc>
                  <a:txBody>
                    <a:bodyPr/>
                    <a:lstStyle/>
                    <a:p>
                      <a:pPr algn="ctr"/>
                      <a:r>
                        <a:rPr lang="fa-IR" sz="1400" b="0" dirty="0">
                          <a:cs typeface="B Nazanin" pitchFamily="2" charset="-78"/>
                        </a:rPr>
                        <a:t>8</a:t>
                      </a:r>
                      <a:endParaRPr lang="en-US" sz="1400" b="0" dirty="0">
                        <a:cs typeface="B Nazanin" pitchFamily="2" charset="-78"/>
                      </a:endParaRPr>
                    </a:p>
                  </a:txBody>
                  <a:tcPr/>
                </a:tc>
                <a:extLst>
                  <a:ext uri="{0D108BD9-81ED-4DB2-BD59-A6C34878D82A}">
                    <a16:rowId xmlns:a16="http://schemas.microsoft.com/office/drawing/2014/main" xmlns="" val="10008"/>
                  </a:ext>
                </a:extLst>
              </a:tr>
            </a:tbl>
          </a:graphicData>
        </a:graphic>
      </p:graphicFrame>
      <p:sp>
        <p:nvSpPr>
          <p:cNvPr id="13" name="Slide Number Placeholder 12"/>
          <p:cNvSpPr>
            <a:spLocks noGrp="1"/>
          </p:cNvSpPr>
          <p:nvPr>
            <p:ph type="sldNum" sz="quarter" idx="12"/>
          </p:nvPr>
        </p:nvSpPr>
        <p:spPr/>
        <p:txBody>
          <a:bodyPr/>
          <a:lstStyle/>
          <a:p>
            <a:fld id="{FF86FEA7-80B1-4C74-85F3-91076A821A0B}" type="slidenum">
              <a:rPr lang="en-US" smtClean="0"/>
              <a:pPr/>
              <a:t>89</a:t>
            </a:fld>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500222" y="716133"/>
            <a:ext cx="5357850" cy="307777"/>
          </a:xfrm>
          <a:prstGeom prst="rect">
            <a:avLst/>
          </a:prstGeom>
          <a:noFill/>
        </p:spPr>
        <p:txBody>
          <a:bodyPr wrap="square" rtlCol="0">
            <a:spAutoFit/>
          </a:bodyPr>
          <a:lstStyle/>
          <a:p>
            <a:pPr algn="r" rtl="1"/>
            <a:r>
              <a:rPr lang="fa-IR" sz="1400" b="1" dirty="0">
                <a:cs typeface="B Nazanin" pitchFamily="2" charset="-78"/>
              </a:rPr>
              <a:t>پروسه اول (شناخت نیازها، امکانات و محدودیت ها)</a:t>
            </a:r>
            <a:endParaRPr lang="en-US" sz="1400" b="1" dirty="0">
              <a:cs typeface="B Nazanin" pitchFamily="2" charset="-78"/>
            </a:endParaRPr>
          </a:p>
        </p:txBody>
      </p:sp>
      <p:sp>
        <p:nvSpPr>
          <p:cNvPr id="10" name="TextBox 9"/>
          <p:cNvSpPr txBox="1"/>
          <p:nvPr/>
        </p:nvSpPr>
        <p:spPr>
          <a:xfrm>
            <a:off x="571480" y="1095348"/>
            <a:ext cx="5715040" cy="954107"/>
          </a:xfrm>
          <a:prstGeom prst="rect">
            <a:avLst/>
          </a:prstGeom>
          <a:noFill/>
        </p:spPr>
        <p:txBody>
          <a:bodyPr wrap="square" rtlCol="0">
            <a:spAutoFit/>
          </a:bodyPr>
          <a:lstStyle/>
          <a:p>
            <a:pPr algn="just" rtl="1"/>
            <a:r>
              <a:rPr lang="fa-IR" sz="1400" b="1" dirty="0">
                <a:cs typeface="B Nazanin" pitchFamily="2" charset="-78"/>
              </a:rPr>
              <a:t>1.1.2خلاصه مباحث طرح تفصیلی</a:t>
            </a:r>
          </a:p>
          <a:p>
            <a:pPr algn="just" rtl="1"/>
            <a:endParaRPr lang="fa-IR" sz="1400" b="1" dirty="0">
              <a:cs typeface="B Nazanin" pitchFamily="2" charset="-78"/>
            </a:endParaRPr>
          </a:p>
          <a:p>
            <a:pPr algn="just" rtl="1"/>
            <a:endParaRPr lang="fa-IR" sz="1200" dirty="0">
              <a:cs typeface="B Nazanin" pitchFamily="2" charset="-78"/>
            </a:endParaRPr>
          </a:p>
          <a:p>
            <a:pPr algn="just" rtl="1">
              <a:buFont typeface="Wingdings" pitchFamily="2" charset="2"/>
              <a:buChar char="Ø"/>
            </a:pPr>
            <a:endParaRPr lang="en-US" sz="1600" i="1" dirty="0"/>
          </a:p>
        </p:txBody>
      </p:sp>
      <p:pic>
        <p:nvPicPr>
          <p:cNvPr id="11" name="Picture 2" descr="C:\Users\Elham\Desktop\kargah tarahi shahri\tarh tafzili\karbari mohem.jpg"/>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572008" y="1523976"/>
            <a:ext cx="1203661" cy="1076099"/>
          </a:xfrm>
          <a:prstGeom prst="rect">
            <a:avLst/>
          </a:prstGeom>
          <a:ln>
            <a:noFill/>
          </a:ln>
          <a:effectLst>
            <a:outerShdw blurRad="292100" dist="139700" dir="2700000" algn="tl" rotWithShape="0">
              <a:srgbClr val="333333">
                <a:alpha val="65000"/>
              </a:srgbClr>
            </a:outerShdw>
          </a:effectLst>
        </p:spPr>
      </p:pic>
      <p:sp>
        <p:nvSpPr>
          <p:cNvPr id="12" name="TextBox 11"/>
          <p:cNvSpPr txBox="1"/>
          <p:nvPr/>
        </p:nvSpPr>
        <p:spPr>
          <a:xfrm>
            <a:off x="571480" y="1595414"/>
            <a:ext cx="3975092" cy="7109639"/>
          </a:xfrm>
          <a:prstGeom prst="rect">
            <a:avLst/>
          </a:prstGeom>
          <a:noFill/>
        </p:spPr>
        <p:txBody>
          <a:bodyPr wrap="square" rtlCol="0">
            <a:spAutoFit/>
          </a:bodyPr>
          <a:lstStyle/>
          <a:p>
            <a:pPr algn="just" rtl="1"/>
            <a:r>
              <a:rPr lang="fa-IR" sz="1200" b="1" dirty="0">
                <a:cs typeface="B Nazanin" pitchFamily="2" charset="-78"/>
              </a:rPr>
              <a:t>کاربری های مهم و گستره های استقرار خدمات شهری</a:t>
            </a:r>
          </a:p>
          <a:p>
            <a:pPr algn="just" rtl="1"/>
            <a:r>
              <a:rPr lang="fa-IR" sz="1200" dirty="0">
                <a:cs typeface="B Nazanin" pitchFamily="2" charset="-78"/>
              </a:rPr>
              <a:t>نقش منطقه مورد بررسی: در ابعاد جنوبی، شرقی و غربی میدان ”کاربری های غیر قابل تغییر ” مشاهده می شوند. همچنین کاربری تاسیسات شهری (مترو) و فضای سبز در امتداد خیابان ناصرخسرو مورد تاکید قرار گرفته است. این نقشه همچنین میزان امکان مداخله در طراحی و کاربری های غیر قابل تغییر را نشان می دهد.</a:t>
            </a:r>
          </a:p>
          <a:p>
            <a:pPr algn="just" rtl="1"/>
            <a:endParaRPr lang="fa-IR" sz="1200" dirty="0">
              <a:cs typeface="B Nazanin" pitchFamily="2" charset="-78"/>
            </a:endParaRPr>
          </a:p>
          <a:p>
            <a:pPr algn="just" rtl="1"/>
            <a:endParaRPr lang="fa-IR" sz="1200" dirty="0">
              <a:cs typeface="B Nazanin" pitchFamily="2" charset="-78"/>
            </a:endParaRPr>
          </a:p>
          <a:p>
            <a:pPr algn="just" rtl="1"/>
            <a:r>
              <a:rPr lang="fa-IR" sz="1200" b="1" dirty="0">
                <a:cs typeface="B Nazanin" pitchFamily="2" charset="-78"/>
              </a:rPr>
              <a:t>انواع بافت فرسوده</a:t>
            </a:r>
          </a:p>
          <a:p>
            <a:pPr algn="just" rtl="1"/>
            <a:r>
              <a:rPr lang="fa-IR" sz="1200" dirty="0">
                <a:cs typeface="B Nazanin" pitchFamily="2" charset="-78"/>
              </a:rPr>
              <a:t>بافت فرسوده شناسایی شده در میدان قسمت شمالی آن می باشد که نیاز به ”مرمت و احیای محلات تاریخی و قدیمی دارد“ . تاکید مشاور به حفظ خاطره انگیزی و ساختار عمومی محلات می باشد که نیازمند ”طرح های ویژه مداخله ساماندهی و باززنده سازی“ و ”مداخله محدود و طرح یکپارچه ” می باشد. </a:t>
            </a:r>
          </a:p>
          <a:p>
            <a:pPr algn="just" rtl="1"/>
            <a:endParaRPr lang="fa-IR" sz="1200" dirty="0">
              <a:cs typeface="B Nazanin" pitchFamily="2" charset="-78"/>
            </a:endParaRPr>
          </a:p>
          <a:p>
            <a:pPr algn="just" rtl="1"/>
            <a:endParaRPr lang="fa-IR" sz="1200" dirty="0">
              <a:cs typeface="B Nazanin" pitchFamily="2" charset="-78"/>
            </a:endParaRPr>
          </a:p>
          <a:p>
            <a:pPr algn="just" rtl="1"/>
            <a:r>
              <a:rPr lang="fa-IR" sz="1200" b="1" dirty="0">
                <a:cs typeface="B Nazanin" pitchFamily="2" charset="-78"/>
              </a:rPr>
              <a:t>گستره ها و بنا ها و لبه های واجد ارزش</a:t>
            </a:r>
          </a:p>
          <a:p>
            <a:pPr algn="just" rtl="1"/>
            <a:r>
              <a:rPr lang="fa-IR" sz="1200" dirty="0">
                <a:cs typeface="B Nazanin" pitchFamily="2" charset="-78"/>
              </a:rPr>
              <a:t>قرار گیری در مرکز تاریخی شهر تهران نشان از وجود بنا ها و بافت های واجد ارزش در محدوده دارد. به طوری که ملاحظه می شود اغلب ساختمان ها و بافت هایی پیرامون میدان (شرقی، غربی و جنوب میدان) یا جزو ”بناهای ثبت شده هستند و یا ”پیشنهاد میراث برای ثبت می باشند.</a:t>
            </a:r>
          </a:p>
          <a:p>
            <a:pPr algn="just" rtl="1"/>
            <a:endParaRPr lang="fa-IR" sz="1200" dirty="0">
              <a:cs typeface="B Nazanin" pitchFamily="2" charset="-78"/>
            </a:endParaRPr>
          </a:p>
          <a:p>
            <a:pPr algn="just" rtl="1"/>
            <a:endParaRPr lang="fa-IR" sz="1200" dirty="0">
              <a:cs typeface="B Nazanin" pitchFamily="2" charset="-78"/>
            </a:endParaRPr>
          </a:p>
          <a:p>
            <a:pPr algn="just" rtl="1"/>
            <a:r>
              <a:rPr lang="fa-IR" sz="1200" b="1" dirty="0">
                <a:cs typeface="B Nazanin" pitchFamily="2" charset="-78"/>
              </a:rPr>
              <a:t>شبکه دسترسی</a:t>
            </a:r>
          </a:p>
          <a:p>
            <a:pPr algn="just" rtl="1"/>
            <a:r>
              <a:rPr lang="fa-IR" sz="1200" dirty="0">
                <a:cs typeface="B Nazanin" pitchFamily="2" charset="-78"/>
              </a:rPr>
              <a:t>آنچه که در نقشه دسترسی مورد توجه قرار گرفته است توجه به سلسله مراتب شبکه دسترسی، وجود متررو و بالا رفتن قابلیت دسترسی به میدان و مهمتر از همه در نظر گرفتن ”مسیر پیاده ارزشمند“ بوده است که عناصر بافت تاریخی را به هم متصل کرده است.</a:t>
            </a:r>
          </a:p>
          <a:p>
            <a:pPr algn="just" rtl="1"/>
            <a:endParaRPr lang="fa-IR" sz="1200" dirty="0">
              <a:cs typeface="B Nazanin" pitchFamily="2" charset="-78"/>
            </a:endParaRPr>
          </a:p>
          <a:p>
            <a:pPr algn="just" rtl="1"/>
            <a:endParaRPr lang="fa-IR" sz="1200" dirty="0">
              <a:cs typeface="B Nazanin" pitchFamily="2" charset="-78"/>
            </a:endParaRPr>
          </a:p>
          <a:p>
            <a:pPr algn="just" rtl="1"/>
            <a:r>
              <a:rPr lang="fa-IR" sz="1200" b="1" dirty="0">
                <a:cs typeface="B Nazanin" pitchFamily="2" charset="-78"/>
              </a:rPr>
              <a:t>پهنه بندی استفاده از زمین</a:t>
            </a:r>
          </a:p>
          <a:p>
            <a:pPr algn="just" rtl="1"/>
            <a:r>
              <a:rPr lang="fa-IR" sz="1200" dirty="0">
                <a:cs typeface="B Nazanin" pitchFamily="2" charset="-78"/>
              </a:rPr>
              <a:t>در نقشه پهنه بندی کاربری زمین در محدوده میدان سه پهنه ” تجاری اداری خدمات شهری و فراشهری“ و ” تجاری اداری منطقه ای“ و ” خدماتی اداری شهری غیر انتفاعی“ مشاهده می شود و اهمیت این میدان را در ساختار های اقتصادی، اجتماعی و تولیدی نشان می دهد.</a:t>
            </a:r>
          </a:p>
          <a:p>
            <a:pPr algn="just" rtl="1"/>
            <a:endParaRPr lang="fa-IR" sz="1200" dirty="0">
              <a:cs typeface="B Nazanin" pitchFamily="2" charset="-78"/>
            </a:endParaRPr>
          </a:p>
          <a:p>
            <a:pPr algn="just" rtl="1"/>
            <a:endParaRPr lang="fa-IR" sz="1200" dirty="0">
              <a:cs typeface="B Nazanin" pitchFamily="2" charset="-78"/>
            </a:endParaRPr>
          </a:p>
          <a:p>
            <a:pPr algn="just" rtl="1"/>
            <a:endParaRPr lang="fa-IR" sz="1200" dirty="0">
              <a:cs typeface="B Nazanin" pitchFamily="2" charset="-78"/>
            </a:endParaRPr>
          </a:p>
          <a:p>
            <a:pPr algn="just" rtl="1"/>
            <a:endParaRPr lang="en-US" sz="1200" dirty="0">
              <a:cs typeface="B Nazanin" pitchFamily="2" charset="-78"/>
            </a:endParaRPr>
          </a:p>
        </p:txBody>
      </p:sp>
      <p:pic>
        <p:nvPicPr>
          <p:cNvPr id="14" name="Picture 3" descr="C:\Users\Elham\Desktop\kargah tarahi shahri\tarh tafzili\farsoode.jp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572008" y="2738422"/>
            <a:ext cx="1239250" cy="1119141"/>
          </a:xfrm>
          <a:prstGeom prst="rect">
            <a:avLst/>
          </a:prstGeom>
          <a:ln>
            <a:noFill/>
          </a:ln>
          <a:effectLst>
            <a:outerShdw blurRad="292100" dist="139700" dir="2700000" algn="tl" rotWithShape="0">
              <a:srgbClr val="333333">
                <a:alpha val="65000"/>
              </a:srgbClr>
            </a:outerShdw>
          </a:effectLst>
        </p:spPr>
      </p:pic>
      <p:pic>
        <p:nvPicPr>
          <p:cNvPr id="15" name="Picture 4" descr="C:\Users\Elham\Desktop\kargah tarahi shahri\tarh tafzili\miras.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748464" y="4167182"/>
            <a:ext cx="1109428" cy="1035485"/>
          </a:xfrm>
          <a:prstGeom prst="rect">
            <a:avLst/>
          </a:prstGeom>
          <a:ln>
            <a:noFill/>
          </a:ln>
          <a:effectLst>
            <a:outerShdw blurRad="292100" dist="139700" dir="2700000" algn="tl" rotWithShape="0">
              <a:srgbClr val="333333">
                <a:alpha val="65000"/>
              </a:srgbClr>
            </a:outerShdw>
          </a:effectLst>
        </p:spPr>
      </p:pic>
      <p:pic>
        <p:nvPicPr>
          <p:cNvPr id="25" name="Picture 2" descr="C:\Users\Elham\Desktop\kargah tarahi shahri\tarh tafzili\rah.jpg"/>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643446" y="5451521"/>
            <a:ext cx="1374846" cy="1215991"/>
          </a:xfrm>
          <a:prstGeom prst="rect">
            <a:avLst/>
          </a:prstGeom>
          <a:ln>
            <a:noFill/>
          </a:ln>
          <a:effectLst>
            <a:outerShdw blurRad="292100" dist="139700" dir="2700000" algn="tl" rotWithShape="0">
              <a:srgbClr val="333333">
                <a:alpha val="65000"/>
              </a:srgbClr>
            </a:outerShdw>
          </a:effectLst>
        </p:spPr>
      </p:pic>
      <p:pic>
        <p:nvPicPr>
          <p:cNvPr id="26" name="Picture 3" descr="C:\Users\Elham\Desktop\kargah tarahi shahri\tarh tafzili\karbari.jpg"/>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717447" y="6738950"/>
            <a:ext cx="1283321" cy="1143008"/>
          </a:xfrm>
          <a:prstGeom prst="rect">
            <a:avLst/>
          </a:prstGeom>
          <a:ln>
            <a:noFill/>
          </a:ln>
          <a:effectLst>
            <a:outerShdw blurRad="292100" dist="139700" dir="2700000" algn="tl" rotWithShape="0">
              <a:srgbClr val="333333">
                <a:alpha val="65000"/>
              </a:srgbClr>
            </a:outerShdw>
          </a:effectLst>
        </p:spPr>
      </p:pic>
      <p:sp>
        <p:nvSpPr>
          <p:cNvPr id="28" name="TextBox 27"/>
          <p:cNvSpPr txBox="1"/>
          <p:nvPr/>
        </p:nvSpPr>
        <p:spPr>
          <a:xfrm>
            <a:off x="571480" y="7953396"/>
            <a:ext cx="5715040" cy="1569660"/>
          </a:xfrm>
          <a:prstGeom prst="rect">
            <a:avLst/>
          </a:prstGeom>
          <a:noFill/>
        </p:spPr>
        <p:txBody>
          <a:bodyPr wrap="square" rtlCol="0">
            <a:spAutoFit/>
          </a:bodyPr>
          <a:lstStyle/>
          <a:p>
            <a:pPr algn="just" rtl="1"/>
            <a:r>
              <a:rPr lang="fa-IR" sz="1200" b="1" dirty="0">
                <a:solidFill>
                  <a:srgbClr val="FF0000"/>
                </a:solidFill>
                <a:cs typeface="B Nazanin" pitchFamily="2" charset="-78"/>
              </a:rPr>
              <a:t>نتیجه گیری:  </a:t>
            </a:r>
          </a:p>
          <a:p>
            <a:pPr algn="just" rtl="1"/>
            <a:r>
              <a:rPr lang="fa-IR" sz="1200" dirty="0">
                <a:cs typeface="B Nazanin" pitchFamily="2" charset="-78"/>
              </a:rPr>
              <a:t>قرار گیری در بافت تاریخی و مرکز شهر تهران </a:t>
            </a:r>
            <a:r>
              <a:rPr lang="fa-IR" sz="1200" b="1" u="sng" dirty="0">
                <a:effectLst>
                  <a:outerShdw blurRad="38100" dist="38100" dir="2700000" algn="tl">
                    <a:srgbClr val="000000">
                      <a:alpha val="43137"/>
                    </a:srgbClr>
                  </a:outerShdw>
                </a:effectLst>
                <a:cs typeface="B Nazanin" pitchFamily="2" charset="-78"/>
              </a:rPr>
              <a:t>لزوم توجه به نوسازی و بهسازی بافت فرسوده را در کنار حراست از میراث به جا مانده از نسل گذشته</a:t>
            </a:r>
            <a:r>
              <a:rPr lang="fa-IR" sz="1200" dirty="0">
                <a:cs typeface="B Nazanin" pitchFamily="2" charset="-78"/>
              </a:rPr>
              <a:t> را در پی دارد. همچنین استفاده از کاربری های متنوع در سطح شهر و منطقه که در نتیجه حضور گسترده ی گروه های مختلف اجتماعی در میدان را سبب می شود، نیاز وجود تسهیلات مناسب جهت استفاده گروه های مختلف سنی و جنسی را سبب می شود. وجود </a:t>
            </a:r>
            <a:r>
              <a:rPr lang="fa-IR" sz="1200" b="1" u="sng" dirty="0">
                <a:effectLst>
                  <a:outerShdw blurRad="38100" dist="38100" dir="2700000" algn="tl">
                    <a:srgbClr val="000000">
                      <a:alpha val="43137"/>
                    </a:srgbClr>
                  </a:outerShdw>
                </a:effectLst>
                <a:cs typeface="B Nazanin" pitchFamily="2" charset="-78"/>
              </a:rPr>
              <a:t>پتانسیل خاص گردشگری، استفاده از مسیر های مناسب برای پیاده و استفاده از کاربری های فعال و جذاب</a:t>
            </a:r>
            <a:r>
              <a:rPr lang="fa-IR" sz="1200" dirty="0">
                <a:cs typeface="B Nazanin" pitchFamily="2" charset="-78"/>
              </a:rPr>
              <a:t> را غیر قابل انکار کرده است. هر چند نبایستی از یاد برد که این میراث همانطور که الهام بخش طراحی های جدید می باشد خود به نحوی محدودیت های خاصی را در طراحی به وجود آورده است.</a:t>
            </a:r>
            <a:endParaRPr lang="en-US" sz="1200" dirty="0">
              <a:cs typeface="B Nazanin" pitchFamily="2" charset="-78"/>
            </a:endParaRPr>
          </a:p>
        </p:txBody>
      </p:sp>
      <p:sp>
        <p:nvSpPr>
          <p:cNvPr id="16" name="Slide Number Placeholder 15"/>
          <p:cNvSpPr>
            <a:spLocks noGrp="1"/>
          </p:cNvSpPr>
          <p:nvPr>
            <p:ph type="sldNum" sz="quarter" idx="12"/>
          </p:nvPr>
        </p:nvSpPr>
        <p:spPr/>
        <p:txBody>
          <a:bodyPr/>
          <a:lstStyle/>
          <a:p>
            <a:fld id="{FF86FEA7-80B1-4C74-85F3-91076A821A0B}" type="slidenum">
              <a:rPr lang="en-US" smtClean="0"/>
              <a:pPr/>
              <a:t>9</a:t>
            </a:fld>
            <a:endParaRPr 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785974"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ششم (</a:t>
            </a:r>
            <a:r>
              <a:rPr lang="fa-IR" sz="1400" b="1" dirty="0">
                <a:cs typeface="B Nazanin" pitchFamily="2" charset="-78"/>
              </a:rPr>
              <a:t> برنامه اجرایی و مکانیسم اجرایی)</a:t>
            </a:r>
            <a:endParaRPr lang="en-US" sz="1400" b="1" dirty="0">
              <a:cs typeface="B Nazanin" pitchFamily="2" charset="-78"/>
            </a:endParaRPr>
          </a:p>
        </p:txBody>
      </p:sp>
      <p:sp>
        <p:nvSpPr>
          <p:cNvPr id="11" name="TextBox 10"/>
          <p:cNvSpPr txBox="1"/>
          <p:nvPr/>
        </p:nvSpPr>
        <p:spPr>
          <a:xfrm>
            <a:off x="571480" y="1095348"/>
            <a:ext cx="5715040" cy="461665"/>
          </a:xfrm>
          <a:prstGeom prst="rect">
            <a:avLst/>
          </a:prstGeom>
          <a:noFill/>
        </p:spPr>
        <p:txBody>
          <a:bodyPr wrap="square" rtlCol="0">
            <a:spAutoFit/>
          </a:bodyPr>
          <a:lstStyle/>
          <a:p>
            <a:pPr algn="just" rtl="1"/>
            <a:r>
              <a:rPr lang="fa-IR" sz="1200" dirty="0">
                <a:cs typeface="B Nazanin" pitchFamily="2" charset="-78"/>
              </a:rPr>
              <a:t>پس از ارائه برنامه زمانبندی هزینه های هر کدام از پروژه ها به تفکیک محاسبه شده اند و همچنین پروژه های سود آور و هزینه بر نیز تفکیک شده اند.</a:t>
            </a:r>
            <a:endParaRPr lang="en-US" sz="1400" dirty="0"/>
          </a:p>
        </p:txBody>
      </p:sp>
      <p:pic>
        <p:nvPicPr>
          <p:cNvPr id="1025" name="Picture 1" descr="C:\Users\Elham\Desktop\zamanbandi.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2852" y="1666852"/>
            <a:ext cx="6286544" cy="1285683"/>
          </a:xfrm>
          <a:prstGeom prst="rect">
            <a:avLst/>
          </a:prstGeom>
          <a:noFill/>
        </p:spPr>
      </p:pic>
      <p:sp>
        <p:nvSpPr>
          <p:cNvPr id="16" name="Content Placeholder 2"/>
          <p:cNvSpPr txBox="1">
            <a:spLocks/>
          </p:cNvSpPr>
          <p:nvPr/>
        </p:nvSpPr>
        <p:spPr>
          <a:xfrm>
            <a:off x="-2681270" y="4076728"/>
            <a:ext cx="3657600" cy="4876800"/>
          </a:xfrm>
          <a:prstGeom prst="rect">
            <a:avLst/>
          </a:prstGeom>
        </p:spPr>
        <p:txBody>
          <a:bodyPr vert="horz" lIns="91429" tIns="45715" rIns="91429" bIns="45715" rtlCol="0">
            <a:normAutofit/>
          </a:bodyPr>
          <a:lstStyle/>
          <a:p>
            <a:pPr marL="342859" indent="-342859" algn="r" rtl="1">
              <a:spcBef>
                <a:spcPct val="20000"/>
              </a:spcBef>
              <a:buFont typeface="Wingdings" pitchFamily="2" charset="2"/>
              <a:buChar char="ü"/>
              <a:defRPr/>
            </a:pPr>
            <a:endParaRPr lang="fa-IR" sz="3200" dirty="0">
              <a:solidFill>
                <a:prstClr val="black"/>
              </a:solidFill>
              <a:cs typeface="B Mitra" pitchFamily="2" charset="-78"/>
            </a:endParaRPr>
          </a:p>
        </p:txBody>
      </p:sp>
      <p:grpSp>
        <p:nvGrpSpPr>
          <p:cNvPr id="17" name="Group 16"/>
          <p:cNvGrpSpPr/>
          <p:nvPr/>
        </p:nvGrpSpPr>
        <p:grpSpPr>
          <a:xfrm>
            <a:off x="823930" y="3467128"/>
            <a:ext cx="5105400" cy="5257800"/>
            <a:chOff x="2362200" y="1371600"/>
            <a:chExt cx="4322466" cy="4419600"/>
          </a:xfrm>
        </p:grpSpPr>
        <p:pic>
          <p:nvPicPr>
            <p:cNvPr id="18" name="Picture 1" descr="C:\Users\Elham\Desktop\kaff Model (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6200000">
              <a:off x="2313633" y="1420167"/>
              <a:ext cx="4419600" cy="4322466"/>
            </a:xfrm>
            <a:prstGeom prst="rect">
              <a:avLst/>
            </a:prstGeom>
            <a:noFill/>
          </p:spPr>
        </p:pic>
        <p:sp>
          <p:nvSpPr>
            <p:cNvPr id="19" name="Rounded Rectangle 18"/>
            <p:cNvSpPr/>
            <p:nvPr/>
          </p:nvSpPr>
          <p:spPr>
            <a:xfrm>
              <a:off x="2661699" y="1938215"/>
              <a:ext cx="3739660" cy="3059722"/>
            </a:xfrm>
            <a:prstGeom prst="roundRect">
              <a:avLst/>
            </a:prstGeom>
            <a:solidFill>
              <a:srgbClr val="FFC000">
                <a:alpha val="38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p:cNvSpPr/>
            <p:nvPr/>
          </p:nvSpPr>
          <p:spPr>
            <a:xfrm>
              <a:off x="5664759" y="1711569"/>
              <a:ext cx="396631" cy="509954"/>
            </a:xfrm>
            <a:prstGeom prst="roundRect">
              <a:avLst/>
            </a:prstGeom>
            <a:solidFill>
              <a:srgbClr val="91A62A">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p:cNvSpPr/>
            <p:nvPr/>
          </p:nvSpPr>
          <p:spPr>
            <a:xfrm>
              <a:off x="6004728" y="3298092"/>
              <a:ext cx="566615" cy="283308"/>
            </a:xfrm>
            <a:prstGeom prst="roundRect">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a:off x="2378391" y="3468077"/>
              <a:ext cx="849923" cy="2323123"/>
            </a:xfrm>
            <a:prstGeom prst="roundRect">
              <a:avLst/>
            </a:prstGeom>
            <a:solidFill>
              <a:srgbClr val="C000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3398298" y="1371600"/>
              <a:ext cx="2039815" cy="623277"/>
            </a:xfrm>
            <a:prstGeom prst="roundRect">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a:off x="2435053" y="1938215"/>
              <a:ext cx="566615" cy="623277"/>
            </a:xfrm>
            <a:prstGeom prst="roundRect">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a:off x="6224805" y="2619796"/>
              <a:ext cx="394167" cy="328473"/>
            </a:xfrm>
            <a:prstGeom prst="triangle">
              <a:avLst/>
            </a:prstGeom>
            <a:solidFill>
              <a:schemeClr val="tx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p:cNvSpPr/>
            <p:nvPr/>
          </p:nvSpPr>
          <p:spPr>
            <a:xfrm>
              <a:off x="2808690" y="2685490"/>
              <a:ext cx="262778" cy="197084"/>
            </a:xfrm>
            <a:prstGeom prst="triangle">
              <a:avLst/>
            </a:prstGeom>
            <a:solidFill>
              <a:schemeClr val="tx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p:cNvSpPr/>
            <p:nvPr/>
          </p:nvSpPr>
          <p:spPr>
            <a:xfrm>
              <a:off x="6056923" y="3794370"/>
              <a:ext cx="623277" cy="1586522"/>
            </a:xfrm>
            <a:prstGeom prst="roundRect">
              <a:avLst/>
            </a:prstGeom>
            <a:solidFill>
              <a:srgbClr val="C000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p:cNvSpPr/>
            <p:nvPr/>
          </p:nvSpPr>
          <p:spPr>
            <a:xfrm>
              <a:off x="3733800" y="4191000"/>
              <a:ext cx="1926492" cy="1473199"/>
            </a:xfrm>
            <a:prstGeom prst="roundRect">
              <a:avLst/>
            </a:prstGeom>
            <a:solidFill>
              <a:srgbClr val="00B0F0">
                <a:alpha val="4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Oval 28"/>
          <p:cNvSpPr/>
          <p:nvPr/>
        </p:nvSpPr>
        <p:spPr>
          <a:xfrm>
            <a:off x="5243530" y="7048528"/>
            <a:ext cx="381000" cy="381000"/>
          </a:xfrm>
          <a:prstGeom prst="ellipse">
            <a:avLst/>
          </a:prstGeom>
          <a:solidFill>
            <a:schemeClr val="bg1"/>
          </a:solidFill>
        </p:spPr>
        <p:style>
          <a:lnRef idx="2">
            <a:schemeClr val="accent6"/>
          </a:lnRef>
          <a:fillRef idx="1">
            <a:schemeClr val="lt1"/>
          </a:fillRef>
          <a:effectRef idx="0">
            <a:schemeClr val="accent6"/>
          </a:effectRef>
          <a:fontRef idx="minor">
            <a:schemeClr val="dk1"/>
          </a:fontRef>
        </p:style>
        <p:txBody>
          <a:bodyPr lIns="91429" tIns="45715" rIns="91429" bIns="45715" rtlCol="0" anchor="ctr"/>
          <a:lstStyle/>
          <a:p>
            <a:pPr algn="ctr"/>
            <a:r>
              <a:rPr lang="fa-IR" dirty="0"/>
              <a:t>3</a:t>
            </a:r>
            <a:endParaRPr lang="en-US" dirty="0"/>
          </a:p>
        </p:txBody>
      </p:sp>
      <p:sp>
        <p:nvSpPr>
          <p:cNvPr id="30" name="Oval 29"/>
          <p:cNvSpPr/>
          <p:nvPr/>
        </p:nvSpPr>
        <p:spPr>
          <a:xfrm>
            <a:off x="747730" y="6057928"/>
            <a:ext cx="381000" cy="381000"/>
          </a:xfrm>
          <a:prstGeom prst="ellipse">
            <a:avLst/>
          </a:prstGeom>
          <a:solidFill>
            <a:schemeClr val="bg1"/>
          </a:solidFill>
        </p:spPr>
        <p:style>
          <a:lnRef idx="2">
            <a:schemeClr val="accent6"/>
          </a:lnRef>
          <a:fillRef idx="1">
            <a:schemeClr val="lt1"/>
          </a:fillRef>
          <a:effectRef idx="0">
            <a:schemeClr val="accent6"/>
          </a:effectRef>
          <a:fontRef idx="minor">
            <a:schemeClr val="dk1"/>
          </a:fontRef>
        </p:style>
        <p:txBody>
          <a:bodyPr lIns="91429" tIns="45715" rIns="91429" bIns="45715" rtlCol="0" anchor="ctr"/>
          <a:lstStyle/>
          <a:p>
            <a:pPr algn="ctr"/>
            <a:r>
              <a:rPr lang="fa-IR" dirty="0"/>
              <a:t>2</a:t>
            </a:r>
            <a:endParaRPr lang="en-US" dirty="0"/>
          </a:p>
        </p:txBody>
      </p:sp>
      <p:sp>
        <p:nvSpPr>
          <p:cNvPr id="31" name="Oval 30"/>
          <p:cNvSpPr/>
          <p:nvPr/>
        </p:nvSpPr>
        <p:spPr>
          <a:xfrm>
            <a:off x="1433530" y="7048528"/>
            <a:ext cx="381000" cy="381000"/>
          </a:xfrm>
          <a:prstGeom prst="ellipse">
            <a:avLst/>
          </a:prstGeom>
          <a:solidFill>
            <a:schemeClr val="bg1"/>
          </a:solidFill>
        </p:spPr>
        <p:style>
          <a:lnRef idx="2">
            <a:schemeClr val="accent6"/>
          </a:lnRef>
          <a:fillRef idx="1">
            <a:schemeClr val="lt1"/>
          </a:fillRef>
          <a:effectRef idx="0">
            <a:schemeClr val="accent6"/>
          </a:effectRef>
          <a:fontRef idx="minor">
            <a:schemeClr val="dk1"/>
          </a:fontRef>
        </p:style>
        <p:txBody>
          <a:bodyPr lIns="91429" tIns="45715" rIns="91429" bIns="45715" rtlCol="0" anchor="ctr"/>
          <a:lstStyle/>
          <a:p>
            <a:pPr algn="ctr"/>
            <a:r>
              <a:rPr lang="fa-IR" dirty="0"/>
              <a:t>1</a:t>
            </a:r>
            <a:endParaRPr lang="en-US" dirty="0"/>
          </a:p>
        </p:txBody>
      </p:sp>
      <p:sp>
        <p:nvSpPr>
          <p:cNvPr id="32" name="Oval 31"/>
          <p:cNvSpPr/>
          <p:nvPr/>
        </p:nvSpPr>
        <p:spPr>
          <a:xfrm>
            <a:off x="900130" y="4152928"/>
            <a:ext cx="381000" cy="381000"/>
          </a:xfrm>
          <a:prstGeom prst="ellipse">
            <a:avLst/>
          </a:prstGeom>
          <a:solidFill>
            <a:schemeClr val="bg1"/>
          </a:solidFill>
        </p:spPr>
        <p:style>
          <a:lnRef idx="2">
            <a:schemeClr val="accent6"/>
          </a:lnRef>
          <a:fillRef idx="1">
            <a:schemeClr val="lt1"/>
          </a:fillRef>
          <a:effectRef idx="0">
            <a:schemeClr val="accent6"/>
          </a:effectRef>
          <a:fontRef idx="minor">
            <a:schemeClr val="dk1"/>
          </a:fontRef>
        </p:style>
        <p:txBody>
          <a:bodyPr lIns="91429" tIns="45715" rIns="91429" bIns="45715" rtlCol="0" anchor="ctr"/>
          <a:lstStyle/>
          <a:p>
            <a:pPr algn="ctr"/>
            <a:r>
              <a:rPr lang="fa-IR" dirty="0"/>
              <a:t>7</a:t>
            </a:r>
            <a:endParaRPr lang="en-US" dirty="0"/>
          </a:p>
        </p:txBody>
      </p:sp>
      <p:sp>
        <p:nvSpPr>
          <p:cNvPr id="33" name="Oval 32"/>
          <p:cNvSpPr/>
          <p:nvPr/>
        </p:nvSpPr>
        <p:spPr>
          <a:xfrm>
            <a:off x="2881330" y="3619528"/>
            <a:ext cx="381000" cy="381000"/>
          </a:xfrm>
          <a:prstGeom prst="ellipse">
            <a:avLst/>
          </a:prstGeom>
          <a:solidFill>
            <a:schemeClr val="bg1"/>
          </a:solidFill>
        </p:spPr>
        <p:style>
          <a:lnRef idx="2">
            <a:schemeClr val="accent6"/>
          </a:lnRef>
          <a:fillRef idx="1">
            <a:schemeClr val="lt1"/>
          </a:fillRef>
          <a:effectRef idx="0">
            <a:schemeClr val="accent6"/>
          </a:effectRef>
          <a:fontRef idx="minor">
            <a:schemeClr val="dk1"/>
          </a:fontRef>
        </p:style>
        <p:txBody>
          <a:bodyPr lIns="91429" tIns="45715" rIns="91429" bIns="45715" rtlCol="0" anchor="ctr"/>
          <a:lstStyle/>
          <a:p>
            <a:pPr algn="ctr"/>
            <a:r>
              <a:rPr lang="fa-IR" dirty="0"/>
              <a:t>6</a:t>
            </a:r>
            <a:endParaRPr lang="en-US" dirty="0"/>
          </a:p>
        </p:txBody>
      </p:sp>
      <p:sp>
        <p:nvSpPr>
          <p:cNvPr id="34" name="Oval 33"/>
          <p:cNvSpPr/>
          <p:nvPr/>
        </p:nvSpPr>
        <p:spPr>
          <a:xfrm>
            <a:off x="5548330" y="6210328"/>
            <a:ext cx="381000" cy="381000"/>
          </a:xfrm>
          <a:prstGeom prst="ellipse">
            <a:avLst/>
          </a:prstGeom>
          <a:solidFill>
            <a:schemeClr val="bg1"/>
          </a:solidFill>
        </p:spPr>
        <p:style>
          <a:lnRef idx="2">
            <a:schemeClr val="accent6"/>
          </a:lnRef>
          <a:fillRef idx="1">
            <a:schemeClr val="lt1"/>
          </a:fillRef>
          <a:effectRef idx="0">
            <a:schemeClr val="accent6"/>
          </a:effectRef>
          <a:fontRef idx="minor">
            <a:schemeClr val="dk1"/>
          </a:fontRef>
        </p:style>
        <p:txBody>
          <a:bodyPr lIns="91429" tIns="45715" rIns="91429" bIns="45715" rtlCol="0" anchor="ctr"/>
          <a:lstStyle/>
          <a:p>
            <a:pPr algn="ctr"/>
            <a:r>
              <a:rPr lang="fa-IR" dirty="0"/>
              <a:t>4</a:t>
            </a:r>
            <a:endParaRPr lang="en-US" dirty="0"/>
          </a:p>
        </p:txBody>
      </p:sp>
      <p:sp>
        <p:nvSpPr>
          <p:cNvPr id="35" name="Oval 34"/>
          <p:cNvSpPr/>
          <p:nvPr/>
        </p:nvSpPr>
        <p:spPr>
          <a:xfrm>
            <a:off x="3414730" y="7277128"/>
            <a:ext cx="381000" cy="381000"/>
          </a:xfrm>
          <a:prstGeom prst="ellipse">
            <a:avLst/>
          </a:prstGeom>
          <a:solidFill>
            <a:schemeClr val="bg1"/>
          </a:solidFill>
        </p:spPr>
        <p:style>
          <a:lnRef idx="2">
            <a:schemeClr val="accent6"/>
          </a:lnRef>
          <a:fillRef idx="1">
            <a:schemeClr val="lt1"/>
          </a:fillRef>
          <a:effectRef idx="0">
            <a:schemeClr val="accent6"/>
          </a:effectRef>
          <a:fontRef idx="minor">
            <a:schemeClr val="dk1"/>
          </a:fontRef>
        </p:style>
        <p:txBody>
          <a:bodyPr lIns="91429" tIns="45715" rIns="91429" bIns="45715" rtlCol="0" anchor="ctr"/>
          <a:lstStyle/>
          <a:p>
            <a:pPr algn="ctr"/>
            <a:r>
              <a:rPr lang="fa-IR" dirty="0"/>
              <a:t>5</a:t>
            </a:r>
            <a:endParaRPr lang="en-US" dirty="0"/>
          </a:p>
        </p:txBody>
      </p:sp>
      <p:sp>
        <p:nvSpPr>
          <p:cNvPr id="36" name="Oval 35"/>
          <p:cNvSpPr/>
          <p:nvPr/>
        </p:nvSpPr>
        <p:spPr>
          <a:xfrm>
            <a:off x="4786330" y="4000528"/>
            <a:ext cx="381000" cy="381000"/>
          </a:xfrm>
          <a:prstGeom prst="ellipse">
            <a:avLst/>
          </a:prstGeom>
          <a:solidFill>
            <a:schemeClr val="bg1"/>
          </a:solidFill>
        </p:spPr>
        <p:style>
          <a:lnRef idx="2">
            <a:schemeClr val="accent6"/>
          </a:lnRef>
          <a:fillRef idx="1">
            <a:schemeClr val="lt1"/>
          </a:fillRef>
          <a:effectRef idx="0">
            <a:schemeClr val="accent6"/>
          </a:effectRef>
          <a:fontRef idx="minor">
            <a:schemeClr val="dk1"/>
          </a:fontRef>
        </p:style>
        <p:txBody>
          <a:bodyPr lIns="91429" tIns="45715" rIns="91429" bIns="45715" rtlCol="0" anchor="ctr"/>
          <a:lstStyle/>
          <a:p>
            <a:pPr algn="ctr"/>
            <a:r>
              <a:rPr lang="fa-IR" dirty="0"/>
              <a:t>8</a:t>
            </a:r>
            <a:endParaRPr lang="en-US" dirty="0"/>
          </a:p>
        </p:txBody>
      </p:sp>
      <p:sp>
        <p:nvSpPr>
          <p:cNvPr id="37" name="Oval 36"/>
          <p:cNvSpPr/>
          <p:nvPr/>
        </p:nvSpPr>
        <p:spPr>
          <a:xfrm>
            <a:off x="5319730" y="5753128"/>
            <a:ext cx="381000" cy="381000"/>
          </a:xfrm>
          <a:prstGeom prst="ellipse">
            <a:avLst/>
          </a:prstGeom>
          <a:solidFill>
            <a:schemeClr val="bg1"/>
          </a:solidFill>
        </p:spPr>
        <p:style>
          <a:lnRef idx="2">
            <a:schemeClr val="accent6"/>
          </a:lnRef>
          <a:fillRef idx="1">
            <a:schemeClr val="lt1"/>
          </a:fillRef>
          <a:effectRef idx="0">
            <a:schemeClr val="accent6"/>
          </a:effectRef>
          <a:fontRef idx="minor">
            <a:schemeClr val="dk1"/>
          </a:fontRef>
        </p:style>
        <p:txBody>
          <a:bodyPr lIns="91429" tIns="45715" rIns="91429" bIns="45715" rtlCol="0" anchor="ctr"/>
          <a:lstStyle/>
          <a:p>
            <a:pPr algn="ctr"/>
            <a:r>
              <a:rPr lang="fa-IR" dirty="0"/>
              <a:t>9</a:t>
            </a:r>
            <a:endParaRPr lang="en-US" dirty="0"/>
          </a:p>
        </p:txBody>
      </p:sp>
      <p:sp>
        <p:nvSpPr>
          <p:cNvPr id="38" name="Oval 37"/>
          <p:cNvSpPr/>
          <p:nvPr/>
        </p:nvSpPr>
        <p:spPr>
          <a:xfrm>
            <a:off x="3186130" y="5295928"/>
            <a:ext cx="609600" cy="457200"/>
          </a:xfrm>
          <a:prstGeom prst="ellipse">
            <a:avLst/>
          </a:prstGeom>
          <a:solidFill>
            <a:schemeClr val="bg1"/>
          </a:solidFill>
        </p:spPr>
        <p:style>
          <a:lnRef idx="2">
            <a:schemeClr val="accent6"/>
          </a:lnRef>
          <a:fillRef idx="1">
            <a:schemeClr val="lt1"/>
          </a:fillRef>
          <a:effectRef idx="0">
            <a:schemeClr val="accent6"/>
          </a:effectRef>
          <a:fontRef idx="minor">
            <a:schemeClr val="dk1"/>
          </a:fontRef>
        </p:style>
        <p:txBody>
          <a:bodyPr lIns="91429" tIns="45715" rIns="91429" bIns="45715" rtlCol="0" anchor="ctr"/>
          <a:lstStyle/>
          <a:p>
            <a:pPr algn="ctr"/>
            <a:r>
              <a:rPr lang="fa-IR" dirty="0"/>
              <a:t>10</a:t>
            </a:r>
            <a:endParaRPr lang="en-US" dirty="0"/>
          </a:p>
        </p:txBody>
      </p:sp>
      <p:sp>
        <p:nvSpPr>
          <p:cNvPr id="39" name="Slide Number Placeholder 38"/>
          <p:cNvSpPr>
            <a:spLocks noGrp="1"/>
          </p:cNvSpPr>
          <p:nvPr>
            <p:ph type="sldNum" sz="quarter" idx="12"/>
          </p:nvPr>
        </p:nvSpPr>
        <p:spPr/>
        <p:txBody>
          <a:bodyPr/>
          <a:lstStyle/>
          <a:p>
            <a:fld id="{FF86FEA7-80B1-4C74-85F3-91076A821A0B}" type="slidenum">
              <a:rPr lang="en-US" smtClean="0"/>
              <a:pPr/>
              <a:t>90</a:t>
            </a:fld>
            <a:endParaRPr 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785974"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ششم (</a:t>
            </a:r>
            <a:r>
              <a:rPr lang="fa-IR" sz="1400" b="1" dirty="0">
                <a:cs typeface="B Nazanin" pitchFamily="2" charset="-78"/>
              </a:rPr>
              <a:t> برنامه اجرایی و مکانیسم اجرایی)</a:t>
            </a:r>
            <a:endParaRPr lang="en-US" sz="1400" b="1" dirty="0">
              <a:cs typeface="B Nazanin" pitchFamily="2" charset="-78"/>
            </a:endParaRPr>
          </a:p>
        </p:txBody>
      </p:sp>
      <p:graphicFrame>
        <p:nvGraphicFramePr>
          <p:cNvPr id="14" name="Table 13"/>
          <p:cNvGraphicFramePr>
            <a:graphicFrameLocks noGrp="1"/>
          </p:cNvGraphicFramePr>
          <p:nvPr/>
        </p:nvGraphicFramePr>
        <p:xfrm>
          <a:off x="1214454" y="1230627"/>
          <a:ext cx="4572000" cy="3293745"/>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xmlns="" val="20000"/>
                    </a:ext>
                  </a:extLst>
                </a:gridCol>
                <a:gridCol w="2286000">
                  <a:extLst>
                    <a:ext uri="{9D8B030D-6E8A-4147-A177-3AD203B41FA5}">
                      <a16:colId xmlns:a16="http://schemas.microsoft.com/office/drawing/2014/main" xmlns="" val="20001"/>
                    </a:ext>
                  </a:extLst>
                </a:gridCol>
              </a:tblGrid>
              <a:tr h="370840">
                <a:tc>
                  <a:txBody>
                    <a:bodyPr/>
                    <a:lstStyle/>
                    <a:p>
                      <a:pPr algn="ctr"/>
                      <a:r>
                        <a:rPr lang="fa-IR" sz="1400" dirty="0">
                          <a:cs typeface="B Nazanin" pitchFamily="2" charset="-78"/>
                        </a:rPr>
                        <a:t>پروژه</a:t>
                      </a:r>
                      <a:r>
                        <a:rPr lang="fa-IR" sz="1400" baseline="0" dirty="0">
                          <a:cs typeface="B Nazanin" pitchFamily="2" charset="-78"/>
                        </a:rPr>
                        <a:t> های سود آور</a:t>
                      </a:r>
                      <a:endParaRPr lang="en-US" sz="1400" dirty="0">
                        <a:cs typeface="B Nazanin" pitchFamily="2" charset="-78"/>
                      </a:endParaRPr>
                    </a:p>
                  </a:txBody>
                  <a:tcPr anchor="ctr"/>
                </a:tc>
                <a:tc>
                  <a:txBody>
                    <a:bodyPr/>
                    <a:lstStyle/>
                    <a:p>
                      <a:pPr algn="ctr"/>
                      <a:r>
                        <a:rPr lang="fa-IR" sz="1400" dirty="0">
                          <a:cs typeface="B Nazanin" pitchFamily="2" charset="-78"/>
                        </a:rPr>
                        <a:t>پروژه های هزینه بر</a:t>
                      </a:r>
                      <a:endParaRPr lang="en-US" sz="1400" dirty="0">
                        <a:cs typeface="B Nazanin" pitchFamily="2" charset="-78"/>
                      </a:endParaRPr>
                    </a:p>
                  </a:txBody>
                  <a:tcPr anchor="ctr"/>
                </a:tc>
                <a:extLst>
                  <a:ext uri="{0D108BD9-81ED-4DB2-BD59-A6C34878D82A}">
                    <a16:rowId xmlns:a16="http://schemas.microsoft.com/office/drawing/2014/main" xmlns="" val="10000"/>
                  </a:ext>
                </a:extLst>
              </a:tr>
              <a:tr h="370840">
                <a:tc>
                  <a:txBody>
                    <a:bodyPr/>
                    <a:lstStyle/>
                    <a:p>
                      <a:pPr algn="ctr" rtl="1" fontAlgn="b"/>
                      <a:r>
                        <a:rPr lang="fa-IR" sz="1400" b="0" i="0" u="none" strike="noStrike" dirty="0">
                          <a:solidFill>
                            <a:srgbClr val="000000"/>
                          </a:solidFill>
                          <a:latin typeface="B Nazanin"/>
                          <a:cs typeface="B Nazanin" pitchFamily="2" charset="-78"/>
                        </a:rPr>
                        <a:t>ساختمان تجاری اقامتی بر خیابان باب همایون</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ساختمان فرهنگی گردشگری بر خیابان امیر کبیر</a:t>
                      </a:r>
                    </a:p>
                  </a:txBody>
                  <a:tcPr marL="9525" marR="9525" marT="9525" marB="0" anchor="ctr"/>
                </a:tc>
                <a:extLst>
                  <a:ext uri="{0D108BD9-81ED-4DB2-BD59-A6C34878D82A}">
                    <a16:rowId xmlns:a16="http://schemas.microsoft.com/office/drawing/2014/main" xmlns="" val="10001"/>
                  </a:ext>
                </a:extLst>
              </a:tr>
              <a:tr h="370840">
                <a:tc>
                  <a:txBody>
                    <a:bodyPr/>
                    <a:lstStyle/>
                    <a:p>
                      <a:pPr algn="ctr" rtl="1" fontAlgn="b"/>
                      <a:r>
                        <a:rPr lang="fa-IR" sz="1400" b="0" i="0" u="none" strike="noStrike" dirty="0">
                          <a:solidFill>
                            <a:srgbClr val="000000"/>
                          </a:solidFill>
                          <a:latin typeface="B Nazanin"/>
                          <a:cs typeface="B Nazanin" pitchFamily="2" charset="-78"/>
                        </a:rPr>
                        <a:t>ساختمان تجاری بر خیابان امام خمینی</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تخریب ساختمان در جداره شرقی که به محیط پیاده رو تجاوز کرده است</a:t>
                      </a:r>
                    </a:p>
                  </a:txBody>
                  <a:tcPr marL="9525" marR="9525" marT="9525" marB="0" anchor="ctr"/>
                </a:tc>
                <a:extLst>
                  <a:ext uri="{0D108BD9-81ED-4DB2-BD59-A6C34878D82A}">
                    <a16:rowId xmlns:a16="http://schemas.microsoft.com/office/drawing/2014/main" xmlns="" val="10002"/>
                  </a:ext>
                </a:extLst>
              </a:tr>
              <a:tr h="370840">
                <a:tc>
                  <a:txBody>
                    <a:bodyPr/>
                    <a:lstStyle/>
                    <a:p>
                      <a:pPr algn="ctr" rtl="1" fontAlgn="b"/>
                      <a:r>
                        <a:rPr lang="fa-IR" sz="1400" b="0" i="0" u="none" strike="noStrike" dirty="0">
                          <a:solidFill>
                            <a:srgbClr val="000000"/>
                          </a:solidFill>
                          <a:latin typeface="B Nazanin"/>
                          <a:cs typeface="B Nazanin" pitchFamily="2" charset="-78"/>
                        </a:rPr>
                        <a:t>ساختمان اقامتی تجاری بر خیابان ناصر خسرو</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کفسازی میدان امام خمینی</a:t>
                      </a:r>
                    </a:p>
                  </a:txBody>
                  <a:tcPr marL="9525" marR="9525" marT="9525" marB="0" anchor="ctr"/>
                </a:tc>
                <a:extLst>
                  <a:ext uri="{0D108BD9-81ED-4DB2-BD59-A6C34878D82A}">
                    <a16:rowId xmlns:a16="http://schemas.microsoft.com/office/drawing/2014/main" xmlns="" val="10003"/>
                  </a:ext>
                </a:extLst>
              </a:tr>
              <a:tr h="370840">
                <a:tc>
                  <a:txBody>
                    <a:bodyPr/>
                    <a:lstStyle/>
                    <a:p>
                      <a:pPr algn="ctr" rtl="1" fontAlgn="b"/>
                      <a:r>
                        <a:rPr lang="fa-IR" sz="1400" b="0" i="0" u="none" strike="noStrike" dirty="0">
                          <a:solidFill>
                            <a:srgbClr val="000000"/>
                          </a:solidFill>
                          <a:latin typeface="B Nazanin"/>
                          <a:cs typeface="B Nazanin" pitchFamily="2" charset="-78"/>
                        </a:rPr>
                        <a:t>ساختمان مخابرات در بر جنوبی میدان امام خمینی</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مبلمان میدان امام خمینی و نور پردازی</a:t>
                      </a:r>
                    </a:p>
                  </a:txBody>
                  <a:tcPr marL="9525" marR="9525" marT="9525" marB="0" anchor="ctr"/>
                </a:tc>
                <a:extLst>
                  <a:ext uri="{0D108BD9-81ED-4DB2-BD59-A6C34878D82A}">
                    <a16:rowId xmlns:a16="http://schemas.microsoft.com/office/drawing/2014/main" xmlns="" val="10004"/>
                  </a:ext>
                </a:extLst>
              </a:tr>
              <a:tr h="370840">
                <a:tc>
                  <a:txBody>
                    <a:bodyPr/>
                    <a:lstStyle/>
                    <a:p>
                      <a:pPr algn="ctr" rtl="1" fontAlgn="b"/>
                      <a:r>
                        <a:rPr lang="fa-IR" sz="1400" b="0" i="0" u="none" strike="noStrike" dirty="0">
                          <a:solidFill>
                            <a:srgbClr val="000000"/>
                          </a:solidFill>
                          <a:latin typeface="B Nazanin"/>
                          <a:cs typeface="B Nazanin" pitchFamily="2" charset="-78"/>
                        </a:rPr>
                        <a:t>بدنه شمالی میدان امام خمینی</a:t>
                      </a:r>
                    </a:p>
                  </a:txBody>
                  <a:tcPr marL="9525" marR="9525" marT="9525" marB="0" anchor="ctr"/>
                </a:tc>
                <a:tc>
                  <a:txBody>
                    <a:bodyPr/>
                    <a:lstStyle/>
                    <a:p>
                      <a:pPr algn="ctr"/>
                      <a:endParaRPr lang="en-US" sz="1400">
                        <a:cs typeface="B Nazanin" pitchFamily="2" charset="-78"/>
                      </a:endParaRPr>
                    </a:p>
                  </a:txBody>
                  <a:tcPr anchor="ctr"/>
                </a:tc>
                <a:extLst>
                  <a:ext uri="{0D108BD9-81ED-4DB2-BD59-A6C34878D82A}">
                    <a16:rowId xmlns:a16="http://schemas.microsoft.com/office/drawing/2014/main" xmlns="" val="10005"/>
                  </a:ext>
                </a:extLst>
              </a:tr>
              <a:tr h="370840">
                <a:tc>
                  <a:txBody>
                    <a:bodyPr/>
                    <a:lstStyle/>
                    <a:p>
                      <a:pPr algn="ctr" rtl="1" fontAlgn="b"/>
                      <a:r>
                        <a:rPr lang="fa-IR" sz="1400" b="0" i="0" u="none" strike="noStrike" dirty="0">
                          <a:solidFill>
                            <a:srgbClr val="000000"/>
                          </a:solidFill>
                          <a:latin typeface="B Nazanin"/>
                          <a:cs typeface="B Nazanin" pitchFamily="2" charset="-78"/>
                        </a:rPr>
                        <a:t>بدنه غربی میدان و شمال موزه</a:t>
                      </a:r>
                    </a:p>
                  </a:txBody>
                  <a:tcPr marL="9525" marR="9525" marT="9525" marB="0" anchor="ctr"/>
                </a:tc>
                <a:tc>
                  <a:txBody>
                    <a:bodyPr/>
                    <a:lstStyle/>
                    <a:p>
                      <a:pPr algn="ctr"/>
                      <a:endParaRPr lang="en-US" sz="1400">
                        <a:cs typeface="B Nazanin" pitchFamily="2" charset="-78"/>
                      </a:endParaRPr>
                    </a:p>
                  </a:txBody>
                  <a:tcPr anchor="ctr"/>
                </a:tc>
                <a:extLst>
                  <a:ext uri="{0D108BD9-81ED-4DB2-BD59-A6C34878D82A}">
                    <a16:rowId xmlns:a16="http://schemas.microsoft.com/office/drawing/2014/main" xmlns="" val="10006"/>
                  </a:ext>
                </a:extLst>
              </a:tr>
              <a:tr h="370840">
                <a:tc>
                  <a:txBody>
                    <a:bodyPr/>
                    <a:lstStyle/>
                    <a:p>
                      <a:pPr algn="ctr" rtl="1" fontAlgn="b"/>
                      <a:r>
                        <a:rPr lang="fa-IR" sz="1400" b="0" i="0" u="none" strike="noStrike" dirty="0">
                          <a:solidFill>
                            <a:srgbClr val="000000"/>
                          </a:solidFill>
                          <a:latin typeface="B Nazanin"/>
                          <a:cs typeface="B Nazanin" pitchFamily="2" charset="-78"/>
                        </a:rPr>
                        <a:t>ساختمان تجاری فرهنگی گردشگری بر خیابان امیر کبیر کنار بانک تجارت</a:t>
                      </a:r>
                    </a:p>
                  </a:txBody>
                  <a:tcPr marL="9525" marR="9525" marT="9525" marB="0" anchor="ctr"/>
                </a:tc>
                <a:tc>
                  <a:txBody>
                    <a:bodyPr/>
                    <a:lstStyle/>
                    <a:p>
                      <a:pPr algn="ctr"/>
                      <a:endParaRPr lang="en-US" sz="1400" dirty="0">
                        <a:cs typeface="B Nazanin" pitchFamily="2" charset="-78"/>
                      </a:endParaRPr>
                    </a:p>
                  </a:txBody>
                  <a:tcPr anchor="ctr"/>
                </a:tc>
                <a:extLst>
                  <a:ext uri="{0D108BD9-81ED-4DB2-BD59-A6C34878D82A}">
                    <a16:rowId xmlns:a16="http://schemas.microsoft.com/office/drawing/2014/main" xmlns="" val="10007"/>
                  </a:ext>
                </a:extLst>
              </a:tr>
            </a:tbl>
          </a:graphicData>
        </a:graphic>
      </p:graphicFrame>
      <p:sp>
        <p:nvSpPr>
          <p:cNvPr id="8" name="Slide Number Placeholder 7"/>
          <p:cNvSpPr>
            <a:spLocks noGrp="1"/>
          </p:cNvSpPr>
          <p:nvPr>
            <p:ph type="sldNum" sz="quarter" idx="12"/>
          </p:nvPr>
        </p:nvSpPr>
        <p:spPr/>
        <p:txBody>
          <a:bodyPr/>
          <a:lstStyle/>
          <a:p>
            <a:fld id="{FF86FEA7-80B1-4C74-85F3-91076A821A0B}" type="slidenum">
              <a:rPr lang="en-US" smtClean="0"/>
              <a:pPr/>
              <a:t>91</a:t>
            </a:fld>
            <a:endParaRPr 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785974"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ششم (</a:t>
            </a:r>
            <a:r>
              <a:rPr lang="fa-IR" sz="1400" b="1" dirty="0">
                <a:cs typeface="B Nazanin" pitchFamily="2" charset="-78"/>
              </a:rPr>
              <a:t> برنامه اجرایی و مکانیسم اجرایی)</a:t>
            </a:r>
            <a:endParaRPr lang="en-US" sz="1400" b="1" dirty="0">
              <a:cs typeface="B Nazanin" pitchFamily="2" charset="-78"/>
            </a:endParaRPr>
          </a:p>
        </p:txBody>
      </p:sp>
      <p:sp>
        <p:nvSpPr>
          <p:cNvPr id="8" name="Slide Number Placeholder 7"/>
          <p:cNvSpPr>
            <a:spLocks noGrp="1"/>
          </p:cNvSpPr>
          <p:nvPr>
            <p:ph type="sldNum" sz="quarter" idx="12"/>
          </p:nvPr>
        </p:nvSpPr>
        <p:spPr/>
        <p:txBody>
          <a:bodyPr/>
          <a:lstStyle/>
          <a:p>
            <a:fld id="{FF86FEA7-80B1-4C74-85F3-91076A821A0B}" type="slidenum">
              <a:rPr lang="en-US" smtClean="0"/>
              <a:pPr/>
              <a:t>92</a:t>
            </a:fld>
            <a:endParaRPr lang="en-US" dirty="0"/>
          </a:p>
        </p:txBody>
      </p:sp>
      <p:graphicFrame>
        <p:nvGraphicFramePr>
          <p:cNvPr id="11" name="Table 10"/>
          <p:cNvGraphicFramePr>
            <a:graphicFrameLocks noGrp="1"/>
          </p:cNvGraphicFramePr>
          <p:nvPr/>
        </p:nvGraphicFramePr>
        <p:xfrm>
          <a:off x="285724" y="1220183"/>
          <a:ext cx="6215110" cy="7450455"/>
        </p:xfrm>
        <a:graphic>
          <a:graphicData uri="http://schemas.openxmlformats.org/drawingml/2006/table">
            <a:tbl>
              <a:tblPr firstRow="1" bandRow="1">
                <a:tableStyleId>{5C22544A-7EE6-4342-B048-85BDC9FD1C3A}</a:tableStyleId>
              </a:tblPr>
              <a:tblGrid>
                <a:gridCol w="887873">
                  <a:extLst>
                    <a:ext uri="{9D8B030D-6E8A-4147-A177-3AD203B41FA5}">
                      <a16:colId xmlns:a16="http://schemas.microsoft.com/office/drawing/2014/main" xmlns="" val="20000"/>
                    </a:ext>
                  </a:extLst>
                </a:gridCol>
                <a:gridCol w="887873">
                  <a:extLst>
                    <a:ext uri="{9D8B030D-6E8A-4147-A177-3AD203B41FA5}">
                      <a16:colId xmlns:a16="http://schemas.microsoft.com/office/drawing/2014/main" xmlns="" val="20001"/>
                    </a:ext>
                  </a:extLst>
                </a:gridCol>
                <a:gridCol w="887873">
                  <a:extLst>
                    <a:ext uri="{9D8B030D-6E8A-4147-A177-3AD203B41FA5}">
                      <a16:colId xmlns:a16="http://schemas.microsoft.com/office/drawing/2014/main" xmlns="" val="20002"/>
                    </a:ext>
                  </a:extLst>
                </a:gridCol>
                <a:gridCol w="887873">
                  <a:extLst>
                    <a:ext uri="{9D8B030D-6E8A-4147-A177-3AD203B41FA5}">
                      <a16:colId xmlns:a16="http://schemas.microsoft.com/office/drawing/2014/main" xmlns="" val="20003"/>
                    </a:ext>
                  </a:extLst>
                </a:gridCol>
                <a:gridCol w="887873">
                  <a:extLst>
                    <a:ext uri="{9D8B030D-6E8A-4147-A177-3AD203B41FA5}">
                      <a16:colId xmlns:a16="http://schemas.microsoft.com/office/drawing/2014/main" xmlns="" val="20004"/>
                    </a:ext>
                  </a:extLst>
                </a:gridCol>
                <a:gridCol w="1094631">
                  <a:extLst>
                    <a:ext uri="{9D8B030D-6E8A-4147-A177-3AD203B41FA5}">
                      <a16:colId xmlns:a16="http://schemas.microsoft.com/office/drawing/2014/main" xmlns="" val="20005"/>
                    </a:ext>
                  </a:extLst>
                </a:gridCol>
                <a:gridCol w="681114">
                  <a:extLst>
                    <a:ext uri="{9D8B030D-6E8A-4147-A177-3AD203B41FA5}">
                      <a16:colId xmlns:a16="http://schemas.microsoft.com/office/drawing/2014/main" xmlns="" val="20006"/>
                    </a:ext>
                  </a:extLst>
                </a:gridCol>
              </a:tblGrid>
              <a:tr h="370840">
                <a:tc>
                  <a:txBody>
                    <a:bodyPr/>
                    <a:lstStyle/>
                    <a:p>
                      <a:pPr algn="ctr"/>
                      <a:r>
                        <a:rPr lang="fa-IR" sz="1400" dirty="0">
                          <a:cs typeface="B Nazanin" pitchFamily="2" charset="-78"/>
                        </a:rPr>
                        <a:t>قیمت کل</a:t>
                      </a:r>
                      <a:endParaRPr lang="en-US" sz="1400" dirty="0">
                        <a:cs typeface="B Nazanin" pitchFamily="2" charset="-78"/>
                      </a:endParaRPr>
                    </a:p>
                  </a:txBody>
                  <a:tcPr anchor="ctr"/>
                </a:tc>
                <a:tc>
                  <a:txBody>
                    <a:bodyPr/>
                    <a:lstStyle/>
                    <a:p>
                      <a:pPr algn="ctr"/>
                      <a:r>
                        <a:rPr lang="fa-IR" sz="1400" dirty="0">
                          <a:cs typeface="B Nazanin" pitchFamily="2" charset="-78"/>
                        </a:rPr>
                        <a:t>قیمت هر متر مربع (ریال)</a:t>
                      </a:r>
                      <a:endParaRPr lang="en-US" sz="1400" dirty="0">
                        <a:cs typeface="B Nazanin" pitchFamily="2" charset="-78"/>
                      </a:endParaRPr>
                    </a:p>
                  </a:txBody>
                  <a:tcPr anchor="ctr"/>
                </a:tc>
                <a:tc>
                  <a:txBody>
                    <a:bodyPr/>
                    <a:lstStyle/>
                    <a:p>
                      <a:pPr algn="ctr"/>
                      <a:r>
                        <a:rPr lang="fa-IR" sz="1400" dirty="0">
                          <a:cs typeface="B Nazanin" pitchFamily="2" charset="-78"/>
                        </a:rPr>
                        <a:t>مساحت اماده سازی شده</a:t>
                      </a:r>
                      <a:endParaRPr lang="en-US" sz="1400" dirty="0">
                        <a:cs typeface="B Nazanin" pitchFamily="2" charset="-78"/>
                      </a:endParaRPr>
                    </a:p>
                  </a:txBody>
                  <a:tcPr anchor="ctr"/>
                </a:tc>
                <a:tc>
                  <a:txBody>
                    <a:bodyPr/>
                    <a:lstStyle/>
                    <a:p>
                      <a:pPr algn="ctr"/>
                      <a:r>
                        <a:rPr lang="fa-IR" sz="1400" dirty="0">
                          <a:cs typeface="B Nazanin" pitchFamily="2" charset="-78"/>
                        </a:rPr>
                        <a:t>تعداد طبقات</a:t>
                      </a:r>
                      <a:endParaRPr lang="en-US" sz="1400" dirty="0">
                        <a:cs typeface="B Nazanin" pitchFamily="2" charset="-78"/>
                      </a:endParaRPr>
                    </a:p>
                  </a:txBody>
                  <a:tcPr anchor="ctr"/>
                </a:tc>
                <a:tc>
                  <a:txBody>
                    <a:bodyPr/>
                    <a:lstStyle/>
                    <a:p>
                      <a:pPr algn="ctr"/>
                      <a:r>
                        <a:rPr lang="fa-IR" sz="1400" dirty="0">
                          <a:cs typeface="B Nazanin" pitchFamily="2" charset="-78"/>
                        </a:rPr>
                        <a:t>زیر بنای ساختمان</a:t>
                      </a:r>
                      <a:endParaRPr lang="en-US" sz="1400" dirty="0">
                        <a:cs typeface="B Nazanin" pitchFamily="2" charset="-78"/>
                      </a:endParaRPr>
                    </a:p>
                  </a:txBody>
                  <a:tcPr anchor="ctr"/>
                </a:tc>
                <a:tc>
                  <a:txBody>
                    <a:bodyPr/>
                    <a:lstStyle/>
                    <a:p>
                      <a:pPr algn="ctr"/>
                      <a:r>
                        <a:rPr lang="fa-IR" sz="1400" dirty="0">
                          <a:cs typeface="B Nazanin" pitchFamily="2" charset="-78"/>
                        </a:rPr>
                        <a:t>عنوان پروژه</a:t>
                      </a:r>
                      <a:endParaRPr lang="en-US" sz="1400" dirty="0">
                        <a:cs typeface="B Nazanin" pitchFamily="2" charset="-78"/>
                      </a:endParaRPr>
                    </a:p>
                  </a:txBody>
                  <a:tcPr anchor="ctr"/>
                </a:tc>
                <a:tc>
                  <a:txBody>
                    <a:bodyPr/>
                    <a:lstStyle/>
                    <a:p>
                      <a:pPr algn="ctr"/>
                      <a:r>
                        <a:rPr lang="fa-IR" sz="1400" dirty="0">
                          <a:cs typeface="B Nazanin" pitchFamily="2" charset="-78"/>
                        </a:rPr>
                        <a:t>شماره پروژه</a:t>
                      </a:r>
                      <a:endParaRPr lang="en-US" sz="1400" dirty="0">
                        <a:cs typeface="B Nazanin" pitchFamily="2" charset="-78"/>
                      </a:endParaRPr>
                    </a:p>
                  </a:txBody>
                  <a:tcPr anchor="ctr"/>
                </a:tc>
                <a:extLst>
                  <a:ext uri="{0D108BD9-81ED-4DB2-BD59-A6C34878D82A}">
                    <a16:rowId xmlns:a16="http://schemas.microsoft.com/office/drawing/2014/main" xmlns="" val="10000"/>
                  </a:ext>
                </a:extLst>
              </a:tr>
              <a:tr h="370840">
                <a:tc>
                  <a:txBody>
                    <a:bodyPr/>
                    <a:lstStyle/>
                    <a:p>
                      <a:pPr algn="ctr" fontAlgn="b"/>
                      <a:r>
                        <a:rPr lang="en-US" sz="1400" b="0" i="0" u="none" strike="noStrike" dirty="0">
                          <a:solidFill>
                            <a:srgbClr val="000000"/>
                          </a:solidFill>
                          <a:latin typeface="B Nazanin"/>
                        </a:rPr>
                        <a:t>858432930</a:t>
                      </a:r>
                    </a:p>
                  </a:txBody>
                  <a:tcPr marL="9525" marR="9525" marT="9525" marB="0" anchor="ctr"/>
                </a:tc>
                <a:tc>
                  <a:txBody>
                    <a:bodyPr/>
                    <a:lstStyle/>
                    <a:p>
                      <a:pPr algn="ctr" fontAlgn="b"/>
                      <a:r>
                        <a:rPr lang="en-US" sz="1400" b="0" i="0" u="none" strike="noStrike" dirty="0">
                          <a:solidFill>
                            <a:srgbClr val="000000"/>
                          </a:solidFill>
                          <a:latin typeface="B Nazanin"/>
                        </a:rPr>
                        <a:t>185000</a:t>
                      </a:r>
                    </a:p>
                  </a:txBody>
                  <a:tcPr marL="9525" marR="9525" marT="9525" marB="0" anchor="ctr"/>
                </a:tc>
                <a:tc>
                  <a:txBody>
                    <a:bodyPr/>
                    <a:lstStyle/>
                    <a:p>
                      <a:pPr algn="ctr" fontAlgn="b"/>
                      <a:r>
                        <a:rPr lang="en-US" sz="1400" b="0" i="0" u="none" strike="noStrike" dirty="0">
                          <a:solidFill>
                            <a:srgbClr val="000000"/>
                          </a:solidFill>
                          <a:latin typeface="B Nazanin"/>
                        </a:rPr>
                        <a:t>4640.178</a:t>
                      </a:r>
                    </a:p>
                  </a:txBody>
                  <a:tcPr marL="9525" marR="9525" marT="9525" marB="0" anchor="ctr"/>
                </a:tc>
                <a:tc>
                  <a:txBody>
                    <a:bodyPr/>
                    <a:lstStyle/>
                    <a:p>
                      <a:pPr algn="ctr" fontAlgn="b"/>
                      <a:r>
                        <a:rPr lang="en-US" sz="1400" b="0" i="0" u="none" strike="noStrike" dirty="0">
                          <a:solidFill>
                            <a:srgbClr val="000000"/>
                          </a:solidFill>
                          <a:latin typeface="B Nazanin"/>
                        </a:rPr>
                        <a:t>4</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1160.0445</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ساختمان تجاری اقامتی بر خیابان باب همایون</a:t>
                      </a:r>
                    </a:p>
                  </a:txBody>
                  <a:tcPr marL="9525" marR="9525" marT="9525" marB="0" anchor="ctr"/>
                </a:tc>
                <a:tc>
                  <a:txBody>
                    <a:bodyPr/>
                    <a:lstStyle/>
                    <a:p>
                      <a:pPr algn="ctr"/>
                      <a:r>
                        <a:rPr lang="fa-IR" sz="1400" dirty="0">
                          <a:cs typeface="B Nazanin" pitchFamily="2" charset="-78"/>
                        </a:rPr>
                        <a:t>1</a:t>
                      </a:r>
                      <a:endParaRPr lang="en-US" sz="1400" dirty="0">
                        <a:cs typeface="B Nazanin" pitchFamily="2" charset="-78"/>
                      </a:endParaRPr>
                    </a:p>
                  </a:txBody>
                  <a:tcPr anchor="ctr"/>
                </a:tc>
                <a:extLst>
                  <a:ext uri="{0D108BD9-81ED-4DB2-BD59-A6C34878D82A}">
                    <a16:rowId xmlns:a16="http://schemas.microsoft.com/office/drawing/2014/main" xmlns="" val="10001"/>
                  </a:ext>
                </a:extLst>
              </a:tr>
              <a:tr h="370840">
                <a:tc>
                  <a:txBody>
                    <a:bodyPr/>
                    <a:lstStyle/>
                    <a:p>
                      <a:pPr algn="ctr" fontAlgn="b"/>
                      <a:r>
                        <a:rPr lang="en-US" sz="1400" b="0" i="0" u="none" strike="noStrike">
                          <a:solidFill>
                            <a:srgbClr val="000000"/>
                          </a:solidFill>
                          <a:latin typeface="B Nazanin"/>
                        </a:rPr>
                        <a:t>627993414</a:t>
                      </a:r>
                    </a:p>
                  </a:txBody>
                  <a:tcPr marL="9525" marR="9525" marT="9525" marB="0" anchor="ctr"/>
                </a:tc>
                <a:tc>
                  <a:txBody>
                    <a:bodyPr/>
                    <a:lstStyle/>
                    <a:p>
                      <a:pPr algn="ctr" fontAlgn="b"/>
                      <a:r>
                        <a:rPr lang="en-US" sz="1400" b="0" i="0" u="none" strike="noStrike">
                          <a:solidFill>
                            <a:srgbClr val="000000"/>
                          </a:solidFill>
                          <a:latin typeface="B Nazanin"/>
                        </a:rPr>
                        <a:t>215000</a:t>
                      </a:r>
                    </a:p>
                  </a:txBody>
                  <a:tcPr marL="9525" marR="9525" marT="9525" marB="0" anchor="ctr"/>
                </a:tc>
                <a:tc>
                  <a:txBody>
                    <a:bodyPr/>
                    <a:lstStyle/>
                    <a:p>
                      <a:pPr algn="ctr" fontAlgn="b"/>
                      <a:r>
                        <a:rPr lang="en-US" sz="1400" b="0" i="0" u="none" strike="noStrike">
                          <a:solidFill>
                            <a:srgbClr val="000000"/>
                          </a:solidFill>
                          <a:latin typeface="B Nazanin"/>
                        </a:rPr>
                        <a:t>2920.8996</a:t>
                      </a:r>
                    </a:p>
                  </a:txBody>
                  <a:tcPr marL="9525" marR="9525" marT="9525" marB="0" anchor="ctr"/>
                </a:tc>
                <a:tc>
                  <a:txBody>
                    <a:bodyPr/>
                    <a:lstStyle/>
                    <a:p>
                      <a:pPr algn="ctr" fontAlgn="b"/>
                      <a:r>
                        <a:rPr lang="en-US" sz="1400" b="0" i="0" u="none" strike="noStrike">
                          <a:solidFill>
                            <a:srgbClr val="000000"/>
                          </a:solidFill>
                          <a:latin typeface="B Nazanin"/>
                        </a:rPr>
                        <a:t>4</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730.2249</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ساختمان تجاری بر خیابان امام خمینی</a:t>
                      </a:r>
                    </a:p>
                  </a:txBody>
                  <a:tcPr marL="9525" marR="9525" marT="9525" marB="0" anchor="ctr"/>
                </a:tc>
                <a:tc>
                  <a:txBody>
                    <a:bodyPr/>
                    <a:lstStyle/>
                    <a:p>
                      <a:pPr algn="ctr"/>
                      <a:r>
                        <a:rPr lang="fa-IR" sz="1400" dirty="0">
                          <a:cs typeface="B Nazanin" pitchFamily="2" charset="-78"/>
                        </a:rPr>
                        <a:t>2</a:t>
                      </a:r>
                      <a:endParaRPr lang="en-US" sz="1400" dirty="0">
                        <a:cs typeface="B Nazanin" pitchFamily="2" charset="-78"/>
                      </a:endParaRPr>
                    </a:p>
                  </a:txBody>
                  <a:tcPr anchor="ctr"/>
                </a:tc>
                <a:extLst>
                  <a:ext uri="{0D108BD9-81ED-4DB2-BD59-A6C34878D82A}">
                    <a16:rowId xmlns:a16="http://schemas.microsoft.com/office/drawing/2014/main" xmlns="" val="10002"/>
                  </a:ext>
                </a:extLst>
              </a:tr>
              <a:tr h="370840">
                <a:tc>
                  <a:txBody>
                    <a:bodyPr/>
                    <a:lstStyle/>
                    <a:p>
                      <a:pPr algn="ctr" fontAlgn="b"/>
                      <a:r>
                        <a:rPr lang="en-US" sz="1400" b="0" i="0" u="none" strike="noStrike">
                          <a:solidFill>
                            <a:srgbClr val="000000"/>
                          </a:solidFill>
                          <a:latin typeface="B Nazanin"/>
                        </a:rPr>
                        <a:t>707860972</a:t>
                      </a:r>
                    </a:p>
                  </a:txBody>
                  <a:tcPr marL="9525" marR="9525" marT="9525" marB="0" anchor="ctr"/>
                </a:tc>
                <a:tc>
                  <a:txBody>
                    <a:bodyPr/>
                    <a:lstStyle/>
                    <a:p>
                      <a:pPr algn="ctr" fontAlgn="b"/>
                      <a:r>
                        <a:rPr lang="en-US" sz="1400" b="0" i="0" u="none" strike="noStrike">
                          <a:solidFill>
                            <a:srgbClr val="000000"/>
                          </a:solidFill>
                          <a:latin typeface="B Nazanin"/>
                        </a:rPr>
                        <a:t>230000</a:t>
                      </a:r>
                    </a:p>
                  </a:txBody>
                  <a:tcPr marL="9525" marR="9525" marT="9525" marB="0" anchor="ctr"/>
                </a:tc>
                <a:tc>
                  <a:txBody>
                    <a:bodyPr/>
                    <a:lstStyle/>
                    <a:p>
                      <a:pPr algn="ctr" fontAlgn="b"/>
                      <a:r>
                        <a:rPr lang="en-US" sz="1400" b="0" i="0" u="none" strike="noStrike">
                          <a:solidFill>
                            <a:srgbClr val="000000"/>
                          </a:solidFill>
                          <a:latin typeface="B Nazanin"/>
                        </a:rPr>
                        <a:t>3077.6564</a:t>
                      </a:r>
                    </a:p>
                  </a:txBody>
                  <a:tcPr marL="9525" marR="9525" marT="9525" marB="0" anchor="ctr"/>
                </a:tc>
                <a:tc>
                  <a:txBody>
                    <a:bodyPr/>
                    <a:lstStyle/>
                    <a:p>
                      <a:pPr algn="ctr" fontAlgn="b"/>
                      <a:r>
                        <a:rPr lang="en-US" sz="1400" b="0" i="0" u="none" strike="noStrike">
                          <a:solidFill>
                            <a:srgbClr val="000000"/>
                          </a:solidFill>
                          <a:latin typeface="B Nazanin"/>
                        </a:rPr>
                        <a:t>4</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769.4141</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ساختمان اقامتی تجاری بر خیابان ناصر خسرو</a:t>
                      </a:r>
                    </a:p>
                  </a:txBody>
                  <a:tcPr marL="9525" marR="9525" marT="9525" marB="0" anchor="ctr"/>
                </a:tc>
                <a:tc>
                  <a:txBody>
                    <a:bodyPr/>
                    <a:lstStyle/>
                    <a:p>
                      <a:pPr algn="ctr"/>
                      <a:r>
                        <a:rPr lang="fa-IR" sz="1400" dirty="0">
                          <a:cs typeface="B Nazanin" pitchFamily="2" charset="-78"/>
                        </a:rPr>
                        <a:t>3</a:t>
                      </a:r>
                      <a:endParaRPr lang="en-US" sz="1400" dirty="0">
                        <a:cs typeface="B Nazanin" pitchFamily="2" charset="-78"/>
                      </a:endParaRPr>
                    </a:p>
                  </a:txBody>
                  <a:tcPr anchor="ctr"/>
                </a:tc>
                <a:extLst>
                  <a:ext uri="{0D108BD9-81ED-4DB2-BD59-A6C34878D82A}">
                    <a16:rowId xmlns:a16="http://schemas.microsoft.com/office/drawing/2014/main" xmlns="" val="10003"/>
                  </a:ext>
                </a:extLst>
              </a:tr>
              <a:tr h="370840">
                <a:tc>
                  <a:txBody>
                    <a:bodyPr/>
                    <a:lstStyle/>
                    <a:p>
                      <a:pPr algn="ctr" fontAlgn="b"/>
                      <a:r>
                        <a:rPr lang="en-US" sz="1400" b="0" i="0" u="none" strike="noStrike">
                          <a:solidFill>
                            <a:srgbClr val="000000"/>
                          </a:solidFill>
                          <a:latin typeface="B Nazanin"/>
                        </a:rPr>
                        <a:t>1254674800</a:t>
                      </a:r>
                    </a:p>
                  </a:txBody>
                  <a:tcPr marL="9525" marR="9525" marT="9525" marB="0" anchor="ctr"/>
                </a:tc>
                <a:tc>
                  <a:txBody>
                    <a:bodyPr/>
                    <a:lstStyle/>
                    <a:p>
                      <a:pPr algn="ctr" fontAlgn="b"/>
                      <a:r>
                        <a:rPr lang="en-US" sz="1400" b="0" i="0" u="none" strike="noStrike">
                          <a:solidFill>
                            <a:srgbClr val="000000"/>
                          </a:solidFill>
                          <a:latin typeface="B Nazanin"/>
                        </a:rPr>
                        <a:t>250000</a:t>
                      </a:r>
                    </a:p>
                  </a:txBody>
                  <a:tcPr marL="9525" marR="9525" marT="9525" marB="0" anchor="ctr"/>
                </a:tc>
                <a:tc>
                  <a:txBody>
                    <a:bodyPr/>
                    <a:lstStyle/>
                    <a:p>
                      <a:pPr algn="ctr" fontAlgn="b"/>
                      <a:r>
                        <a:rPr lang="en-US" sz="1400" b="0" i="0" u="none" strike="noStrike">
                          <a:solidFill>
                            <a:srgbClr val="000000"/>
                          </a:solidFill>
                          <a:latin typeface="B Nazanin"/>
                        </a:rPr>
                        <a:t>5018.6992</a:t>
                      </a:r>
                    </a:p>
                  </a:txBody>
                  <a:tcPr marL="9525" marR="9525" marT="9525" marB="0" anchor="ctr"/>
                </a:tc>
                <a:tc>
                  <a:txBody>
                    <a:bodyPr/>
                    <a:lstStyle/>
                    <a:p>
                      <a:pPr algn="ctr" fontAlgn="b"/>
                      <a:r>
                        <a:rPr lang="en-US" sz="1400" b="0" i="0" u="none" strike="noStrike">
                          <a:solidFill>
                            <a:srgbClr val="000000"/>
                          </a:solidFill>
                          <a:latin typeface="B Nazanin"/>
                        </a:rPr>
                        <a:t>4</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1254.6748</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ساختمان فرهنگی گردشگری بر خیابان امیر کبیر</a:t>
                      </a:r>
                    </a:p>
                  </a:txBody>
                  <a:tcPr marL="9525" marR="9525" marT="9525" marB="0" anchor="ctr"/>
                </a:tc>
                <a:tc>
                  <a:txBody>
                    <a:bodyPr/>
                    <a:lstStyle/>
                    <a:p>
                      <a:pPr algn="ctr"/>
                      <a:r>
                        <a:rPr lang="fa-IR" sz="1400" dirty="0">
                          <a:cs typeface="B Nazanin" pitchFamily="2" charset="-78"/>
                        </a:rPr>
                        <a:t>4</a:t>
                      </a:r>
                      <a:endParaRPr lang="en-US" sz="1400" dirty="0">
                        <a:cs typeface="B Nazanin" pitchFamily="2" charset="-78"/>
                      </a:endParaRPr>
                    </a:p>
                  </a:txBody>
                  <a:tcPr anchor="ctr"/>
                </a:tc>
                <a:extLst>
                  <a:ext uri="{0D108BD9-81ED-4DB2-BD59-A6C34878D82A}">
                    <a16:rowId xmlns:a16="http://schemas.microsoft.com/office/drawing/2014/main" xmlns="" val="10004"/>
                  </a:ext>
                </a:extLst>
              </a:tr>
              <a:tr h="370840">
                <a:tc>
                  <a:txBody>
                    <a:bodyPr/>
                    <a:lstStyle/>
                    <a:p>
                      <a:pPr algn="ctr" fontAlgn="b"/>
                      <a:r>
                        <a:rPr lang="en-US" sz="1400" b="0" i="0" u="none" strike="noStrike">
                          <a:solidFill>
                            <a:srgbClr val="000000"/>
                          </a:solidFill>
                          <a:latin typeface="B Nazanin"/>
                        </a:rPr>
                        <a:t>7087142898</a:t>
                      </a:r>
                    </a:p>
                  </a:txBody>
                  <a:tcPr marL="9525" marR="9525" marT="9525" marB="0" anchor="ctr"/>
                </a:tc>
                <a:tc>
                  <a:txBody>
                    <a:bodyPr/>
                    <a:lstStyle/>
                    <a:p>
                      <a:pPr algn="ctr" fontAlgn="b"/>
                      <a:r>
                        <a:rPr lang="en-US" sz="1400" b="0" i="0" u="none" strike="noStrike">
                          <a:solidFill>
                            <a:srgbClr val="000000"/>
                          </a:solidFill>
                          <a:latin typeface="B Nazanin"/>
                        </a:rPr>
                        <a:t>270000</a:t>
                      </a:r>
                    </a:p>
                  </a:txBody>
                  <a:tcPr marL="9525" marR="9525" marT="9525" marB="0" anchor="ctr"/>
                </a:tc>
                <a:tc>
                  <a:txBody>
                    <a:bodyPr/>
                    <a:lstStyle/>
                    <a:p>
                      <a:pPr algn="ctr" fontAlgn="b"/>
                      <a:r>
                        <a:rPr lang="en-US" sz="1400" b="0" i="0" u="none" strike="noStrike">
                          <a:solidFill>
                            <a:srgbClr val="000000"/>
                          </a:solidFill>
                          <a:latin typeface="B Nazanin"/>
                        </a:rPr>
                        <a:t>26248.6774</a:t>
                      </a:r>
                    </a:p>
                  </a:txBody>
                  <a:tcPr marL="9525" marR="9525" marT="9525" marB="0" anchor="ctr"/>
                </a:tc>
                <a:tc>
                  <a:txBody>
                    <a:bodyPr/>
                    <a:lstStyle/>
                    <a:p>
                      <a:pPr algn="ctr" fontAlgn="b"/>
                      <a:r>
                        <a:rPr lang="en-US" sz="1400" b="0" i="0" u="none" strike="noStrike">
                          <a:solidFill>
                            <a:srgbClr val="000000"/>
                          </a:solidFill>
                          <a:latin typeface="B Nazanin"/>
                        </a:rPr>
                        <a:t>11</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2386.2434</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ساختمان مخابرات در بر جنوبی میدان امام خمینی</a:t>
                      </a:r>
                    </a:p>
                  </a:txBody>
                  <a:tcPr marL="9525" marR="9525" marT="9525" marB="0" anchor="ctr"/>
                </a:tc>
                <a:tc>
                  <a:txBody>
                    <a:bodyPr/>
                    <a:lstStyle/>
                    <a:p>
                      <a:pPr algn="ctr"/>
                      <a:r>
                        <a:rPr lang="fa-IR" sz="1400" dirty="0">
                          <a:cs typeface="B Nazanin" pitchFamily="2" charset="-78"/>
                        </a:rPr>
                        <a:t>5</a:t>
                      </a:r>
                      <a:endParaRPr lang="en-US" sz="1400" dirty="0">
                        <a:cs typeface="B Nazanin" pitchFamily="2" charset="-78"/>
                      </a:endParaRPr>
                    </a:p>
                  </a:txBody>
                  <a:tcPr anchor="ctr"/>
                </a:tc>
                <a:extLst>
                  <a:ext uri="{0D108BD9-81ED-4DB2-BD59-A6C34878D82A}">
                    <a16:rowId xmlns:a16="http://schemas.microsoft.com/office/drawing/2014/main" xmlns="" val="10005"/>
                  </a:ext>
                </a:extLst>
              </a:tr>
              <a:tr h="370840">
                <a:tc>
                  <a:txBody>
                    <a:bodyPr/>
                    <a:lstStyle/>
                    <a:p>
                      <a:pPr algn="ctr" fontAlgn="b"/>
                      <a:r>
                        <a:rPr lang="en-US" sz="1400" b="0" i="0" u="none" strike="noStrike">
                          <a:solidFill>
                            <a:srgbClr val="000000"/>
                          </a:solidFill>
                          <a:latin typeface="B Nazanin"/>
                        </a:rPr>
                        <a:t>2528081604</a:t>
                      </a:r>
                    </a:p>
                  </a:txBody>
                  <a:tcPr marL="9525" marR="9525" marT="9525" marB="0" anchor="ctr"/>
                </a:tc>
                <a:tc>
                  <a:txBody>
                    <a:bodyPr/>
                    <a:lstStyle/>
                    <a:p>
                      <a:pPr algn="ctr" fontAlgn="b"/>
                      <a:r>
                        <a:rPr lang="en-US" sz="1400" b="0" i="0" u="none" strike="noStrike">
                          <a:solidFill>
                            <a:srgbClr val="000000"/>
                          </a:solidFill>
                          <a:latin typeface="B Nazanin"/>
                        </a:rPr>
                        <a:t>270000</a:t>
                      </a:r>
                    </a:p>
                  </a:txBody>
                  <a:tcPr marL="9525" marR="9525" marT="9525" marB="0" anchor="ctr"/>
                </a:tc>
                <a:tc>
                  <a:txBody>
                    <a:bodyPr/>
                    <a:lstStyle/>
                    <a:p>
                      <a:pPr algn="ctr" fontAlgn="b"/>
                      <a:r>
                        <a:rPr lang="en-US" sz="1400" b="0" i="0" u="none" strike="noStrike">
                          <a:solidFill>
                            <a:srgbClr val="000000"/>
                          </a:solidFill>
                          <a:latin typeface="B Nazanin"/>
                        </a:rPr>
                        <a:t>9363.2652</a:t>
                      </a:r>
                    </a:p>
                  </a:txBody>
                  <a:tcPr marL="9525" marR="9525" marT="9525" marB="0" anchor="ctr"/>
                </a:tc>
                <a:tc>
                  <a:txBody>
                    <a:bodyPr/>
                    <a:lstStyle/>
                    <a:p>
                      <a:pPr algn="ctr" fontAlgn="b"/>
                      <a:r>
                        <a:rPr lang="en-US" sz="1400" b="0" i="0" u="none" strike="noStrike">
                          <a:solidFill>
                            <a:srgbClr val="000000"/>
                          </a:solidFill>
                          <a:latin typeface="B Nazanin"/>
                        </a:rPr>
                        <a:t>4</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2340.8163</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بدنه شمالی میدان امام خمینی</a:t>
                      </a:r>
                    </a:p>
                  </a:txBody>
                  <a:tcPr marL="9525" marR="9525" marT="9525" marB="0" anchor="ctr"/>
                </a:tc>
                <a:tc>
                  <a:txBody>
                    <a:bodyPr/>
                    <a:lstStyle/>
                    <a:p>
                      <a:pPr algn="ctr"/>
                      <a:r>
                        <a:rPr lang="fa-IR" sz="1400" dirty="0">
                          <a:cs typeface="B Nazanin" pitchFamily="2" charset="-78"/>
                        </a:rPr>
                        <a:t>6</a:t>
                      </a:r>
                      <a:endParaRPr lang="en-US" sz="1400" dirty="0">
                        <a:cs typeface="B Nazanin" pitchFamily="2" charset="-78"/>
                      </a:endParaRPr>
                    </a:p>
                  </a:txBody>
                  <a:tcPr anchor="ctr"/>
                </a:tc>
                <a:extLst>
                  <a:ext uri="{0D108BD9-81ED-4DB2-BD59-A6C34878D82A}">
                    <a16:rowId xmlns:a16="http://schemas.microsoft.com/office/drawing/2014/main" xmlns="" val="10006"/>
                  </a:ext>
                </a:extLst>
              </a:tr>
              <a:tr h="421028">
                <a:tc>
                  <a:txBody>
                    <a:bodyPr/>
                    <a:lstStyle/>
                    <a:p>
                      <a:pPr algn="ctr" fontAlgn="b"/>
                      <a:r>
                        <a:rPr lang="en-US" sz="1400" b="0" i="0" u="none" strike="noStrike">
                          <a:solidFill>
                            <a:srgbClr val="000000"/>
                          </a:solidFill>
                          <a:latin typeface="B Nazanin"/>
                        </a:rPr>
                        <a:t>1244044008</a:t>
                      </a:r>
                    </a:p>
                  </a:txBody>
                  <a:tcPr marL="9525" marR="9525" marT="9525" marB="0" anchor="ctr"/>
                </a:tc>
                <a:tc>
                  <a:txBody>
                    <a:bodyPr/>
                    <a:lstStyle/>
                    <a:p>
                      <a:pPr algn="ctr" fontAlgn="b"/>
                      <a:r>
                        <a:rPr lang="en-US" sz="1400" b="0" i="0" u="none" strike="noStrike">
                          <a:solidFill>
                            <a:srgbClr val="000000"/>
                          </a:solidFill>
                          <a:latin typeface="B Nazanin"/>
                        </a:rPr>
                        <a:t>270000</a:t>
                      </a:r>
                    </a:p>
                  </a:txBody>
                  <a:tcPr marL="9525" marR="9525" marT="9525" marB="0" anchor="ctr"/>
                </a:tc>
                <a:tc>
                  <a:txBody>
                    <a:bodyPr/>
                    <a:lstStyle/>
                    <a:p>
                      <a:pPr algn="ctr" fontAlgn="b"/>
                      <a:r>
                        <a:rPr lang="en-US" sz="1400" b="0" i="0" u="none" strike="noStrike">
                          <a:solidFill>
                            <a:srgbClr val="000000"/>
                          </a:solidFill>
                          <a:latin typeface="B Nazanin"/>
                        </a:rPr>
                        <a:t>4607.5704</a:t>
                      </a:r>
                    </a:p>
                  </a:txBody>
                  <a:tcPr marL="9525" marR="9525" marT="9525" marB="0" anchor="ctr"/>
                </a:tc>
                <a:tc>
                  <a:txBody>
                    <a:bodyPr/>
                    <a:lstStyle/>
                    <a:p>
                      <a:pPr algn="ctr" fontAlgn="b"/>
                      <a:r>
                        <a:rPr lang="en-US" sz="1400" b="0" i="0" u="none" strike="noStrike">
                          <a:solidFill>
                            <a:srgbClr val="000000"/>
                          </a:solidFill>
                          <a:latin typeface="B Nazanin"/>
                        </a:rPr>
                        <a:t>4</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1151.8926</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بدنه غربی میدان و شمال موزه</a:t>
                      </a:r>
                    </a:p>
                  </a:txBody>
                  <a:tcPr marL="9525" marR="9525" marT="9525" marB="0" anchor="ctr"/>
                </a:tc>
                <a:tc>
                  <a:txBody>
                    <a:bodyPr/>
                    <a:lstStyle/>
                    <a:p>
                      <a:pPr algn="ctr"/>
                      <a:r>
                        <a:rPr lang="fa-IR" sz="1400" dirty="0">
                          <a:cs typeface="B Nazanin" pitchFamily="2" charset="-78"/>
                        </a:rPr>
                        <a:t>7</a:t>
                      </a:r>
                      <a:endParaRPr lang="en-US" sz="1400" dirty="0">
                        <a:cs typeface="B Nazanin" pitchFamily="2" charset="-78"/>
                      </a:endParaRPr>
                    </a:p>
                  </a:txBody>
                  <a:tcPr anchor="ctr"/>
                </a:tc>
                <a:extLst>
                  <a:ext uri="{0D108BD9-81ED-4DB2-BD59-A6C34878D82A}">
                    <a16:rowId xmlns:a16="http://schemas.microsoft.com/office/drawing/2014/main" xmlns="" val="10007"/>
                  </a:ext>
                </a:extLst>
              </a:tr>
              <a:tr h="421028">
                <a:tc>
                  <a:txBody>
                    <a:bodyPr/>
                    <a:lstStyle/>
                    <a:p>
                      <a:pPr algn="ctr" fontAlgn="b"/>
                      <a:r>
                        <a:rPr lang="en-US" sz="1400" b="0" i="0" u="none" strike="noStrike">
                          <a:solidFill>
                            <a:srgbClr val="000000"/>
                          </a:solidFill>
                          <a:latin typeface="B Nazanin"/>
                        </a:rPr>
                        <a:t>683920260</a:t>
                      </a:r>
                    </a:p>
                  </a:txBody>
                  <a:tcPr marL="9525" marR="9525" marT="9525" marB="0" anchor="ctr"/>
                </a:tc>
                <a:tc>
                  <a:txBody>
                    <a:bodyPr/>
                    <a:lstStyle/>
                    <a:p>
                      <a:pPr algn="ctr" fontAlgn="b"/>
                      <a:r>
                        <a:rPr lang="en-US" sz="1400" b="0" i="0" u="none" strike="noStrike">
                          <a:solidFill>
                            <a:srgbClr val="000000"/>
                          </a:solidFill>
                          <a:latin typeface="B Nazanin"/>
                        </a:rPr>
                        <a:t>270000</a:t>
                      </a:r>
                    </a:p>
                  </a:txBody>
                  <a:tcPr marL="9525" marR="9525" marT="9525" marB="0" anchor="ctr"/>
                </a:tc>
                <a:tc>
                  <a:txBody>
                    <a:bodyPr/>
                    <a:lstStyle/>
                    <a:p>
                      <a:pPr algn="ctr" fontAlgn="b"/>
                      <a:r>
                        <a:rPr lang="en-US" sz="1400" b="0" i="0" u="none" strike="noStrike">
                          <a:solidFill>
                            <a:srgbClr val="000000"/>
                          </a:solidFill>
                          <a:latin typeface="B Nazanin"/>
                        </a:rPr>
                        <a:t>2533.038</a:t>
                      </a:r>
                    </a:p>
                  </a:txBody>
                  <a:tcPr marL="9525" marR="9525" marT="9525" marB="0" anchor="ctr"/>
                </a:tc>
                <a:tc>
                  <a:txBody>
                    <a:bodyPr/>
                    <a:lstStyle/>
                    <a:p>
                      <a:pPr algn="ctr" fontAlgn="b"/>
                      <a:r>
                        <a:rPr lang="en-US" sz="1400" b="0" i="0" u="none" strike="noStrike">
                          <a:solidFill>
                            <a:srgbClr val="000000"/>
                          </a:solidFill>
                          <a:latin typeface="B Nazanin"/>
                        </a:rPr>
                        <a:t>4</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633.2595</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تخریب ساختمان در جداره شرقی که به محیط پیاده رو تجاوز کرده است</a:t>
                      </a:r>
                    </a:p>
                  </a:txBody>
                  <a:tcPr marL="9525" marR="9525" marT="9525" marB="0" anchor="ctr"/>
                </a:tc>
                <a:tc>
                  <a:txBody>
                    <a:bodyPr/>
                    <a:lstStyle/>
                    <a:p>
                      <a:pPr algn="ctr"/>
                      <a:r>
                        <a:rPr lang="fa-IR" sz="1400" dirty="0">
                          <a:cs typeface="B Nazanin" pitchFamily="2" charset="-78"/>
                        </a:rPr>
                        <a:t>8</a:t>
                      </a:r>
                      <a:endParaRPr lang="en-US" sz="1400" dirty="0">
                        <a:cs typeface="B Nazanin" pitchFamily="2" charset="-78"/>
                      </a:endParaRPr>
                    </a:p>
                  </a:txBody>
                  <a:tcPr anchor="ctr"/>
                </a:tc>
                <a:extLst>
                  <a:ext uri="{0D108BD9-81ED-4DB2-BD59-A6C34878D82A}">
                    <a16:rowId xmlns:a16="http://schemas.microsoft.com/office/drawing/2014/main" xmlns="" val="10008"/>
                  </a:ext>
                </a:extLst>
              </a:tr>
              <a:tr h="421028">
                <a:tc>
                  <a:txBody>
                    <a:bodyPr/>
                    <a:lstStyle/>
                    <a:p>
                      <a:pPr algn="ctr" fontAlgn="b"/>
                      <a:r>
                        <a:rPr lang="en-US" sz="1400" b="0" i="0" u="none" strike="noStrike" dirty="0">
                          <a:solidFill>
                            <a:srgbClr val="000000"/>
                          </a:solidFill>
                          <a:latin typeface="B Nazanin"/>
                        </a:rPr>
                        <a:t>479693988</a:t>
                      </a:r>
                    </a:p>
                  </a:txBody>
                  <a:tcPr marL="9525" marR="9525" marT="9525" marB="0" anchor="ctr"/>
                </a:tc>
                <a:tc>
                  <a:txBody>
                    <a:bodyPr/>
                    <a:lstStyle/>
                    <a:p>
                      <a:pPr algn="ctr" fontAlgn="b"/>
                      <a:r>
                        <a:rPr lang="en-US" sz="1400" b="0" i="0" u="none" strike="noStrike" dirty="0">
                          <a:solidFill>
                            <a:srgbClr val="000000"/>
                          </a:solidFill>
                          <a:latin typeface="B Nazanin"/>
                        </a:rPr>
                        <a:t>270000</a:t>
                      </a:r>
                    </a:p>
                  </a:txBody>
                  <a:tcPr marL="9525" marR="9525" marT="9525" marB="0" anchor="ctr"/>
                </a:tc>
                <a:tc>
                  <a:txBody>
                    <a:bodyPr/>
                    <a:lstStyle/>
                    <a:p>
                      <a:pPr algn="ctr" fontAlgn="b"/>
                      <a:r>
                        <a:rPr lang="en-US" sz="1400" b="0" i="0" u="none" strike="noStrike" dirty="0">
                          <a:solidFill>
                            <a:srgbClr val="000000"/>
                          </a:solidFill>
                          <a:latin typeface="B Nazanin"/>
                        </a:rPr>
                        <a:t>1776.6444</a:t>
                      </a:r>
                    </a:p>
                  </a:txBody>
                  <a:tcPr marL="9525" marR="9525" marT="9525" marB="0" anchor="ctr"/>
                </a:tc>
                <a:tc>
                  <a:txBody>
                    <a:bodyPr/>
                    <a:lstStyle/>
                    <a:p>
                      <a:pPr algn="ctr" fontAlgn="b"/>
                      <a:r>
                        <a:rPr lang="en-US" sz="1400" b="0" i="0" u="none" strike="noStrike" dirty="0">
                          <a:solidFill>
                            <a:srgbClr val="000000"/>
                          </a:solidFill>
                          <a:latin typeface="B Nazanin"/>
                        </a:rPr>
                        <a:t>3</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592.2148</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ساختمان تجاری فرهنگی گردشگری بر خیابان امیر کبیر کنار بانک تجارت</a:t>
                      </a:r>
                    </a:p>
                  </a:txBody>
                  <a:tcPr marL="9525" marR="9525" marT="9525" marB="0" anchor="ctr"/>
                </a:tc>
                <a:tc>
                  <a:txBody>
                    <a:bodyPr/>
                    <a:lstStyle/>
                    <a:p>
                      <a:pPr algn="ctr"/>
                      <a:r>
                        <a:rPr lang="fa-IR" sz="1400" dirty="0">
                          <a:cs typeface="B Nazanin" pitchFamily="2" charset="-78"/>
                        </a:rPr>
                        <a:t>9</a:t>
                      </a:r>
                      <a:endParaRPr lang="en-US" sz="1400" dirty="0">
                        <a:cs typeface="B Nazanin" pitchFamily="2" charset="-78"/>
                      </a:endParaRPr>
                    </a:p>
                  </a:txBody>
                  <a:tcPr anchor="ctr"/>
                </a:tc>
                <a:extLst>
                  <a:ext uri="{0D108BD9-81ED-4DB2-BD59-A6C34878D82A}">
                    <a16:rowId xmlns:a16="http://schemas.microsoft.com/office/drawing/2014/main" xmlns="" val="10009"/>
                  </a:ext>
                </a:extLst>
              </a:tr>
              <a:tr h="421028">
                <a:tc>
                  <a:txBody>
                    <a:bodyPr/>
                    <a:lstStyle/>
                    <a:p>
                      <a:pPr algn="r" fontAlgn="b"/>
                      <a:r>
                        <a:rPr lang="en-US" sz="1400" b="0" i="0" u="none" strike="noStrike" dirty="0">
                          <a:solidFill>
                            <a:srgbClr val="000000"/>
                          </a:solidFill>
                          <a:latin typeface="B Nazanin"/>
                        </a:rPr>
                        <a:t>310,777,000</a:t>
                      </a:r>
                    </a:p>
                  </a:txBody>
                  <a:tcPr marL="9525" marR="9525" marT="9525" marB="0" anchor="ctr"/>
                </a:tc>
                <a:tc>
                  <a:txBody>
                    <a:bodyPr/>
                    <a:lstStyle/>
                    <a:p>
                      <a:pPr algn="ctr"/>
                      <a:endParaRPr lang="en-US" sz="1400" dirty="0">
                        <a:cs typeface="B Nazanin" pitchFamily="2" charset="-78"/>
                      </a:endParaRPr>
                    </a:p>
                  </a:txBody>
                  <a:tcPr anchor="ctr"/>
                </a:tc>
                <a:tc>
                  <a:txBody>
                    <a:bodyPr/>
                    <a:lstStyle/>
                    <a:p>
                      <a:pPr algn="ctr"/>
                      <a:endParaRPr lang="en-US" sz="1400" dirty="0">
                        <a:cs typeface="B Nazanin" pitchFamily="2" charset="-78"/>
                      </a:endParaRPr>
                    </a:p>
                  </a:txBody>
                  <a:tcPr anchor="ctr"/>
                </a:tc>
                <a:tc>
                  <a:txBody>
                    <a:bodyPr/>
                    <a:lstStyle/>
                    <a:p>
                      <a:pPr algn="ctr"/>
                      <a:r>
                        <a:rPr lang="fa-IR" sz="1400" dirty="0">
                          <a:cs typeface="B Nazanin" pitchFamily="2" charset="-78"/>
                        </a:rPr>
                        <a:t>-</a:t>
                      </a:r>
                      <a:endParaRPr lang="en-US" sz="1400" dirty="0">
                        <a:cs typeface="B Nazanin" pitchFamily="2" charset="-78"/>
                      </a:endParaRPr>
                    </a:p>
                  </a:txBody>
                  <a:tcPr anchor="ctr"/>
                </a:tc>
                <a:tc>
                  <a:txBody>
                    <a:bodyPr/>
                    <a:lstStyle/>
                    <a:p>
                      <a:pPr algn="ctr" fontAlgn="b"/>
                      <a:r>
                        <a:rPr lang="en-US" sz="1400" b="0" i="0" u="none" strike="noStrike" dirty="0">
                          <a:solidFill>
                            <a:srgbClr val="000000"/>
                          </a:solidFill>
                          <a:latin typeface="B Nazanin"/>
                          <a:cs typeface="B Nazanin" pitchFamily="2" charset="-78"/>
                        </a:rPr>
                        <a:t>24737.2329</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کفسازی میدان امام خمینی</a:t>
                      </a:r>
                    </a:p>
                  </a:txBody>
                  <a:tcPr marL="9525" marR="9525" marT="9525" marB="0" anchor="ctr"/>
                </a:tc>
                <a:tc>
                  <a:txBody>
                    <a:bodyPr/>
                    <a:lstStyle/>
                    <a:p>
                      <a:pPr algn="ctr"/>
                      <a:r>
                        <a:rPr lang="fa-IR" sz="1400" dirty="0">
                          <a:cs typeface="B Nazanin" pitchFamily="2" charset="-78"/>
                        </a:rPr>
                        <a:t>10</a:t>
                      </a:r>
                      <a:endParaRPr lang="en-US" sz="1400" dirty="0">
                        <a:cs typeface="B Nazanin" pitchFamily="2" charset="-78"/>
                      </a:endParaRPr>
                    </a:p>
                  </a:txBody>
                  <a:tcPr anchor="ctr"/>
                </a:tc>
                <a:extLst>
                  <a:ext uri="{0D108BD9-81ED-4DB2-BD59-A6C34878D82A}">
                    <a16:rowId xmlns:a16="http://schemas.microsoft.com/office/drawing/2014/main" xmlns="" val="10010"/>
                  </a:ext>
                </a:extLst>
              </a:tr>
              <a:tr h="421028">
                <a:tc>
                  <a:txBody>
                    <a:bodyPr/>
                    <a:lstStyle/>
                    <a:p>
                      <a:pPr algn="ctr" fontAlgn="b"/>
                      <a:r>
                        <a:rPr lang="en-US" sz="1400" b="0" i="0" u="none" strike="noStrike" dirty="0">
                          <a:solidFill>
                            <a:srgbClr val="000000"/>
                          </a:solidFill>
                          <a:latin typeface="B Nazanin"/>
                        </a:rPr>
                        <a:t>376399400</a:t>
                      </a:r>
                    </a:p>
                  </a:txBody>
                  <a:tcPr marL="9525" marR="9525" marT="9525" marB="0" anchor="ctr"/>
                </a:tc>
                <a:tc>
                  <a:txBody>
                    <a:bodyPr/>
                    <a:lstStyle/>
                    <a:p>
                      <a:pPr algn="ctr"/>
                      <a:endParaRPr lang="en-US" sz="1400" dirty="0">
                        <a:cs typeface="B Nazanin" pitchFamily="2" charset="-78"/>
                      </a:endParaRPr>
                    </a:p>
                  </a:txBody>
                  <a:tcPr anchor="ctr"/>
                </a:tc>
                <a:tc>
                  <a:txBody>
                    <a:bodyPr/>
                    <a:lstStyle/>
                    <a:p>
                      <a:pPr algn="ctr"/>
                      <a:endParaRPr lang="en-US" sz="1400" dirty="0">
                        <a:cs typeface="B Nazanin" pitchFamily="2" charset="-78"/>
                      </a:endParaRPr>
                    </a:p>
                  </a:txBody>
                  <a:tcPr anchor="ctr"/>
                </a:tc>
                <a:tc>
                  <a:txBody>
                    <a:bodyPr/>
                    <a:lstStyle/>
                    <a:p>
                      <a:pPr algn="ctr"/>
                      <a:r>
                        <a:rPr lang="fa-IR" sz="1400" dirty="0">
                          <a:cs typeface="B Nazanin" pitchFamily="2" charset="-78"/>
                        </a:rPr>
                        <a:t>-</a:t>
                      </a:r>
                      <a:endParaRPr lang="en-US" sz="1400" dirty="0">
                        <a:cs typeface="B Nazanin" pitchFamily="2" charset="-78"/>
                      </a:endParaRPr>
                    </a:p>
                  </a:txBody>
                  <a:tcPr anchor="ctr"/>
                </a:tc>
                <a:tc>
                  <a:txBody>
                    <a:bodyPr/>
                    <a:lstStyle/>
                    <a:p>
                      <a:pPr algn="ctr" fontAlgn="b"/>
                      <a:r>
                        <a:rPr lang="en-US" sz="1400" b="0" i="0" u="none" strike="noStrike" dirty="0">
                          <a:solidFill>
                            <a:srgbClr val="000000"/>
                          </a:solidFill>
                          <a:latin typeface="B Nazanin"/>
                          <a:cs typeface="B Nazanin" pitchFamily="2" charset="-78"/>
                        </a:rPr>
                        <a:t>33865.7484</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مبلمان میدان امام خمینی و نور پردازی</a:t>
                      </a:r>
                    </a:p>
                  </a:txBody>
                  <a:tcPr marL="9525" marR="9525" marT="9525" marB="0" anchor="ctr"/>
                </a:tc>
                <a:tc>
                  <a:txBody>
                    <a:bodyPr/>
                    <a:lstStyle/>
                    <a:p>
                      <a:pPr algn="ctr"/>
                      <a:r>
                        <a:rPr lang="fa-IR" sz="1400" dirty="0">
                          <a:cs typeface="B Nazanin" pitchFamily="2" charset="-78"/>
                        </a:rPr>
                        <a:t>11</a:t>
                      </a:r>
                      <a:endParaRPr lang="en-US" sz="1400" dirty="0">
                        <a:cs typeface="B Nazanin" pitchFamily="2" charset="-78"/>
                      </a:endParaRPr>
                    </a:p>
                  </a:txBody>
                  <a:tcPr anchor="ctr"/>
                </a:tc>
                <a:extLst>
                  <a:ext uri="{0D108BD9-81ED-4DB2-BD59-A6C34878D82A}">
                    <a16:rowId xmlns:a16="http://schemas.microsoft.com/office/drawing/2014/main" xmlns="" val="10011"/>
                  </a:ext>
                </a:extLst>
              </a:tr>
            </a:tbl>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785974"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ششم (</a:t>
            </a:r>
            <a:r>
              <a:rPr lang="fa-IR" sz="1400" b="1" dirty="0">
                <a:cs typeface="B Nazanin" pitchFamily="2" charset="-78"/>
              </a:rPr>
              <a:t> برنامه اجرایی و مکانیسم اجرایی)</a:t>
            </a:r>
            <a:endParaRPr lang="en-US" sz="1400" b="1" dirty="0">
              <a:cs typeface="B Nazanin" pitchFamily="2" charset="-78"/>
            </a:endParaRPr>
          </a:p>
        </p:txBody>
      </p:sp>
      <p:sp>
        <p:nvSpPr>
          <p:cNvPr id="8" name="Slide Number Placeholder 7"/>
          <p:cNvSpPr>
            <a:spLocks noGrp="1"/>
          </p:cNvSpPr>
          <p:nvPr>
            <p:ph type="sldNum" sz="quarter" idx="12"/>
          </p:nvPr>
        </p:nvSpPr>
        <p:spPr/>
        <p:txBody>
          <a:bodyPr/>
          <a:lstStyle/>
          <a:p>
            <a:fld id="{FF86FEA7-80B1-4C74-85F3-91076A821A0B}" type="slidenum">
              <a:rPr lang="en-US" smtClean="0"/>
              <a:pPr/>
              <a:t>93</a:t>
            </a:fld>
            <a:endParaRPr lang="en-US" dirty="0"/>
          </a:p>
        </p:txBody>
      </p:sp>
      <p:graphicFrame>
        <p:nvGraphicFramePr>
          <p:cNvPr id="11" name="Table 10"/>
          <p:cNvGraphicFramePr>
            <a:graphicFrameLocks noGrp="1"/>
          </p:cNvGraphicFramePr>
          <p:nvPr/>
        </p:nvGraphicFramePr>
        <p:xfrm>
          <a:off x="285724" y="1220183"/>
          <a:ext cx="6215110" cy="7450455"/>
        </p:xfrm>
        <a:graphic>
          <a:graphicData uri="http://schemas.openxmlformats.org/drawingml/2006/table">
            <a:tbl>
              <a:tblPr firstRow="1" bandRow="1">
                <a:tableStyleId>{5C22544A-7EE6-4342-B048-85BDC9FD1C3A}</a:tableStyleId>
              </a:tblPr>
              <a:tblGrid>
                <a:gridCol w="887873">
                  <a:extLst>
                    <a:ext uri="{9D8B030D-6E8A-4147-A177-3AD203B41FA5}">
                      <a16:colId xmlns:a16="http://schemas.microsoft.com/office/drawing/2014/main" xmlns="" val="20000"/>
                    </a:ext>
                  </a:extLst>
                </a:gridCol>
                <a:gridCol w="887873">
                  <a:extLst>
                    <a:ext uri="{9D8B030D-6E8A-4147-A177-3AD203B41FA5}">
                      <a16:colId xmlns:a16="http://schemas.microsoft.com/office/drawing/2014/main" xmlns="" val="20001"/>
                    </a:ext>
                  </a:extLst>
                </a:gridCol>
                <a:gridCol w="887873">
                  <a:extLst>
                    <a:ext uri="{9D8B030D-6E8A-4147-A177-3AD203B41FA5}">
                      <a16:colId xmlns:a16="http://schemas.microsoft.com/office/drawing/2014/main" xmlns="" val="20002"/>
                    </a:ext>
                  </a:extLst>
                </a:gridCol>
                <a:gridCol w="887873">
                  <a:extLst>
                    <a:ext uri="{9D8B030D-6E8A-4147-A177-3AD203B41FA5}">
                      <a16:colId xmlns:a16="http://schemas.microsoft.com/office/drawing/2014/main" xmlns="" val="20003"/>
                    </a:ext>
                  </a:extLst>
                </a:gridCol>
                <a:gridCol w="887873">
                  <a:extLst>
                    <a:ext uri="{9D8B030D-6E8A-4147-A177-3AD203B41FA5}">
                      <a16:colId xmlns:a16="http://schemas.microsoft.com/office/drawing/2014/main" xmlns="" val="20004"/>
                    </a:ext>
                  </a:extLst>
                </a:gridCol>
                <a:gridCol w="1094631">
                  <a:extLst>
                    <a:ext uri="{9D8B030D-6E8A-4147-A177-3AD203B41FA5}">
                      <a16:colId xmlns:a16="http://schemas.microsoft.com/office/drawing/2014/main" xmlns="" val="20005"/>
                    </a:ext>
                  </a:extLst>
                </a:gridCol>
                <a:gridCol w="681114">
                  <a:extLst>
                    <a:ext uri="{9D8B030D-6E8A-4147-A177-3AD203B41FA5}">
                      <a16:colId xmlns:a16="http://schemas.microsoft.com/office/drawing/2014/main" xmlns="" val="20006"/>
                    </a:ext>
                  </a:extLst>
                </a:gridCol>
              </a:tblGrid>
              <a:tr h="370840">
                <a:tc>
                  <a:txBody>
                    <a:bodyPr/>
                    <a:lstStyle/>
                    <a:p>
                      <a:pPr algn="ctr"/>
                      <a:r>
                        <a:rPr lang="fa-IR" sz="1400" dirty="0">
                          <a:cs typeface="B Nazanin" pitchFamily="2" charset="-78"/>
                        </a:rPr>
                        <a:t>قیمت کل</a:t>
                      </a:r>
                      <a:endParaRPr lang="en-US" sz="1400" dirty="0">
                        <a:cs typeface="B Nazanin" pitchFamily="2" charset="-78"/>
                      </a:endParaRPr>
                    </a:p>
                  </a:txBody>
                  <a:tcPr anchor="ctr"/>
                </a:tc>
                <a:tc>
                  <a:txBody>
                    <a:bodyPr/>
                    <a:lstStyle/>
                    <a:p>
                      <a:pPr algn="ctr"/>
                      <a:r>
                        <a:rPr lang="fa-IR" sz="1400" dirty="0">
                          <a:cs typeface="B Nazanin" pitchFamily="2" charset="-78"/>
                        </a:rPr>
                        <a:t>قیمت هر متر مربع (ریال)</a:t>
                      </a:r>
                      <a:endParaRPr lang="en-US" sz="1400" dirty="0">
                        <a:cs typeface="B Nazanin" pitchFamily="2" charset="-78"/>
                      </a:endParaRPr>
                    </a:p>
                  </a:txBody>
                  <a:tcPr anchor="ctr"/>
                </a:tc>
                <a:tc>
                  <a:txBody>
                    <a:bodyPr/>
                    <a:lstStyle/>
                    <a:p>
                      <a:pPr algn="ctr"/>
                      <a:r>
                        <a:rPr lang="fa-IR" sz="1400" dirty="0">
                          <a:cs typeface="B Nazanin" pitchFamily="2" charset="-78"/>
                        </a:rPr>
                        <a:t>مساحت اماده سازی شده</a:t>
                      </a:r>
                      <a:endParaRPr lang="en-US" sz="1400" dirty="0">
                        <a:cs typeface="B Nazanin" pitchFamily="2" charset="-78"/>
                      </a:endParaRPr>
                    </a:p>
                  </a:txBody>
                  <a:tcPr anchor="ctr"/>
                </a:tc>
                <a:tc>
                  <a:txBody>
                    <a:bodyPr/>
                    <a:lstStyle/>
                    <a:p>
                      <a:pPr algn="ctr"/>
                      <a:r>
                        <a:rPr lang="fa-IR" sz="1400" dirty="0">
                          <a:cs typeface="B Nazanin" pitchFamily="2" charset="-78"/>
                        </a:rPr>
                        <a:t>تعداد طبقات</a:t>
                      </a:r>
                      <a:endParaRPr lang="en-US" sz="1400" dirty="0">
                        <a:cs typeface="B Nazanin" pitchFamily="2" charset="-78"/>
                      </a:endParaRPr>
                    </a:p>
                  </a:txBody>
                  <a:tcPr anchor="ctr"/>
                </a:tc>
                <a:tc>
                  <a:txBody>
                    <a:bodyPr/>
                    <a:lstStyle/>
                    <a:p>
                      <a:pPr algn="ctr"/>
                      <a:r>
                        <a:rPr lang="fa-IR" sz="1400" dirty="0">
                          <a:cs typeface="B Nazanin" pitchFamily="2" charset="-78"/>
                        </a:rPr>
                        <a:t>زیر بنای ساختمان</a:t>
                      </a:r>
                      <a:endParaRPr lang="en-US" sz="1400" dirty="0">
                        <a:cs typeface="B Nazanin" pitchFamily="2" charset="-78"/>
                      </a:endParaRPr>
                    </a:p>
                  </a:txBody>
                  <a:tcPr anchor="ctr"/>
                </a:tc>
                <a:tc>
                  <a:txBody>
                    <a:bodyPr/>
                    <a:lstStyle/>
                    <a:p>
                      <a:pPr algn="ctr"/>
                      <a:r>
                        <a:rPr lang="fa-IR" sz="1400" dirty="0">
                          <a:cs typeface="B Nazanin" pitchFamily="2" charset="-78"/>
                        </a:rPr>
                        <a:t>عنوان پروژه</a:t>
                      </a:r>
                      <a:endParaRPr lang="en-US" sz="1400" dirty="0">
                        <a:cs typeface="B Nazanin" pitchFamily="2" charset="-78"/>
                      </a:endParaRPr>
                    </a:p>
                  </a:txBody>
                  <a:tcPr anchor="ctr"/>
                </a:tc>
                <a:tc>
                  <a:txBody>
                    <a:bodyPr/>
                    <a:lstStyle/>
                    <a:p>
                      <a:pPr algn="ctr"/>
                      <a:r>
                        <a:rPr lang="fa-IR" sz="1400" dirty="0">
                          <a:cs typeface="B Nazanin" pitchFamily="2" charset="-78"/>
                        </a:rPr>
                        <a:t>شماره پروژه</a:t>
                      </a:r>
                      <a:endParaRPr lang="en-US" sz="1400" dirty="0">
                        <a:cs typeface="B Nazanin" pitchFamily="2" charset="-78"/>
                      </a:endParaRPr>
                    </a:p>
                  </a:txBody>
                  <a:tcPr anchor="ctr"/>
                </a:tc>
                <a:extLst>
                  <a:ext uri="{0D108BD9-81ED-4DB2-BD59-A6C34878D82A}">
                    <a16:rowId xmlns:a16="http://schemas.microsoft.com/office/drawing/2014/main" xmlns="" val="10000"/>
                  </a:ext>
                </a:extLst>
              </a:tr>
              <a:tr h="370840">
                <a:tc>
                  <a:txBody>
                    <a:bodyPr/>
                    <a:lstStyle/>
                    <a:p>
                      <a:pPr algn="ctr" fontAlgn="b"/>
                      <a:r>
                        <a:rPr lang="en-US" sz="1400" b="0" i="0" u="none" strike="noStrike" dirty="0">
                          <a:solidFill>
                            <a:srgbClr val="000000"/>
                          </a:solidFill>
                          <a:latin typeface="B Nazanin"/>
                        </a:rPr>
                        <a:t>858432930</a:t>
                      </a:r>
                    </a:p>
                  </a:txBody>
                  <a:tcPr marL="9525" marR="9525" marT="9525" marB="0" anchor="ctr"/>
                </a:tc>
                <a:tc>
                  <a:txBody>
                    <a:bodyPr/>
                    <a:lstStyle/>
                    <a:p>
                      <a:pPr algn="ctr" fontAlgn="b"/>
                      <a:r>
                        <a:rPr lang="en-US" sz="1400" b="0" i="0" u="none" strike="noStrike" dirty="0">
                          <a:solidFill>
                            <a:srgbClr val="000000"/>
                          </a:solidFill>
                          <a:latin typeface="B Nazanin"/>
                        </a:rPr>
                        <a:t>185000</a:t>
                      </a:r>
                    </a:p>
                  </a:txBody>
                  <a:tcPr marL="9525" marR="9525" marT="9525" marB="0" anchor="ctr"/>
                </a:tc>
                <a:tc>
                  <a:txBody>
                    <a:bodyPr/>
                    <a:lstStyle/>
                    <a:p>
                      <a:pPr algn="ctr" fontAlgn="b"/>
                      <a:r>
                        <a:rPr lang="en-US" sz="1400" b="0" i="0" u="none" strike="noStrike" dirty="0">
                          <a:solidFill>
                            <a:srgbClr val="000000"/>
                          </a:solidFill>
                          <a:latin typeface="B Nazanin"/>
                        </a:rPr>
                        <a:t>4640.178</a:t>
                      </a:r>
                    </a:p>
                  </a:txBody>
                  <a:tcPr marL="9525" marR="9525" marT="9525" marB="0" anchor="ctr"/>
                </a:tc>
                <a:tc>
                  <a:txBody>
                    <a:bodyPr/>
                    <a:lstStyle/>
                    <a:p>
                      <a:pPr algn="ctr" fontAlgn="b"/>
                      <a:r>
                        <a:rPr lang="en-US" sz="1400" b="0" i="0" u="none" strike="noStrike" dirty="0">
                          <a:solidFill>
                            <a:srgbClr val="000000"/>
                          </a:solidFill>
                          <a:latin typeface="B Nazanin"/>
                        </a:rPr>
                        <a:t>4</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1160.0445</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ساختمان تجاری اقامتی بر خیابان باب همایون</a:t>
                      </a:r>
                    </a:p>
                  </a:txBody>
                  <a:tcPr marL="9525" marR="9525" marT="9525" marB="0" anchor="ctr"/>
                </a:tc>
                <a:tc>
                  <a:txBody>
                    <a:bodyPr/>
                    <a:lstStyle/>
                    <a:p>
                      <a:pPr algn="ctr"/>
                      <a:r>
                        <a:rPr lang="fa-IR" sz="1400" dirty="0">
                          <a:cs typeface="B Nazanin" pitchFamily="2" charset="-78"/>
                        </a:rPr>
                        <a:t>1</a:t>
                      </a:r>
                      <a:endParaRPr lang="en-US" sz="1400" dirty="0">
                        <a:cs typeface="B Nazanin" pitchFamily="2" charset="-78"/>
                      </a:endParaRPr>
                    </a:p>
                  </a:txBody>
                  <a:tcPr anchor="ctr"/>
                </a:tc>
                <a:extLst>
                  <a:ext uri="{0D108BD9-81ED-4DB2-BD59-A6C34878D82A}">
                    <a16:rowId xmlns:a16="http://schemas.microsoft.com/office/drawing/2014/main" xmlns="" val="10001"/>
                  </a:ext>
                </a:extLst>
              </a:tr>
              <a:tr h="370840">
                <a:tc>
                  <a:txBody>
                    <a:bodyPr/>
                    <a:lstStyle/>
                    <a:p>
                      <a:pPr algn="ctr" fontAlgn="b"/>
                      <a:r>
                        <a:rPr lang="en-US" sz="1400" b="0" i="0" u="none" strike="noStrike">
                          <a:solidFill>
                            <a:srgbClr val="000000"/>
                          </a:solidFill>
                          <a:latin typeface="B Nazanin"/>
                        </a:rPr>
                        <a:t>627993414</a:t>
                      </a:r>
                    </a:p>
                  </a:txBody>
                  <a:tcPr marL="9525" marR="9525" marT="9525" marB="0" anchor="ctr"/>
                </a:tc>
                <a:tc>
                  <a:txBody>
                    <a:bodyPr/>
                    <a:lstStyle/>
                    <a:p>
                      <a:pPr algn="ctr" fontAlgn="b"/>
                      <a:r>
                        <a:rPr lang="en-US" sz="1400" b="0" i="0" u="none" strike="noStrike">
                          <a:solidFill>
                            <a:srgbClr val="000000"/>
                          </a:solidFill>
                          <a:latin typeface="B Nazanin"/>
                        </a:rPr>
                        <a:t>215000</a:t>
                      </a:r>
                    </a:p>
                  </a:txBody>
                  <a:tcPr marL="9525" marR="9525" marT="9525" marB="0" anchor="ctr"/>
                </a:tc>
                <a:tc>
                  <a:txBody>
                    <a:bodyPr/>
                    <a:lstStyle/>
                    <a:p>
                      <a:pPr algn="ctr" fontAlgn="b"/>
                      <a:r>
                        <a:rPr lang="en-US" sz="1400" b="0" i="0" u="none" strike="noStrike">
                          <a:solidFill>
                            <a:srgbClr val="000000"/>
                          </a:solidFill>
                          <a:latin typeface="B Nazanin"/>
                        </a:rPr>
                        <a:t>2920.8996</a:t>
                      </a:r>
                    </a:p>
                  </a:txBody>
                  <a:tcPr marL="9525" marR="9525" marT="9525" marB="0" anchor="ctr"/>
                </a:tc>
                <a:tc>
                  <a:txBody>
                    <a:bodyPr/>
                    <a:lstStyle/>
                    <a:p>
                      <a:pPr algn="ctr" fontAlgn="b"/>
                      <a:r>
                        <a:rPr lang="en-US" sz="1400" b="0" i="0" u="none" strike="noStrike">
                          <a:solidFill>
                            <a:srgbClr val="000000"/>
                          </a:solidFill>
                          <a:latin typeface="B Nazanin"/>
                        </a:rPr>
                        <a:t>4</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730.2249</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ساختمان تجاری بر خیابان امام خمینی</a:t>
                      </a:r>
                    </a:p>
                  </a:txBody>
                  <a:tcPr marL="9525" marR="9525" marT="9525" marB="0" anchor="ctr"/>
                </a:tc>
                <a:tc>
                  <a:txBody>
                    <a:bodyPr/>
                    <a:lstStyle/>
                    <a:p>
                      <a:pPr algn="ctr"/>
                      <a:r>
                        <a:rPr lang="fa-IR" sz="1400" dirty="0">
                          <a:cs typeface="B Nazanin" pitchFamily="2" charset="-78"/>
                        </a:rPr>
                        <a:t>2</a:t>
                      </a:r>
                      <a:endParaRPr lang="en-US" sz="1400" dirty="0">
                        <a:cs typeface="B Nazanin" pitchFamily="2" charset="-78"/>
                      </a:endParaRPr>
                    </a:p>
                  </a:txBody>
                  <a:tcPr anchor="ctr"/>
                </a:tc>
                <a:extLst>
                  <a:ext uri="{0D108BD9-81ED-4DB2-BD59-A6C34878D82A}">
                    <a16:rowId xmlns:a16="http://schemas.microsoft.com/office/drawing/2014/main" xmlns="" val="10002"/>
                  </a:ext>
                </a:extLst>
              </a:tr>
              <a:tr h="370840">
                <a:tc>
                  <a:txBody>
                    <a:bodyPr/>
                    <a:lstStyle/>
                    <a:p>
                      <a:pPr algn="ctr" fontAlgn="b"/>
                      <a:r>
                        <a:rPr lang="en-US" sz="1400" b="0" i="0" u="none" strike="noStrike">
                          <a:solidFill>
                            <a:srgbClr val="000000"/>
                          </a:solidFill>
                          <a:latin typeface="B Nazanin"/>
                        </a:rPr>
                        <a:t>707860972</a:t>
                      </a:r>
                    </a:p>
                  </a:txBody>
                  <a:tcPr marL="9525" marR="9525" marT="9525" marB="0" anchor="ctr"/>
                </a:tc>
                <a:tc>
                  <a:txBody>
                    <a:bodyPr/>
                    <a:lstStyle/>
                    <a:p>
                      <a:pPr algn="ctr" fontAlgn="b"/>
                      <a:r>
                        <a:rPr lang="en-US" sz="1400" b="0" i="0" u="none" strike="noStrike" dirty="0">
                          <a:solidFill>
                            <a:srgbClr val="000000"/>
                          </a:solidFill>
                          <a:latin typeface="B Nazanin"/>
                        </a:rPr>
                        <a:t>230000</a:t>
                      </a:r>
                    </a:p>
                  </a:txBody>
                  <a:tcPr marL="9525" marR="9525" marT="9525" marB="0" anchor="ctr"/>
                </a:tc>
                <a:tc>
                  <a:txBody>
                    <a:bodyPr/>
                    <a:lstStyle/>
                    <a:p>
                      <a:pPr algn="ctr" fontAlgn="b"/>
                      <a:r>
                        <a:rPr lang="en-US" sz="1400" b="0" i="0" u="none" strike="noStrike">
                          <a:solidFill>
                            <a:srgbClr val="000000"/>
                          </a:solidFill>
                          <a:latin typeface="B Nazanin"/>
                        </a:rPr>
                        <a:t>3077.6564</a:t>
                      </a:r>
                    </a:p>
                  </a:txBody>
                  <a:tcPr marL="9525" marR="9525" marT="9525" marB="0" anchor="ctr"/>
                </a:tc>
                <a:tc>
                  <a:txBody>
                    <a:bodyPr/>
                    <a:lstStyle/>
                    <a:p>
                      <a:pPr algn="ctr" fontAlgn="b"/>
                      <a:r>
                        <a:rPr lang="en-US" sz="1400" b="0" i="0" u="none" strike="noStrike">
                          <a:solidFill>
                            <a:srgbClr val="000000"/>
                          </a:solidFill>
                          <a:latin typeface="B Nazanin"/>
                        </a:rPr>
                        <a:t>4</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769.4141</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ساختمان اقامتی تجاری بر خیابان ناصر خسرو</a:t>
                      </a:r>
                    </a:p>
                  </a:txBody>
                  <a:tcPr marL="9525" marR="9525" marT="9525" marB="0" anchor="ctr"/>
                </a:tc>
                <a:tc>
                  <a:txBody>
                    <a:bodyPr/>
                    <a:lstStyle/>
                    <a:p>
                      <a:pPr algn="ctr"/>
                      <a:r>
                        <a:rPr lang="fa-IR" sz="1400" dirty="0">
                          <a:cs typeface="B Nazanin" pitchFamily="2" charset="-78"/>
                        </a:rPr>
                        <a:t>3</a:t>
                      </a:r>
                      <a:endParaRPr lang="en-US" sz="1400" dirty="0">
                        <a:cs typeface="B Nazanin" pitchFamily="2" charset="-78"/>
                      </a:endParaRPr>
                    </a:p>
                  </a:txBody>
                  <a:tcPr anchor="ctr"/>
                </a:tc>
                <a:extLst>
                  <a:ext uri="{0D108BD9-81ED-4DB2-BD59-A6C34878D82A}">
                    <a16:rowId xmlns:a16="http://schemas.microsoft.com/office/drawing/2014/main" xmlns="" val="10003"/>
                  </a:ext>
                </a:extLst>
              </a:tr>
              <a:tr h="370840">
                <a:tc>
                  <a:txBody>
                    <a:bodyPr/>
                    <a:lstStyle/>
                    <a:p>
                      <a:pPr algn="ctr" fontAlgn="b"/>
                      <a:r>
                        <a:rPr lang="en-US" sz="1400" b="0" i="0" u="none" strike="noStrike">
                          <a:solidFill>
                            <a:srgbClr val="000000"/>
                          </a:solidFill>
                          <a:latin typeface="B Nazanin"/>
                        </a:rPr>
                        <a:t>1254674800</a:t>
                      </a:r>
                    </a:p>
                  </a:txBody>
                  <a:tcPr marL="9525" marR="9525" marT="9525" marB="0" anchor="ctr"/>
                </a:tc>
                <a:tc>
                  <a:txBody>
                    <a:bodyPr/>
                    <a:lstStyle/>
                    <a:p>
                      <a:pPr algn="ctr" fontAlgn="b"/>
                      <a:r>
                        <a:rPr lang="en-US" sz="1400" b="0" i="0" u="none" strike="noStrike">
                          <a:solidFill>
                            <a:srgbClr val="000000"/>
                          </a:solidFill>
                          <a:latin typeface="B Nazanin"/>
                        </a:rPr>
                        <a:t>250000</a:t>
                      </a:r>
                    </a:p>
                  </a:txBody>
                  <a:tcPr marL="9525" marR="9525" marT="9525" marB="0" anchor="ctr"/>
                </a:tc>
                <a:tc>
                  <a:txBody>
                    <a:bodyPr/>
                    <a:lstStyle/>
                    <a:p>
                      <a:pPr algn="ctr" fontAlgn="b"/>
                      <a:r>
                        <a:rPr lang="en-US" sz="1400" b="0" i="0" u="none" strike="noStrike">
                          <a:solidFill>
                            <a:srgbClr val="000000"/>
                          </a:solidFill>
                          <a:latin typeface="B Nazanin"/>
                        </a:rPr>
                        <a:t>5018.6992</a:t>
                      </a:r>
                    </a:p>
                  </a:txBody>
                  <a:tcPr marL="9525" marR="9525" marT="9525" marB="0" anchor="ctr"/>
                </a:tc>
                <a:tc>
                  <a:txBody>
                    <a:bodyPr/>
                    <a:lstStyle/>
                    <a:p>
                      <a:pPr algn="ctr" fontAlgn="b"/>
                      <a:r>
                        <a:rPr lang="en-US" sz="1400" b="0" i="0" u="none" strike="noStrike">
                          <a:solidFill>
                            <a:srgbClr val="000000"/>
                          </a:solidFill>
                          <a:latin typeface="B Nazanin"/>
                        </a:rPr>
                        <a:t>4</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1254.6748</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ساختمان فرهنگی گردشگری بر خیابان امیر کبیر</a:t>
                      </a:r>
                    </a:p>
                  </a:txBody>
                  <a:tcPr marL="9525" marR="9525" marT="9525" marB="0" anchor="ctr"/>
                </a:tc>
                <a:tc>
                  <a:txBody>
                    <a:bodyPr/>
                    <a:lstStyle/>
                    <a:p>
                      <a:pPr algn="ctr"/>
                      <a:r>
                        <a:rPr lang="fa-IR" sz="1400" dirty="0">
                          <a:cs typeface="B Nazanin" pitchFamily="2" charset="-78"/>
                        </a:rPr>
                        <a:t>4</a:t>
                      </a:r>
                      <a:endParaRPr lang="en-US" sz="1400" dirty="0">
                        <a:cs typeface="B Nazanin" pitchFamily="2" charset="-78"/>
                      </a:endParaRPr>
                    </a:p>
                  </a:txBody>
                  <a:tcPr anchor="ctr"/>
                </a:tc>
                <a:extLst>
                  <a:ext uri="{0D108BD9-81ED-4DB2-BD59-A6C34878D82A}">
                    <a16:rowId xmlns:a16="http://schemas.microsoft.com/office/drawing/2014/main" xmlns="" val="10004"/>
                  </a:ext>
                </a:extLst>
              </a:tr>
              <a:tr h="370840">
                <a:tc>
                  <a:txBody>
                    <a:bodyPr/>
                    <a:lstStyle/>
                    <a:p>
                      <a:pPr algn="ctr" fontAlgn="b"/>
                      <a:r>
                        <a:rPr lang="en-US" sz="1400" b="0" i="0" u="none" strike="noStrike">
                          <a:solidFill>
                            <a:srgbClr val="000000"/>
                          </a:solidFill>
                          <a:latin typeface="B Nazanin"/>
                        </a:rPr>
                        <a:t>7087142898</a:t>
                      </a:r>
                    </a:p>
                  </a:txBody>
                  <a:tcPr marL="9525" marR="9525" marT="9525" marB="0" anchor="ctr"/>
                </a:tc>
                <a:tc>
                  <a:txBody>
                    <a:bodyPr/>
                    <a:lstStyle/>
                    <a:p>
                      <a:pPr algn="ctr" fontAlgn="b"/>
                      <a:r>
                        <a:rPr lang="en-US" sz="1400" b="0" i="0" u="none" strike="noStrike">
                          <a:solidFill>
                            <a:srgbClr val="000000"/>
                          </a:solidFill>
                          <a:latin typeface="B Nazanin"/>
                        </a:rPr>
                        <a:t>270000</a:t>
                      </a:r>
                    </a:p>
                  </a:txBody>
                  <a:tcPr marL="9525" marR="9525" marT="9525" marB="0" anchor="ctr"/>
                </a:tc>
                <a:tc>
                  <a:txBody>
                    <a:bodyPr/>
                    <a:lstStyle/>
                    <a:p>
                      <a:pPr algn="ctr" fontAlgn="b"/>
                      <a:r>
                        <a:rPr lang="en-US" sz="1400" b="0" i="0" u="none" strike="noStrike">
                          <a:solidFill>
                            <a:srgbClr val="000000"/>
                          </a:solidFill>
                          <a:latin typeface="B Nazanin"/>
                        </a:rPr>
                        <a:t>26248.6774</a:t>
                      </a:r>
                    </a:p>
                  </a:txBody>
                  <a:tcPr marL="9525" marR="9525" marT="9525" marB="0" anchor="ctr"/>
                </a:tc>
                <a:tc>
                  <a:txBody>
                    <a:bodyPr/>
                    <a:lstStyle/>
                    <a:p>
                      <a:pPr algn="ctr" fontAlgn="b"/>
                      <a:r>
                        <a:rPr lang="en-US" sz="1400" b="0" i="0" u="none" strike="noStrike">
                          <a:solidFill>
                            <a:srgbClr val="000000"/>
                          </a:solidFill>
                          <a:latin typeface="B Nazanin"/>
                        </a:rPr>
                        <a:t>11</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2386.2434</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ساختمان مخابرات در بر جنوبی میدان امام خمینی</a:t>
                      </a:r>
                    </a:p>
                  </a:txBody>
                  <a:tcPr marL="9525" marR="9525" marT="9525" marB="0" anchor="ctr"/>
                </a:tc>
                <a:tc>
                  <a:txBody>
                    <a:bodyPr/>
                    <a:lstStyle/>
                    <a:p>
                      <a:pPr algn="ctr"/>
                      <a:r>
                        <a:rPr lang="fa-IR" sz="1400" dirty="0">
                          <a:cs typeface="B Nazanin" pitchFamily="2" charset="-78"/>
                        </a:rPr>
                        <a:t>5</a:t>
                      </a:r>
                      <a:endParaRPr lang="en-US" sz="1400" dirty="0">
                        <a:cs typeface="B Nazanin" pitchFamily="2" charset="-78"/>
                      </a:endParaRPr>
                    </a:p>
                  </a:txBody>
                  <a:tcPr anchor="ctr"/>
                </a:tc>
                <a:extLst>
                  <a:ext uri="{0D108BD9-81ED-4DB2-BD59-A6C34878D82A}">
                    <a16:rowId xmlns:a16="http://schemas.microsoft.com/office/drawing/2014/main" xmlns="" val="10005"/>
                  </a:ext>
                </a:extLst>
              </a:tr>
              <a:tr h="370840">
                <a:tc>
                  <a:txBody>
                    <a:bodyPr/>
                    <a:lstStyle/>
                    <a:p>
                      <a:pPr algn="ctr" fontAlgn="b"/>
                      <a:r>
                        <a:rPr lang="en-US" sz="1400" b="0" i="0" u="none" strike="noStrike">
                          <a:solidFill>
                            <a:srgbClr val="000000"/>
                          </a:solidFill>
                          <a:latin typeface="B Nazanin"/>
                        </a:rPr>
                        <a:t>2528081604</a:t>
                      </a:r>
                    </a:p>
                  </a:txBody>
                  <a:tcPr marL="9525" marR="9525" marT="9525" marB="0" anchor="ctr"/>
                </a:tc>
                <a:tc>
                  <a:txBody>
                    <a:bodyPr/>
                    <a:lstStyle/>
                    <a:p>
                      <a:pPr algn="ctr" fontAlgn="b"/>
                      <a:r>
                        <a:rPr lang="en-US" sz="1400" b="0" i="0" u="none" strike="noStrike">
                          <a:solidFill>
                            <a:srgbClr val="000000"/>
                          </a:solidFill>
                          <a:latin typeface="B Nazanin"/>
                        </a:rPr>
                        <a:t>270000</a:t>
                      </a:r>
                    </a:p>
                  </a:txBody>
                  <a:tcPr marL="9525" marR="9525" marT="9525" marB="0" anchor="ctr"/>
                </a:tc>
                <a:tc>
                  <a:txBody>
                    <a:bodyPr/>
                    <a:lstStyle/>
                    <a:p>
                      <a:pPr algn="ctr" fontAlgn="b"/>
                      <a:r>
                        <a:rPr lang="en-US" sz="1400" b="0" i="0" u="none" strike="noStrike">
                          <a:solidFill>
                            <a:srgbClr val="000000"/>
                          </a:solidFill>
                          <a:latin typeface="B Nazanin"/>
                        </a:rPr>
                        <a:t>9363.2652</a:t>
                      </a:r>
                    </a:p>
                  </a:txBody>
                  <a:tcPr marL="9525" marR="9525" marT="9525" marB="0" anchor="ctr"/>
                </a:tc>
                <a:tc>
                  <a:txBody>
                    <a:bodyPr/>
                    <a:lstStyle/>
                    <a:p>
                      <a:pPr algn="ctr" fontAlgn="b"/>
                      <a:r>
                        <a:rPr lang="en-US" sz="1400" b="0" i="0" u="none" strike="noStrike">
                          <a:solidFill>
                            <a:srgbClr val="000000"/>
                          </a:solidFill>
                          <a:latin typeface="B Nazanin"/>
                        </a:rPr>
                        <a:t>4</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2340.8163</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بدنه شمالی میدان امام خمینی</a:t>
                      </a:r>
                    </a:p>
                  </a:txBody>
                  <a:tcPr marL="9525" marR="9525" marT="9525" marB="0" anchor="ctr"/>
                </a:tc>
                <a:tc>
                  <a:txBody>
                    <a:bodyPr/>
                    <a:lstStyle/>
                    <a:p>
                      <a:pPr algn="ctr"/>
                      <a:r>
                        <a:rPr lang="fa-IR" sz="1400" dirty="0">
                          <a:cs typeface="B Nazanin" pitchFamily="2" charset="-78"/>
                        </a:rPr>
                        <a:t>6</a:t>
                      </a:r>
                      <a:endParaRPr lang="en-US" sz="1400" dirty="0">
                        <a:cs typeface="B Nazanin" pitchFamily="2" charset="-78"/>
                      </a:endParaRPr>
                    </a:p>
                  </a:txBody>
                  <a:tcPr anchor="ctr"/>
                </a:tc>
                <a:extLst>
                  <a:ext uri="{0D108BD9-81ED-4DB2-BD59-A6C34878D82A}">
                    <a16:rowId xmlns:a16="http://schemas.microsoft.com/office/drawing/2014/main" xmlns="" val="10006"/>
                  </a:ext>
                </a:extLst>
              </a:tr>
              <a:tr h="421028">
                <a:tc>
                  <a:txBody>
                    <a:bodyPr/>
                    <a:lstStyle/>
                    <a:p>
                      <a:pPr algn="ctr" fontAlgn="b"/>
                      <a:r>
                        <a:rPr lang="en-US" sz="1400" b="0" i="0" u="none" strike="noStrike">
                          <a:solidFill>
                            <a:srgbClr val="000000"/>
                          </a:solidFill>
                          <a:latin typeface="B Nazanin"/>
                        </a:rPr>
                        <a:t>1244044008</a:t>
                      </a:r>
                    </a:p>
                  </a:txBody>
                  <a:tcPr marL="9525" marR="9525" marT="9525" marB="0" anchor="ctr"/>
                </a:tc>
                <a:tc>
                  <a:txBody>
                    <a:bodyPr/>
                    <a:lstStyle/>
                    <a:p>
                      <a:pPr algn="ctr" fontAlgn="b"/>
                      <a:r>
                        <a:rPr lang="en-US" sz="1400" b="0" i="0" u="none" strike="noStrike">
                          <a:solidFill>
                            <a:srgbClr val="000000"/>
                          </a:solidFill>
                          <a:latin typeface="B Nazanin"/>
                        </a:rPr>
                        <a:t>270000</a:t>
                      </a:r>
                    </a:p>
                  </a:txBody>
                  <a:tcPr marL="9525" marR="9525" marT="9525" marB="0" anchor="ctr"/>
                </a:tc>
                <a:tc>
                  <a:txBody>
                    <a:bodyPr/>
                    <a:lstStyle/>
                    <a:p>
                      <a:pPr algn="ctr" fontAlgn="b"/>
                      <a:r>
                        <a:rPr lang="en-US" sz="1400" b="0" i="0" u="none" strike="noStrike">
                          <a:solidFill>
                            <a:srgbClr val="000000"/>
                          </a:solidFill>
                          <a:latin typeface="B Nazanin"/>
                        </a:rPr>
                        <a:t>4607.5704</a:t>
                      </a:r>
                    </a:p>
                  </a:txBody>
                  <a:tcPr marL="9525" marR="9525" marT="9525" marB="0" anchor="ctr"/>
                </a:tc>
                <a:tc>
                  <a:txBody>
                    <a:bodyPr/>
                    <a:lstStyle/>
                    <a:p>
                      <a:pPr algn="ctr" fontAlgn="b"/>
                      <a:r>
                        <a:rPr lang="en-US" sz="1400" b="0" i="0" u="none" strike="noStrike">
                          <a:solidFill>
                            <a:srgbClr val="000000"/>
                          </a:solidFill>
                          <a:latin typeface="B Nazanin"/>
                        </a:rPr>
                        <a:t>4</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1151.8926</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بدنه غربی میدان و شمال موزه</a:t>
                      </a:r>
                    </a:p>
                  </a:txBody>
                  <a:tcPr marL="9525" marR="9525" marT="9525" marB="0" anchor="ctr"/>
                </a:tc>
                <a:tc>
                  <a:txBody>
                    <a:bodyPr/>
                    <a:lstStyle/>
                    <a:p>
                      <a:pPr algn="ctr"/>
                      <a:r>
                        <a:rPr lang="fa-IR" sz="1400" dirty="0">
                          <a:cs typeface="B Nazanin" pitchFamily="2" charset="-78"/>
                        </a:rPr>
                        <a:t>7</a:t>
                      </a:r>
                      <a:endParaRPr lang="en-US" sz="1400" dirty="0">
                        <a:cs typeface="B Nazanin" pitchFamily="2" charset="-78"/>
                      </a:endParaRPr>
                    </a:p>
                  </a:txBody>
                  <a:tcPr anchor="ctr"/>
                </a:tc>
                <a:extLst>
                  <a:ext uri="{0D108BD9-81ED-4DB2-BD59-A6C34878D82A}">
                    <a16:rowId xmlns:a16="http://schemas.microsoft.com/office/drawing/2014/main" xmlns="" val="10007"/>
                  </a:ext>
                </a:extLst>
              </a:tr>
              <a:tr h="421028">
                <a:tc>
                  <a:txBody>
                    <a:bodyPr/>
                    <a:lstStyle/>
                    <a:p>
                      <a:pPr algn="ctr" fontAlgn="b"/>
                      <a:r>
                        <a:rPr lang="en-US" sz="1400" b="0" i="0" u="none" strike="noStrike">
                          <a:solidFill>
                            <a:srgbClr val="000000"/>
                          </a:solidFill>
                          <a:latin typeface="B Nazanin"/>
                        </a:rPr>
                        <a:t>683920260</a:t>
                      </a:r>
                    </a:p>
                  </a:txBody>
                  <a:tcPr marL="9525" marR="9525" marT="9525" marB="0" anchor="ctr"/>
                </a:tc>
                <a:tc>
                  <a:txBody>
                    <a:bodyPr/>
                    <a:lstStyle/>
                    <a:p>
                      <a:pPr algn="ctr" fontAlgn="b"/>
                      <a:r>
                        <a:rPr lang="en-US" sz="1400" b="0" i="0" u="none" strike="noStrike">
                          <a:solidFill>
                            <a:srgbClr val="000000"/>
                          </a:solidFill>
                          <a:latin typeface="B Nazanin"/>
                        </a:rPr>
                        <a:t>270000</a:t>
                      </a:r>
                    </a:p>
                  </a:txBody>
                  <a:tcPr marL="9525" marR="9525" marT="9525" marB="0" anchor="ctr"/>
                </a:tc>
                <a:tc>
                  <a:txBody>
                    <a:bodyPr/>
                    <a:lstStyle/>
                    <a:p>
                      <a:pPr algn="ctr" fontAlgn="b"/>
                      <a:r>
                        <a:rPr lang="en-US" sz="1400" b="0" i="0" u="none" strike="noStrike">
                          <a:solidFill>
                            <a:srgbClr val="000000"/>
                          </a:solidFill>
                          <a:latin typeface="B Nazanin"/>
                        </a:rPr>
                        <a:t>2533.038</a:t>
                      </a:r>
                    </a:p>
                  </a:txBody>
                  <a:tcPr marL="9525" marR="9525" marT="9525" marB="0" anchor="ctr"/>
                </a:tc>
                <a:tc>
                  <a:txBody>
                    <a:bodyPr/>
                    <a:lstStyle/>
                    <a:p>
                      <a:pPr algn="ctr" fontAlgn="b"/>
                      <a:r>
                        <a:rPr lang="en-US" sz="1400" b="0" i="0" u="none" strike="noStrike">
                          <a:solidFill>
                            <a:srgbClr val="000000"/>
                          </a:solidFill>
                          <a:latin typeface="B Nazanin"/>
                        </a:rPr>
                        <a:t>4</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633.2595</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تخریب ساختمان در جداره شرقی که به محیط پیاده رو تجاوز کرده است</a:t>
                      </a:r>
                    </a:p>
                  </a:txBody>
                  <a:tcPr marL="9525" marR="9525" marT="9525" marB="0" anchor="ctr"/>
                </a:tc>
                <a:tc>
                  <a:txBody>
                    <a:bodyPr/>
                    <a:lstStyle/>
                    <a:p>
                      <a:pPr algn="ctr"/>
                      <a:r>
                        <a:rPr lang="fa-IR" sz="1400" dirty="0">
                          <a:cs typeface="B Nazanin" pitchFamily="2" charset="-78"/>
                        </a:rPr>
                        <a:t>8</a:t>
                      </a:r>
                      <a:endParaRPr lang="en-US" sz="1400" dirty="0">
                        <a:cs typeface="B Nazanin" pitchFamily="2" charset="-78"/>
                      </a:endParaRPr>
                    </a:p>
                  </a:txBody>
                  <a:tcPr anchor="ctr"/>
                </a:tc>
                <a:extLst>
                  <a:ext uri="{0D108BD9-81ED-4DB2-BD59-A6C34878D82A}">
                    <a16:rowId xmlns:a16="http://schemas.microsoft.com/office/drawing/2014/main" xmlns="" val="10008"/>
                  </a:ext>
                </a:extLst>
              </a:tr>
              <a:tr h="421028">
                <a:tc>
                  <a:txBody>
                    <a:bodyPr/>
                    <a:lstStyle/>
                    <a:p>
                      <a:pPr algn="ctr" fontAlgn="b"/>
                      <a:r>
                        <a:rPr lang="en-US" sz="1400" b="0" i="0" u="none" strike="noStrike" dirty="0">
                          <a:solidFill>
                            <a:srgbClr val="000000"/>
                          </a:solidFill>
                          <a:latin typeface="B Nazanin"/>
                        </a:rPr>
                        <a:t>479693988</a:t>
                      </a:r>
                    </a:p>
                  </a:txBody>
                  <a:tcPr marL="9525" marR="9525" marT="9525" marB="0" anchor="ctr"/>
                </a:tc>
                <a:tc>
                  <a:txBody>
                    <a:bodyPr/>
                    <a:lstStyle/>
                    <a:p>
                      <a:pPr algn="ctr" fontAlgn="b"/>
                      <a:r>
                        <a:rPr lang="en-US" sz="1400" b="0" i="0" u="none" strike="noStrike" dirty="0">
                          <a:solidFill>
                            <a:srgbClr val="000000"/>
                          </a:solidFill>
                          <a:latin typeface="B Nazanin"/>
                        </a:rPr>
                        <a:t>270000</a:t>
                      </a:r>
                    </a:p>
                  </a:txBody>
                  <a:tcPr marL="9525" marR="9525" marT="9525" marB="0" anchor="ctr"/>
                </a:tc>
                <a:tc>
                  <a:txBody>
                    <a:bodyPr/>
                    <a:lstStyle/>
                    <a:p>
                      <a:pPr algn="ctr" fontAlgn="b"/>
                      <a:r>
                        <a:rPr lang="en-US" sz="1400" b="0" i="0" u="none" strike="noStrike" dirty="0">
                          <a:solidFill>
                            <a:srgbClr val="000000"/>
                          </a:solidFill>
                          <a:latin typeface="B Nazanin"/>
                        </a:rPr>
                        <a:t>1776.6444</a:t>
                      </a:r>
                    </a:p>
                  </a:txBody>
                  <a:tcPr marL="9525" marR="9525" marT="9525" marB="0" anchor="ctr"/>
                </a:tc>
                <a:tc>
                  <a:txBody>
                    <a:bodyPr/>
                    <a:lstStyle/>
                    <a:p>
                      <a:pPr algn="ctr" fontAlgn="b"/>
                      <a:r>
                        <a:rPr lang="en-US" sz="1400" b="0" i="0" u="none" strike="noStrike" dirty="0">
                          <a:solidFill>
                            <a:srgbClr val="000000"/>
                          </a:solidFill>
                          <a:latin typeface="B Nazanin"/>
                        </a:rPr>
                        <a:t>3</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592.2148</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ساختمان تجاری فرهنگی گردشگری بر خیابان امیر کبیر کنار بانک تجارت</a:t>
                      </a:r>
                    </a:p>
                  </a:txBody>
                  <a:tcPr marL="9525" marR="9525" marT="9525" marB="0" anchor="ctr"/>
                </a:tc>
                <a:tc>
                  <a:txBody>
                    <a:bodyPr/>
                    <a:lstStyle/>
                    <a:p>
                      <a:pPr algn="ctr"/>
                      <a:r>
                        <a:rPr lang="fa-IR" sz="1400" dirty="0">
                          <a:cs typeface="B Nazanin" pitchFamily="2" charset="-78"/>
                        </a:rPr>
                        <a:t>9</a:t>
                      </a:r>
                      <a:endParaRPr lang="en-US" sz="1400" dirty="0">
                        <a:cs typeface="B Nazanin" pitchFamily="2" charset="-78"/>
                      </a:endParaRPr>
                    </a:p>
                  </a:txBody>
                  <a:tcPr anchor="ctr"/>
                </a:tc>
                <a:extLst>
                  <a:ext uri="{0D108BD9-81ED-4DB2-BD59-A6C34878D82A}">
                    <a16:rowId xmlns:a16="http://schemas.microsoft.com/office/drawing/2014/main" xmlns="" val="10009"/>
                  </a:ext>
                </a:extLst>
              </a:tr>
              <a:tr h="421028">
                <a:tc>
                  <a:txBody>
                    <a:bodyPr/>
                    <a:lstStyle/>
                    <a:p>
                      <a:pPr algn="r" fontAlgn="b"/>
                      <a:r>
                        <a:rPr lang="en-US" sz="1400" b="0" i="0" u="none" strike="noStrike" dirty="0">
                          <a:solidFill>
                            <a:srgbClr val="000000"/>
                          </a:solidFill>
                          <a:latin typeface="B Nazanin"/>
                        </a:rPr>
                        <a:t>310,777,000</a:t>
                      </a:r>
                    </a:p>
                  </a:txBody>
                  <a:tcPr marL="9525" marR="9525" marT="9525" marB="0" anchor="ctr"/>
                </a:tc>
                <a:tc>
                  <a:txBody>
                    <a:bodyPr/>
                    <a:lstStyle/>
                    <a:p>
                      <a:pPr algn="ctr"/>
                      <a:endParaRPr lang="en-US" sz="1400" dirty="0">
                        <a:cs typeface="B Nazanin" pitchFamily="2" charset="-78"/>
                      </a:endParaRPr>
                    </a:p>
                  </a:txBody>
                  <a:tcPr anchor="ctr"/>
                </a:tc>
                <a:tc>
                  <a:txBody>
                    <a:bodyPr/>
                    <a:lstStyle/>
                    <a:p>
                      <a:pPr algn="ctr"/>
                      <a:endParaRPr lang="en-US" sz="1400" dirty="0">
                        <a:cs typeface="B Nazanin" pitchFamily="2" charset="-78"/>
                      </a:endParaRPr>
                    </a:p>
                  </a:txBody>
                  <a:tcPr anchor="ctr"/>
                </a:tc>
                <a:tc>
                  <a:txBody>
                    <a:bodyPr/>
                    <a:lstStyle/>
                    <a:p>
                      <a:pPr algn="ctr"/>
                      <a:r>
                        <a:rPr lang="fa-IR" sz="1400" dirty="0">
                          <a:cs typeface="B Nazanin" pitchFamily="2" charset="-78"/>
                        </a:rPr>
                        <a:t>-</a:t>
                      </a:r>
                      <a:endParaRPr lang="en-US" sz="1400" dirty="0">
                        <a:cs typeface="B Nazanin" pitchFamily="2" charset="-78"/>
                      </a:endParaRPr>
                    </a:p>
                  </a:txBody>
                  <a:tcPr anchor="ctr"/>
                </a:tc>
                <a:tc>
                  <a:txBody>
                    <a:bodyPr/>
                    <a:lstStyle/>
                    <a:p>
                      <a:pPr algn="ctr" fontAlgn="b"/>
                      <a:r>
                        <a:rPr lang="en-US" sz="1400" b="0" i="0" u="none" strike="noStrike" dirty="0">
                          <a:solidFill>
                            <a:srgbClr val="000000"/>
                          </a:solidFill>
                          <a:latin typeface="B Nazanin"/>
                          <a:cs typeface="B Nazanin" pitchFamily="2" charset="-78"/>
                        </a:rPr>
                        <a:t>24737.2329</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کفسازی میدان امام خمینی</a:t>
                      </a:r>
                    </a:p>
                  </a:txBody>
                  <a:tcPr marL="9525" marR="9525" marT="9525" marB="0" anchor="ctr"/>
                </a:tc>
                <a:tc>
                  <a:txBody>
                    <a:bodyPr/>
                    <a:lstStyle/>
                    <a:p>
                      <a:pPr algn="ctr"/>
                      <a:r>
                        <a:rPr lang="fa-IR" sz="1400" dirty="0">
                          <a:cs typeface="B Nazanin" pitchFamily="2" charset="-78"/>
                        </a:rPr>
                        <a:t>10</a:t>
                      </a:r>
                      <a:endParaRPr lang="en-US" sz="1400" dirty="0">
                        <a:cs typeface="B Nazanin" pitchFamily="2" charset="-78"/>
                      </a:endParaRPr>
                    </a:p>
                  </a:txBody>
                  <a:tcPr anchor="ctr"/>
                </a:tc>
                <a:extLst>
                  <a:ext uri="{0D108BD9-81ED-4DB2-BD59-A6C34878D82A}">
                    <a16:rowId xmlns:a16="http://schemas.microsoft.com/office/drawing/2014/main" xmlns="" val="10010"/>
                  </a:ext>
                </a:extLst>
              </a:tr>
              <a:tr h="421028">
                <a:tc>
                  <a:txBody>
                    <a:bodyPr/>
                    <a:lstStyle/>
                    <a:p>
                      <a:pPr algn="ctr" fontAlgn="b"/>
                      <a:r>
                        <a:rPr lang="en-US" sz="1400" b="0" i="0" u="none" strike="noStrike" dirty="0">
                          <a:solidFill>
                            <a:srgbClr val="000000"/>
                          </a:solidFill>
                          <a:latin typeface="B Nazanin"/>
                        </a:rPr>
                        <a:t>376399400</a:t>
                      </a:r>
                    </a:p>
                  </a:txBody>
                  <a:tcPr marL="9525" marR="9525" marT="9525" marB="0" anchor="ctr"/>
                </a:tc>
                <a:tc>
                  <a:txBody>
                    <a:bodyPr/>
                    <a:lstStyle/>
                    <a:p>
                      <a:pPr algn="ctr"/>
                      <a:endParaRPr lang="en-US" sz="1400" dirty="0">
                        <a:cs typeface="B Nazanin" pitchFamily="2" charset="-78"/>
                      </a:endParaRPr>
                    </a:p>
                  </a:txBody>
                  <a:tcPr anchor="ctr"/>
                </a:tc>
                <a:tc>
                  <a:txBody>
                    <a:bodyPr/>
                    <a:lstStyle/>
                    <a:p>
                      <a:pPr algn="ctr"/>
                      <a:endParaRPr lang="en-US" sz="1400" dirty="0">
                        <a:cs typeface="B Nazanin" pitchFamily="2" charset="-78"/>
                      </a:endParaRPr>
                    </a:p>
                  </a:txBody>
                  <a:tcPr anchor="ctr"/>
                </a:tc>
                <a:tc>
                  <a:txBody>
                    <a:bodyPr/>
                    <a:lstStyle/>
                    <a:p>
                      <a:pPr algn="ctr"/>
                      <a:r>
                        <a:rPr lang="fa-IR" sz="1400" dirty="0">
                          <a:cs typeface="B Nazanin" pitchFamily="2" charset="-78"/>
                        </a:rPr>
                        <a:t>-</a:t>
                      </a:r>
                      <a:endParaRPr lang="en-US" sz="1400" dirty="0">
                        <a:cs typeface="B Nazanin" pitchFamily="2" charset="-78"/>
                      </a:endParaRPr>
                    </a:p>
                  </a:txBody>
                  <a:tcPr anchor="ctr"/>
                </a:tc>
                <a:tc>
                  <a:txBody>
                    <a:bodyPr/>
                    <a:lstStyle/>
                    <a:p>
                      <a:pPr algn="ctr" fontAlgn="b"/>
                      <a:r>
                        <a:rPr lang="en-US" sz="1400" b="0" i="0" u="none" strike="noStrike" dirty="0">
                          <a:solidFill>
                            <a:srgbClr val="000000"/>
                          </a:solidFill>
                          <a:latin typeface="B Nazanin"/>
                          <a:cs typeface="B Nazanin" pitchFamily="2" charset="-78"/>
                        </a:rPr>
                        <a:t>33865.7484</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مبلمان میدان امام خمینی و نور پردازی</a:t>
                      </a:r>
                    </a:p>
                  </a:txBody>
                  <a:tcPr marL="9525" marR="9525" marT="9525" marB="0" anchor="ctr"/>
                </a:tc>
                <a:tc>
                  <a:txBody>
                    <a:bodyPr/>
                    <a:lstStyle/>
                    <a:p>
                      <a:pPr algn="ctr"/>
                      <a:r>
                        <a:rPr lang="fa-IR" sz="1400" dirty="0">
                          <a:cs typeface="B Nazanin" pitchFamily="2" charset="-78"/>
                        </a:rPr>
                        <a:t>11</a:t>
                      </a:r>
                      <a:endParaRPr lang="en-US" sz="1400" dirty="0">
                        <a:cs typeface="B Nazanin" pitchFamily="2" charset="-78"/>
                      </a:endParaRPr>
                    </a:p>
                  </a:txBody>
                  <a:tcPr anchor="ctr"/>
                </a:tc>
                <a:extLst>
                  <a:ext uri="{0D108BD9-81ED-4DB2-BD59-A6C34878D82A}">
                    <a16:rowId xmlns:a16="http://schemas.microsoft.com/office/drawing/2014/main" xmlns="" val="10011"/>
                  </a:ext>
                </a:extLst>
              </a:tr>
            </a:tbl>
          </a:graphicData>
        </a:graphic>
      </p:graphicFrame>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9" name="TextBox 8"/>
          <p:cNvSpPr txBox="1"/>
          <p:nvPr/>
        </p:nvSpPr>
        <p:spPr>
          <a:xfrm>
            <a:off x="-1785974" y="716133"/>
            <a:ext cx="5357850" cy="307777"/>
          </a:xfrm>
          <a:prstGeom prst="rect">
            <a:avLst/>
          </a:prstGeom>
          <a:noFill/>
        </p:spPr>
        <p:txBody>
          <a:bodyPr wrap="square" rtlCol="0">
            <a:spAutoFit/>
          </a:bodyPr>
          <a:lstStyle/>
          <a:p>
            <a:pPr algn="r" rtl="1"/>
            <a:r>
              <a:rPr lang="fa-IR" sz="1400" b="1" dirty="0">
                <a:solidFill>
                  <a:prstClr val="black"/>
                </a:solidFill>
                <a:cs typeface="B Nazanin" pitchFamily="2" charset="-78"/>
              </a:rPr>
              <a:t>پروسه ششم (</a:t>
            </a:r>
            <a:r>
              <a:rPr lang="fa-IR" sz="1400" b="1" dirty="0">
                <a:cs typeface="B Nazanin" pitchFamily="2" charset="-78"/>
              </a:rPr>
              <a:t> برنامه اجرایی و مکانیسم اجرایی)</a:t>
            </a:r>
            <a:endParaRPr lang="en-US" sz="1400" b="1" dirty="0">
              <a:cs typeface="B Nazanin" pitchFamily="2" charset="-78"/>
            </a:endParaRPr>
          </a:p>
        </p:txBody>
      </p:sp>
      <p:sp>
        <p:nvSpPr>
          <p:cNvPr id="8" name="Slide Number Placeholder 7"/>
          <p:cNvSpPr>
            <a:spLocks noGrp="1"/>
          </p:cNvSpPr>
          <p:nvPr>
            <p:ph type="sldNum" sz="quarter" idx="12"/>
          </p:nvPr>
        </p:nvSpPr>
        <p:spPr/>
        <p:txBody>
          <a:bodyPr/>
          <a:lstStyle/>
          <a:p>
            <a:fld id="{FF86FEA7-80B1-4C74-85F3-91076A821A0B}" type="slidenum">
              <a:rPr lang="en-US" smtClean="0"/>
              <a:pPr/>
              <a:t>94</a:t>
            </a:fld>
            <a:endParaRPr lang="en-US" dirty="0"/>
          </a:p>
        </p:txBody>
      </p:sp>
      <p:graphicFrame>
        <p:nvGraphicFramePr>
          <p:cNvPr id="11" name="Table 10"/>
          <p:cNvGraphicFramePr>
            <a:graphicFrameLocks noGrp="1"/>
          </p:cNvGraphicFramePr>
          <p:nvPr/>
        </p:nvGraphicFramePr>
        <p:xfrm>
          <a:off x="1285860" y="1166786"/>
          <a:ext cx="4000528" cy="1643074"/>
        </p:xfrm>
        <a:graphic>
          <a:graphicData uri="http://schemas.openxmlformats.org/drawingml/2006/table">
            <a:tbl>
              <a:tblPr firstRow="1" bandRow="1">
                <a:tableStyleId>{5C22544A-7EE6-4342-B048-85BDC9FD1C3A}</a:tableStyleId>
              </a:tblPr>
              <a:tblGrid>
                <a:gridCol w="2253170">
                  <a:extLst>
                    <a:ext uri="{9D8B030D-6E8A-4147-A177-3AD203B41FA5}">
                      <a16:colId xmlns:a16="http://schemas.microsoft.com/office/drawing/2014/main" xmlns="" val="20000"/>
                    </a:ext>
                  </a:extLst>
                </a:gridCol>
                <a:gridCol w="1747358">
                  <a:extLst>
                    <a:ext uri="{9D8B030D-6E8A-4147-A177-3AD203B41FA5}">
                      <a16:colId xmlns:a16="http://schemas.microsoft.com/office/drawing/2014/main" xmlns="" val="20001"/>
                    </a:ext>
                  </a:extLst>
                </a:gridCol>
              </a:tblGrid>
              <a:tr h="481591">
                <a:tc>
                  <a:txBody>
                    <a:bodyPr/>
                    <a:lstStyle/>
                    <a:p>
                      <a:pPr algn="ctr"/>
                      <a:r>
                        <a:rPr lang="fa-IR" sz="1400" dirty="0">
                          <a:cs typeface="B Nazanin" pitchFamily="2" charset="-78"/>
                        </a:rPr>
                        <a:t>ریال</a:t>
                      </a:r>
                      <a:endParaRPr lang="en-US" sz="1400" dirty="0">
                        <a:cs typeface="B Nazanin" pitchFamily="2" charset="-78"/>
                      </a:endParaRPr>
                    </a:p>
                  </a:txBody>
                  <a:tcPr anchor="ctr"/>
                </a:tc>
                <a:tc>
                  <a:txBody>
                    <a:bodyPr/>
                    <a:lstStyle/>
                    <a:p>
                      <a:pPr algn="ctr"/>
                      <a:endParaRPr lang="en-US" sz="1400" dirty="0">
                        <a:cs typeface="B Nazanin" pitchFamily="2" charset="-78"/>
                      </a:endParaRPr>
                    </a:p>
                  </a:txBody>
                  <a:tcPr anchor="ctr"/>
                </a:tc>
                <a:extLst>
                  <a:ext uri="{0D108BD9-81ED-4DB2-BD59-A6C34878D82A}">
                    <a16:rowId xmlns:a16="http://schemas.microsoft.com/office/drawing/2014/main" xmlns="" val="10000"/>
                  </a:ext>
                </a:extLst>
              </a:tr>
              <a:tr h="481591">
                <a:tc>
                  <a:txBody>
                    <a:bodyPr/>
                    <a:lstStyle/>
                    <a:p>
                      <a:pPr algn="ctr" fontAlgn="b"/>
                      <a:r>
                        <a:rPr lang="fa-IR" sz="1400" b="0" i="0" u="none" strike="noStrike" dirty="0">
                          <a:solidFill>
                            <a:srgbClr val="000000"/>
                          </a:solidFill>
                          <a:latin typeface="Calibri"/>
                        </a:rPr>
                        <a:t>13533249814</a:t>
                      </a:r>
                      <a:endParaRPr lang="en-US" sz="1400" b="0" i="0" u="none" strike="noStrike" dirty="0">
                        <a:solidFill>
                          <a:srgbClr val="000000"/>
                        </a:solidFill>
                        <a:latin typeface="Calibri"/>
                      </a:endParaRPr>
                    </a:p>
                  </a:txBody>
                  <a:tcPr marL="9525" marR="9525" marT="9525" marB="0" anchor="ctr"/>
                </a:tc>
                <a:tc>
                  <a:txBody>
                    <a:bodyPr/>
                    <a:lstStyle/>
                    <a:p>
                      <a:pPr algn="ctr"/>
                      <a:r>
                        <a:rPr lang="fa-IR" sz="1400" dirty="0">
                          <a:cs typeface="B Nazanin" pitchFamily="2" charset="-78"/>
                        </a:rPr>
                        <a:t>جمع سود پروژه ها</a:t>
                      </a:r>
                      <a:endParaRPr lang="en-US" sz="1400" dirty="0">
                        <a:cs typeface="B Nazanin" pitchFamily="2" charset="-78"/>
                      </a:endParaRPr>
                    </a:p>
                  </a:txBody>
                  <a:tcPr anchor="ctr"/>
                </a:tc>
                <a:extLst>
                  <a:ext uri="{0D108BD9-81ED-4DB2-BD59-A6C34878D82A}">
                    <a16:rowId xmlns:a16="http://schemas.microsoft.com/office/drawing/2014/main" xmlns="" val="10001"/>
                  </a:ext>
                </a:extLst>
              </a:tr>
              <a:tr h="679892">
                <a:tc>
                  <a:txBody>
                    <a:bodyPr/>
                    <a:lstStyle/>
                    <a:p>
                      <a:pPr algn="ctr" fontAlgn="b"/>
                      <a:r>
                        <a:rPr lang="fa-IR" sz="1400" b="0" i="0" u="none" strike="noStrike" dirty="0">
                          <a:solidFill>
                            <a:srgbClr val="000000"/>
                          </a:solidFill>
                          <a:latin typeface="Calibri"/>
                          <a:cs typeface="B Nazanin" pitchFamily="2" charset="-78"/>
                        </a:rPr>
                        <a:t>2625771460</a:t>
                      </a:r>
                      <a:endParaRPr lang="en-US" sz="1400" b="0" i="0" u="none" strike="noStrike" dirty="0">
                        <a:solidFill>
                          <a:srgbClr val="000000"/>
                        </a:solidFill>
                        <a:latin typeface="Calibri"/>
                        <a:cs typeface="B Nazanin" pitchFamily="2" charset="-78"/>
                      </a:endParaRPr>
                    </a:p>
                  </a:txBody>
                  <a:tcPr marL="9525" marR="9525" marT="9525" marB="0" anchor="ctr"/>
                </a:tc>
                <a:tc>
                  <a:txBody>
                    <a:bodyPr/>
                    <a:lstStyle/>
                    <a:p>
                      <a:pPr algn="ctr"/>
                      <a:r>
                        <a:rPr lang="fa-IR" sz="1400" dirty="0">
                          <a:cs typeface="B Nazanin" pitchFamily="2" charset="-78"/>
                        </a:rPr>
                        <a:t>جمع هزینه های پروزه ها</a:t>
                      </a:r>
                      <a:endParaRPr lang="en-US" sz="1400" dirty="0">
                        <a:cs typeface="B Nazanin" pitchFamily="2" charset="-78"/>
                      </a:endParaRPr>
                    </a:p>
                  </a:txBody>
                  <a:tcPr anchor="ctr"/>
                </a:tc>
                <a:extLst>
                  <a:ext uri="{0D108BD9-81ED-4DB2-BD59-A6C34878D82A}">
                    <a16:rowId xmlns:a16="http://schemas.microsoft.com/office/drawing/2014/main" xmlns="" val="10002"/>
                  </a:ext>
                </a:extLst>
              </a:tr>
            </a:tbl>
          </a:graphicData>
        </a:graphic>
      </p:graphicFrame>
      <p:graphicFrame>
        <p:nvGraphicFramePr>
          <p:cNvPr id="10" name="Table 9"/>
          <p:cNvGraphicFramePr>
            <a:graphicFrameLocks noGrp="1"/>
          </p:cNvGraphicFramePr>
          <p:nvPr/>
        </p:nvGraphicFramePr>
        <p:xfrm>
          <a:off x="571480" y="3095612"/>
          <a:ext cx="5715042" cy="2225040"/>
        </p:xfrm>
        <a:graphic>
          <a:graphicData uri="http://schemas.openxmlformats.org/drawingml/2006/table">
            <a:tbl>
              <a:tblPr firstRow="1" bandRow="1">
                <a:tableStyleId>{5C22544A-7EE6-4342-B048-85BDC9FD1C3A}</a:tableStyleId>
              </a:tblPr>
              <a:tblGrid>
                <a:gridCol w="952507">
                  <a:extLst>
                    <a:ext uri="{9D8B030D-6E8A-4147-A177-3AD203B41FA5}">
                      <a16:colId xmlns:a16="http://schemas.microsoft.com/office/drawing/2014/main" xmlns="" val="20000"/>
                    </a:ext>
                  </a:extLst>
                </a:gridCol>
                <a:gridCol w="952507">
                  <a:extLst>
                    <a:ext uri="{9D8B030D-6E8A-4147-A177-3AD203B41FA5}">
                      <a16:colId xmlns:a16="http://schemas.microsoft.com/office/drawing/2014/main" xmlns="" val="20001"/>
                    </a:ext>
                  </a:extLst>
                </a:gridCol>
                <a:gridCol w="952507">
                  <a:extLst>
                    <a:ext uri="{9D8B030D-6E8A-4147-A177-3AD203B41FA5}">
                      <a16:colId xmlns:a16="http://schemas.microsoft.com/office/drawing/2014/main" xmlns="" val="20002"/>
                    </a:ext>
                  </a:extLst>
                </a:gridCol>
                <a:gridCol w="714379">
                  <a:extLst>
                    <a:ext uri="{9D8B030D-6E8A-4147-A177-3AD203B41FA5}">
                      <a16:colId xmlns:a16="http://schemas.microsoft.com/office/drawing/2014/main" xmlns="" val="20003"/>
                    </a:ext>
                  </a:extLst>
                </a:gridCol>
                <a:gridCol w="785818">
                  <a:extLst>
                    <a:ext uri="{9D8B030D-6E8A-4147-A177-3AD203B41FA5}">
                      <a16:colId xmlns:a16="http://schemas.microsoft.com/office/drawing/2014/main" xmlns="" val="20004"/>
                    </a:ext>
                  </a:extLst>
                </a:gridCol>
                <a:gridCol w="1357324">
                  <a:extLst>
                    <a:ext uri="{9D8B030D-6E8A-4147-A177-3AD203B41FA5}">
                      <a16:colId xmlns:a16="http://schemas.microsoft.com/office/drawing/2014/main" xmlns="" val="20005"/>
                    </a:ext>
                  </a:extLst>
                </a:gridCol>
              </a:tblGrid>
              <a:tr h="370840">
                <a:tc>
                  <a:txBody>
                    <a:bodyPr/>
                    <a:lstStyle/>
                    <a:p>
                      <a:pPr algn="ctr" rtl="1" fontAlgn="b"/>
                      <a:r>
                        <a:rPr lang="fa-IR" sz="1400" b="0" i="0" u="none" strike="noStrike" dirty="0">
                          <a:solidFill>
                            <a:srgbClr val="000000"/>
                          </a:solidFill>
                          <a:latin typeface="Calibri"/>
                          <a:cs typeface="B Nazanin" pitchFamily="2" charset="-78"/>
                        </a:rPr>
                        <a:t>جمع</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قیمت واحد</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ارتفاع</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عرض</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طول</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شرح عمليات</a:t>
                      </a:r>
                    </a:p>
                  </a:txBody>
                  <a:tcPr marL="9525" marR="9525" marT="9525" marB="0" anchor="ctr"/>
                </a:tc>
                <a:extLst>
                  <a:ext uri="{0D108BD9-81ED-4DB2-BD59-A6C34878D82A}">
                    <a16:rowId xmlns:a16="http://schemas.microsoft.com/office/drawing/2014/main" xmlns="" val="10000"/>
                  </a:ext>
                </a:extLst>
              </a:tr>
              <a:tr h="370840">
                <a:tc>
                  <a:txBody>
                    <a:bodyPr/>
                    <a:lstStyle/>
                    <a:p>
                      <a:pPr algn="ctr" fontAlgn="b"/>
                      <a:r>
                        <a:rPr lang="en-US" sz="1400" b="0" i="0" u="none" strike="noStrike">
                          <a:solidFill>
                            <a:srgbClr val="000000"/>
                          </a:solidFill>
                          <a:latin typeface="B Nazanin"/>
                          <a:cs typeface="B Nazanin" pitchFamily="2" charset="-78"/>
                        </a:rPr>
                        <a:t>7701000</a:t>
                      </a:r>
                    </a:p>
                  </a:txBody>
                  <a:tcPr marL="9525" marR="9525" marT="9525" marB="0" anchor="ctr"/>
                </a:tc>
                <a:tc>
                  <a:txBody>
                    <a:bodyPr/>
                    <a:lstStyle/>
                    <a:p>
                      <a:pPr algn="ctr" fontAlgn="b"/>
                      <a:r>
                        <a:rPr lang="en-US" sz="1400" b="0" i="0" u="none" strike="noStrike">
                          <a:solidFill>
                            <a:srgbClr val="000000"/>
                          </a:solidFill>
                          <a:latin typeface="B Nazanin"/>
                          <a:cs typeface="B Nazanin" pitchFamily="2" charset="-78"/>
                        </a:rPr>
                        <a:t>75,500</a:t>
                      </a:r>
                    </a:p>
                  </a:txBody>
                  <a:tcPr marL="9525" marR="9525" marT="9525" marB="0" anchor="ctr"/>
                </a:tc>
                <a:tc>
                  <a:txBody>
                    <a:bodyPr/>
                    <a:lstStyle/>
                    <a:p>
                      <a:pPr algn="ctr" fontAlgn="b"/>
                      <a:r>
                        <a:rPr lang="en-US" sz="1400" b="0" i="0" u="none" strike="noStrike">
                          <a:solidFill>
                            <a:srgbClr val="000000"/>
                          </a:solidFill>
                          <a:latin typeface="Calibri"/>
                          <a:cs typeface="B Nazanin" pitchFamily="2" charset="-78"/>
                        </a:rPr>
                        <a:t>0.3</a:t>
                      </a:r>
                    </a:p>
                  </a:txBody>
                  <a:tcPr marL="9525" marR="9525" marT="9525" marB="0" anchor="ctr"/>
                </a:tc>
                <a:tc>
                  <a:txBody>
                    <a:bodyPr/>
                    <a:lstStyle/>
                    <a:p>
                      <a:pPr algn="ctr" fontAlgn="b"/>
                      <a:r>
                        <a:rPr lang="en-US" sz="1400" b="0" i="0" u="none" strike="noStrike" dirty="0">
                          <a:solidFill>
                            <a:srgbClr val="000000"/>
                          </a:solidFill>
                          <a:latin typeface="Calibri"/>
                          <a:cs typeface="B Nazanin" pitchFamily="2" charset="-78"/>
                        </a:rPr>
                        <a:t>0.2</a:t>
                      </a:r>
                    </a:p>
                  </a:txBody>
                  <a:tcPr marL="9525" marR="9525" marT="9525" marB="0" anchor="ctr"/>
                </a:tc>
                <a:tc>
                  <a:txBody>
                    <a:bodyPr/>
                    <a:lstStyle/>
                    <a:p>
                      <a:pPr algn="ctr" fontAlgn="b"/>
                      <a:r>
                        <a:rPr lang="en-US" sz="1400" b="0" i="0" u="none" strike="noStrike">
                          <a:solidFill>
                            <a:srgbClr val="000000"/>
                          </a:solidFill>
                          <a:latin typeface="Calibri"/>
                          <a:cs typeface="B Nazanin" pitchFamily="2" charset="-78"/>
                        </a:rPr>
                        <a:t>1700</a:t>
                      </a:r>
                    </a:p>
                  </a:txBody>
                  <a:tcPr marL="9525" marR="9525" marT="9525" marB="0" anchor="ctr"/>
                </a:tc>
                <a:tc>
                  <a:txBody>
                    <a:bodyPr/>
                    <a:lstStyle/>
                    <a:p>
                      <a:pPr algn="ctr" rtl="1" fontAlgn="b"/>
                      <a:r>
                        <a:rPr lang="fa-IR" sz="1400" b="0" i="0" u="none" strike="noStrike">
                          <a:solidFill>
                            <a:srgbClr val="000000"/>
                          </a:solidFill>
                          <a:latin typeface="Calibri"/>
                          <a:cs typeface="B Nazanin" pitchFamily="2" charset="-78"/>
                        </a:rPr>
                        <a:t>كفسازي نوار مبلمان</a:t>
                      </a:r>
                    </a:p>
                  </a:txBody>
                  <a:tcPr marL="9525" marR="9525" marT="9525" marB="0" anchor="ctr"/>
                </a:tc>
                <a:extLst>
                  <a:ext uri="{0D108BD9-81ED-4DB2-BD59-A6C34878D82A}">
                    <a16:rowId xmlns:a16="http://schemas.microsoft.com/office/drawing/2014/main" xmlns="" val="10001"/>
                  </a:ext>
                </a:extLst>
              </a:tr>
              <a:tr h="370840">
                <a:tc>
                  <a:txBody>
                    <a:bodyPr/>
                    <a:lstStyle/>
                    <a:p>
                      <a:pPr algn="ctr" fontAlgn="b"/>
                      <a:r>
                        <a:rPr lang="en-US" sz="1400" b="0" i="0" u="none" strike="noStrike">
                          <a:solidFill>
                            <a:srgbClr val="000000"/>
                          </a:solidFill>
                          <a:latin typeface="B Nazanin"/>
                          <a:cs typeface="B Nazanin" pitchFamily="2" charset="-78"/>
                        </a:rPr>
                        <a:t>102000000</a:t>
                      </a:r>
                    </a:p>
                  </a:txBody>
                  <a:tcPr marL="9525" marR="9525" marT="9525" marB="0" anchor="ctr"/>
                </a:tc>
                <a:tc>
                  <a:txBody>
                    <a:bodyPr/>
                    <a:lstStyle/>
                    <a:p>
                      <a:pPr algn="ctr" fontAlgn="b"/>
                      <a:r>
                        <a:rPr lang="en-US" sz="1400" b="0" i="0" u="none" strike="noStrike">
                          <a:solidFill>
                            <a:srgbClr val="000000"/>
                          </a:solidFill>
                          <a:latin typeface="B Nazanin"/>
                          <a:cs typeface="B Nazanin" pitchFamily="2" charset="-78"/>
                        </a:rPr>
                        <a:t>300,000</a:t>
                      </a:r>
                    </a:p>
                  </a:txBody>
                  <a:tcPr marL="9525" marR="9525" marT="9525" marB="0" anchor="ctr"/>
                </a:tc>
                <a:tc>
                  <a:txBody>
                    <a:bodyPr/>
                    <a:lstStyle/>
                    <a:p>
                      <a:pPr algn="ctr" fontAlgn="b"/>
                      <a:r>
                        <a:rPr lang="en-US" sz="1400" b="0" i="0" u="none" strike="noStrike">
                          <a:solidFill>
                            <a:srgbClr val="000000"/>
                          </a:solidFill>
                          <a:latin typeface="Calibri"/>
                          <a:cs typeface="B Nazanin" pitchFamily="2" charset="-78"/>
                        </a:rPr>
                        <a:t> </a:t>
                      </a:r>
                    </a:p>
                  </a:txBody>
                  <a:tcPr marL="9525" marR="9525" marT="9525" marB="0" anchor="ctr"/>
                </a:tc>
                <a:tc>
                  <a:txBody>
                    <a:bodyPr/>
                    <a:lstStyle/>
                    <a:p>
                      <a:pPr algn="ctr" fontAlgn="b"/>
                      <a:r>
                        <a:rPr lang="en-US" sz="1400" b="0" i="0" u="none" strike="noStrike" dirty="0">
                          <a:solidFill>
                            <a:srgbClr val="000000"/>
                          </a:solidFill>
                          <a:latin typeface="Calibri"/>
                          <a:cs typeface="B Nazanin" pitchFamily="2" charset="-78"/>
                        </a:rPr>
                        <a:t>0.2</a:t>
                      </a:r>
                    </a:p>
                  </a:txBody>
                  <a:tcPr marL="9525" marR="9525" marT="9525" marB="0" anchor="ctr"/>
                </a:tc>
                <a:tc>
                  <a:txBody>
                    <a:bodyPr/>
                    <a:lstStyle/>
                    <a:p>
                      <a:pPr algn="ctr" fontAlgn="b"/>
                      <a:r>
                        <a:rPr lang="en-US" sz="1400" b="0" i="0" u="none" strike="noStrike">
                          <a:solidFill>
                            <a:srgbClr val="000000"/>
                          </a:solidFill>
                          <a:latin typeface="Calibri"/>
                          <a:cs typeface="B Nazanin" pitchFamily="2" charset="-78"/>
                        </a:rPr>
                        <a:t>1700</a:t>
                      </a:r>
                    </a:p>
                  </a:txBody>
                  <a:tcPr marL="9525" marR="9525" marT="9525" marB="0" anchor="ctr"/>
                </a:tc>
                <a:tc>
                  <a:txBody>
                    <a:bodyPr/>
                    <a:lstStyle/>
                    <a:p>
                      <a:pPr algn="ctr" rtl="1" fontAlgn="b"/>
                      <a:r>
                        <a:rPr lang="fa-IR" sz="1400" b="0" i="0" u="none" strike="noStrike">
                          <a:solidFill>
                            <a:srgbClr val="000000"/>
                          </a:solidFill>
                          <a:latin typeface="Calibri"/>
                          <a:cs typeface="B Nazanin" pitchFamily="2" charset="-78"/>
                        </a:rPr>
                        <a:t>نوار حاشيه لاين مبلمان</a:t>
                      </a:r>
                    </a:p>
                  </a:txBody>
                  <a:tcPr marL="9525" marR="9525" marT="9525" marB="0" anchor="ctr"/>
                </a:tc>
                <a:extLst>
                  <a:ext uri="{0D108BD9-81ED-4DB2-BD59-A6C34878D82A}">
                    <a16:rowId xmlns:a16="http://schemas.microsoft.com/office/drawing/2014/main" xmlns="" val="10002"/>
                  </a:ext>
                </a:extLst>
              </a:tr>
              <a:tr h="370840">
                <a:tc>
                  <a:txBody>
                    <a:bodyPr/>
                    <a:lstStyle/>
                    <a:p>
                      <a:pPr algn="ctr" fontAlgn="b"/>
                      <a:r>
                        <a:rPr lang="en-US" sz="1400" b="0" i="0" u="none" strike="noStrike">
                          <a:solidFill>
                            <a:srgbClr val="000000"/>
                          </a:solidFill>
                          <a:latin typeface="B Nazanin"/>
                          <a:cs typeface="B Nazanin" pitchFamily="2" charset="-78"/>
                        </a:rPr>
                        <a:t>41076000</a:t>
                      </a:r>
                    </a:p>
                  </a:txBody>
                  <a:tcPr marL="9525" marR="9525" marT="9525" marB="0" anchor="ctr"/>
                </a:tc>
                <a:tc>
                  <a:txBody>
                    <a:bodyPr/>
                    <a:lstStyle/>
                    <a:p>
                      <a:pPr algn="ctr" fontAlgn="b"/>
                      <a:r>
                        <a:rPr lang="en-US" sz="1400" b="0" i="0" u="none" strike="noStrike">
                          <a:solidFill>
                            <a:srgbClr val="000000"/>
                          </a:solidFill>
                          <a:latin typeface="B Nazanin"/>
                          <a:cs typeface="B Nazanin" pitchFamily="2" charset="-78"/>
                        </a:rPr>
                        <a:t>97,800</a:t>
                      </a:r>
                    </a:p>
                  </a:txBody>
                  <a:tcPr marL="9525" marR="9525" marT="9525" marB="0" anchor="ctr"/>
                </a:tc>
                <a:tc>
                  <a:txBody>
                    <a:bodyPr/>
                    <a:lstStyle/>
                    <a:p>
                      <a:pPr algn="ctr" rtl="1" fontAlgn="b"/>
                      <a:r>
                        <a:rPr lang="fa-IR" sz="1400" b="0" i="0" u="none" strike="noStrike" dirty="0">
                          <a:solidFill>
                            <a:srgbClr val="000000"/>
                          </a:solidFill>
                          <a:latin typeface="Calibri"/>
                          <a:cs typeface="B Nazanin" pitchFamily="2" charset="-78"/>
                        </a:rPr>
                        <a:t>تعداد 5</a:t>
                      </a:r>
                    </a:p>
                  </a:txBody>
                  <a:tcPr marL="9525" marR="9525" marT="9525" marB="0" anchor="ctr"/>
                </a:tc>
                <a:tc>
                  <a:txBody>
                    <a:bodyPr/>
                    <a:lstStyle/>
                    <a:p>
                      <a:pPr algn="ctr" fontAlgn="b"/>
                      <a:r>
                        <a:rPr lang="en-US" sz="1400" b="0" i="0" u="none" strike="noStrike" dirty="0">
                          <a:solidFill>
                            <a:srgbClr val="000000"/>
                          </a:solidFill>
                          <a:latin typeface="Calibri"/>
                          <a:cs typeface="B Nazanin" pitchFamily="2" charset="-78"/>
                        </a:rPr>
                        <a:t>3</a:t>
                      </a:r>
                    </a:p>
                  </a:txBody>
                  <a:tcPr marL="9525" marR="9525" marT="9525" marB="0" anchor="ctr"/>
                </a:tc>
                <a:tc>
                  <a:txBody>
                    <a:bodyPr/>
                    <a:lstStyle/>
                    <a:p>
                      <a:pPr algn="ctr" fontAlgn="b"/>
                      <a:r>
                        <a:rPr lang="en-US" sz="1400" b="0" i="0" u="none" strike="noStrike">
                          <a:solidFill>
                            <a:srgbClr val="000000"/>
                          </a:solidFill>
                          <a:latin typeface="Calibri"/>
                          <a:cs typeface="B Nazanin" pitchFamily="2" charset="-78"/>
                        </a:rPr>
                        <a:t>28</a:t>
                      </a:r>
                    </a:p>
                  </a:txBody>
                  <a:tcPr marL="9525" marR="9525" marT="9525" marB="0" anchor="ctr"/>
                </a:tc>
                <a:tc>
                  <a:txBody>
                    <a:bodyPr/>
                    <a:lstStyle/>
                    <a:p>
                      <a:pPr algn="ctr" rtl="1" fontAlgn="b"/>
                      <a:r>
                        <a:rPr lang="fa-IR" sz="1400" b="0" i="0" u="none" strike="noStrike">
                          <a:solidFill>
                            <a:srgbClr val="000000"/>
                          </a:solidFill>
                          <a:latin typeface="Calibri"/>
                          <a:cs typeface="B Nazanin" pitchFamily="2" charset="-78"/>
                        </a:rPr>
                        <a:t>خط عابر پياده</a:t>
                      </a:r>
                    </a:p>
                  </a:txBody>
                  <a:tcPr marL="9525" marR="9525" marT="9525" marB="0" anchor="ctr"/>
                </a:tc>
                <a:extLst>
                  <a:ext uri="{0D108BD9-81ED-4DB2-BD59-A6C34878D82A}">
                    <a16:rowId xmlns:a16="http://schemas.microsoft.com/office/drawing/2014/main" xmlns="" val="10003"/>
                  </a:ext>
                </a:extLst>
              </a:tr>
              <a:tr h="370840">
                <a:tc>
                  <a:txBody>
                    <a:bodyPr/>
                    <a:lstStyle/>
                    <a:p>
                      <a:pPr algn="ctr" fontAlgn="b"/>
                      <a:r>
                        <a:rPr lang="en-US" sz="1400" b="0" i="0" u="none" strike="noStrike" dirty="0">
                          <a:solidFill>
                            <a:srgbClr val="000000"/>
                          </a:solidFill>
                          <a:latin typeface="B Nazanin"/>
                          <a:cs typeface="B Nazanin" pitchFamily="2" charset="-78"/>
                        </a:rPr>
                        <a:t>160000000</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200000</a:t>
                      </a:r>
                    </a:p>
                  </a:txBody>
                  <a:tcPr marL="9525" marR="9525" marT="9525" marB="0" anchor="ctr"/>
                </a:tc>
                <a:tc>
                  <a:txBody>
                    <a:bodyPr/>
                    <a:lstStyle/>
                    <a:p>
                      <a:pPr algn="ctr" fontAlgn="b"/>
                      <a:r>
                        <a:rPr lang="en-US" sz="1400" b="0" i="0" u="none" strike="noStrike" dirty="0">
                          <a:solidFill>
                            <a:srgbClr val="000000"/>
                          </a:solidFill>
                          <a:latin typeface="Calibri"/>
                          <a:cs typeface="B Nazanin" pitchFamily="2" charset="-78"/>
                        </a:rPr>
                        <a:t>0.8</a:t>
                      </a:r>
                    </a:p>
                  </a:txBody>
                  <a:tcPr marL="9525" marR="9525" marT="9525" marB="0" anchor="ctr"/>
                </a:tc>
                <a:tc>
                  <a:txBody>
                    <a:bodyPr/>
                    <a:lstStyle/>
                    <a:p>
                      <a:pPr algn="ctr" fontAlgn="b"/>
                      <a:r>
                        <a:rPr lang="en-US" sz="1400" b="0" i="0" u="none" strike="noStrike" dirty="0">
                          <a:solidFill>
                            <a:srgbClr val="000000"/>
                          </a:solidFill>
                          <a:latin typeface="Calibri"/>
                          <a:cs typeface="B Nazanin" pitchFamily="2" charset="-78"/>
                        </a:rPr>
                        <a:t>0.2</a:t>
                      </a:r>
                    </a:p>
                  </a:txBody>
                  <a:tcPr marL="9525" marR="9525" marT="9525" marB="0" anchor="ctr"/>
                </a:tc>
                <a:tc>
                  <a:txBody>
                    <a:bodyPr/>
                    <a:lstStyle/>
                    <a:p>
                      <a:pPr algn="ctr" fontAlgn="b"/>
                      <a:r>
                        <a:rPr lang="en-US" sz="1400" b="0" i="0" u="none" strike="noStrike" dirty="0">
                          <a:solidFill>
                            <a:srgbClr val="000000"/>
                          </a:solidFill>
                          <a:latin typeface="Calibri"/>
                          <a:cs typeface="B Nazanin" pitchFamily="2" charset="-78"/>
                        </a:rPr>
                        <a:t>5000</a:t>
                      </a:r>
                    </a:p>
                  </a:txBody>
                  <a:tcPr marL="9525" marR="9525" marT="9525" marB="0" anchor="ctr"/>
                </a:tc>
                <a:tc>
                  <a:txBody>
                    <a:bodyPr/>
                    <a:lstStyle/>
                    <a:p>
                      <a:pPr algn="ctr" rtl="1" fontAlgn="b"/>
                      <a:r>
                        <a:rPr lang="fa-IR" sz="1400" b="0" i="0" u="none" strike="noStrike" dirty="0">
                          <a:solidFill>
                            <a:srgbClr val="000000"/>
                          </a:solidFill>
                          <a:latin typeface="Calibri"/>
                          <a:cs typeface="B Nazanin" pitchFamily="2" charset="-78"/>
                        </a:rPr>
                        <a:t>كفسازي</a:t>
                      </a:r>
                    </a:p>
                  </a:txBody>
                  <a:tcPr marL="9525" marR="9525" marT="9525" marB="0" anchor="ctr"/>
                </a:tc>
                <a:extLst>
                  <a:ext uri="{0D108BD9-81ED-4DB2-BD59-A6C34878D82A}">
                    <a16:rowId xmlns:a16="http://schemas.microsoft.com/office/drawing/2014/main" xmlns="" val="10004"/>
                  </a:ext>
                </a:extLst>
              </a:tr>
              <a:tr h="370840">
                <a:tc>
                  <a:txBody>
                    <a:bodyPr/>
                    <a:lstStyle/>
                    <a:p>
                      <a:pPr algn="ctr" fontAlgn="b"/>
                      <a:r>
                        <a:rPr lang="en-US" sz="1400" b="0" i="0" u="none" strike="noStrike" dirty="0">
                          <a:solidFill>
                            <a:srgbClr val="000000"/>
                          </a:solidFill>
                          <a:latin typeface="B Nazanin"/>
                          <a:cs typeface="B Nazanin" pitchFamily="2" charset="-78"/>
                        </a:rPr>
                        <a:t>310,777,000</a:t>
                      </a:r>
                    </a:p>
                  </a:txBody>
                  <a:tcPr marL="9525" marR="9525" marT="9525" marB="0" anchor="ctr"/>
                </a:tc>
                <a:tc>
                  <a:txBody>
                    <a:bodyPr/>
                    <a:lstStyle/>
                    <a:p>
                      <a:pPr algn="ctr" fontAlgn="b"/>
                      <a:endParaRPr lang="en-US" sz="1400" b="0" i="0" u="none" strike="noStrike" dirty="0">
                        <a:solidFill>
                          <a:srgbClr val="000000"/>
                        </a:solidFill>
                        <a:latin typeface="B Nazanin"/>
                        <a:cs typeface="B Nazanin" pitchFamily="2" charset="-78"/>
                      </a:endParaRPr>
                    </a:p>
                  </a:txBody>
                  <a:tcPr marL="9525" marR="9525" marT="9525" marB="0" anchor="ctr"/>
                </a:tc>
                <a:tc>
                  <a:txBody>
                    <a:bodyPr/>
                    <a:lstStyle/>
                    <a:p>
                      <a:pPr algn="ctr" fontAlgn="b"/>
                      <a:endParaRPr lang="en-US" sz="1400" b="0" i="0" u="none" strike="noStrike" dirty="0">
                        <a:solidFill>
                          <a:srgbClr val="000000"/>
                        </a:solidFill>
                        <a:latin typeface="Calibri"/>
                        <a:cs typeface="B Nazanin" pitchFamily="2" charset="-78"/>
                      </a:endParaRPr>
                    </a:p>
                  </a:txBody>
                  <a:tcPr marL="9525" marR="9525" marT="9525" marB="0" anchor="ctr"/>
                </a:tc>
                <a:tc>
                  <a:txBody>
                    <a:bodyPr/>
                    <a:lstStyle/>
                    <a:p>
                      <a:pPr algn="ctr" fontAlgn="b"/>
                      <a:endParaRPr lang="en-US" sz="1400" b="0" i="0" u="none" strike="noStrike" dirty="0">
                        <a:solidFill>
                          <a:srgbClr val="000000"/>
                        </a:solidFill>
                        <a:latin typeface="Calibri"/>
                        <a:cs typeface="B Nazanin" pitchFamily="2" charset="-78"/>
                      </a:endParaRPr>
                    </a:p>
                  </a:txBody>
                  <a:tcPr marL="9525" marR="9525" marT="9525" marB="0" anchor="ctr"/>
                </a:tc>
                <a:tc>
                  <a:txBody>
                    <a:bodyPr/>
                    <a:lstStyle/>
                    <a:p>
                      <a:pPr algn="ctr" fontAlgn="b"/>
                      <a:endParaRPr lang="en-US" sz="1400" b="0" i="0" u="none" strike="noStrike" dirty="0">
                        <a:solidFill>
                          <a:srgbClr val="000000"/>
                        </a:solidFill>
                        <a:latin typeface="Calibri"/>
                        <a:cs typeface="B Nazanin" pitchFamily="2" charset="-78"/>
                      </a:endParaRPr>
                    </a:p>
                  </a:txBody>
                  <a:tcPr marL="9525" marR="9525" marT="9525" marB="0" anchor="ctr"/>
                </a:tc>
                <a:tc>
                  <a:txBody>
                    <a:bodyPr/>
                    <a:lstStyle/>
                    <a:p>
                      <a:pPr algn="ctr" rtl="1" fontAlgn="b"/>
                      <a:r>
                        <a:rPr lang="fa-IR" sz="1400" b="0" i="0" u="none" strike="noStrike" dirty="0">
                          <a:solidFill>
                            <a:srgbClr val="000000"/>
                          </a:solidFill>
                          <a:latin typeface="Calibri"/>
                          <a:cs typeface="B Nazanin" pitchFamily="2" charset="-78"/>
                        </a:rPr>
                        <a:t>جمع</a:t>
                      </a:r>
                    </a:p>
                  </a:txBody>
                  <a:tcPr marL="9525" marR="9525" marT="9525" marB="0" anchor="ctr"/>
                </a:tc>
                <a:extLst>
                  <a:ext uri="{0D108BD9-81ED-4DB2-BD59-A6C34878D82A}">
                    <a16:rowId xmlns:a16="http://schemas.microsoft.com/office/drawing/2014/main" xmlns="" val="10005"/>
                  </a:ext>
                </a:extLst>
              </a:tr>
            </a:tbl>
          </a:graphicData>
        </a:graphic>
      </p:graphicFrame>
      <p:graphicFrame>
        <p:nvGraphicFramePr>
          <p:cNvPr id="12" name="Table 11"/>
          <p:cNvGraphicFramePr>
            <a:graphicFrameLocks noGrp="1"/>
          </p:cNvGraphicFramePr>
          <p:nvPr/>
        </p:nvGraphicFramePr>
        <p:xfrm>
          <a:off x="1476360" y="5667380"/>
          <a:ext cx="3810028" cy="3708400"/>
        </p:xfrm>
        <a:graphic>
          <a:graphicData uri="http://schemas.openxmlformats.org/drawingml/2006/table">
            <a:tbl>
              <a:tblPr firstRow="1" bandRow="1">
                <a:tableStyleId>{5C22544A-7EE6-4342-B048-85BDC9FD1C3A}</a:tableStyleId>
              </a:tblPr>
              <a:tblGrid>
                <a:gridCol w="952507">
                  <a:extLst>
                    <a:ext uri="{9D8B030D-6E8A-4147-A177-3AD203B41FA5}">
                      <a16:colId xmlns:a16="http://schemas.microsoft.com/office/drawing/2014/main" xmlns="" val="20000"/>
                    </a:ext>
                  </a:extLst>
                </a:gridCol>
                <a:gridCol w="714379">
                  <a:extLst>
                    <a:ext uri="{9D8B030D-6E8A-4147-A177-3AD203B41FA5}">
                      <a16:colId xmlns:a16="http://schemas.microsoft.com/office/drawing/2014/main" xmlns="" val="20001"/>
                    </a:ext>
                  </a:extLst>
                </a:gridCol>
                <a:gridCol w="785818">
                  <a:extLst>
                    <a:ext uri="{9D8B030D-6E8A-4147-A177-3AD203B41FA5}">
                      <a16:colId xmlns:a16="http://schemas.microsoft.com/office/drawing/2014/main" xmlns="" val="20002"/>
                    </a:ext>
                  </a:extLst>
                </a:gridCol>
                <a:gridCol w="1357324">
                  <a:extLst>
                    <a:ext uri="{9D8B030D-6E8A-4147-A177-3AD203B41FA5}">
                      <a16:colId xmlns:a16="http://schemas.microsoft.com/office/drawing/2014/main" xmlns="" val="20003"/>
                    </a:ext>
                  </a:extLst>
                </a:gridCol>
              </a:tblGrid>
              <a:tr h="370840">
                <a:tc>
                  <a:txBody>
                    <a:bodyPr/>
                    <a:lstStyle/>
                    <a:p>
                      <a:pPr algn="ctr" rtl="1" fontAlgn="b"/>
                      <a:r>
                        <a:rPr lang="fa-IR" sz="1400" b="0" i="0" u="none" strike="noStrike" dirty="0">
                          <a:solidFill>
                            <a:srgbClr val="000000"/>
                          </a:solidFill>
                          <a:latin typeface="Calibri"/>
                          <a:cs typeface="B Nazanin" pitchFamily="2" charset="-78"/>
                        </a:rPr>
                        <a:t>جمع</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قیمت</a:t>
                      </a:r>
                      <a:r>
                        <a:rPr lang="fa-IR" sz="1400" b="0" i="0" u="none" strike="noStrike" baseline="0" dirty="0">
                          <a:solidFill>
                            <a:srgbClr val="000000"/>
                          </a:solidFill>
                          <a:latin typeface="B Nazanin"/>
                          <a:cs typeface="B Nazanin" pitchFamily="2" charset="-78"/>
                        </a:rPr>
                        <a:t> واحد</a:t>
                      </a:r>
                      <a:endParaRPr lang="fa-IR" sz="1400" b="0" i="0" u="none" strike="noStrike" dirty="0">
                        <a:solidFill>
                          <a:srgbClr val="000000"/>
                        </a:solidFill>
                        <a:latin typeface="B Nazanin"/>
                        <a:cs typeface="B Nazanin" pitchFamily="2" charset="-78"/>
                      </a:endParaRP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تعداد</a:t>
                      </a:r>
                    </a:p>
                  </a:txBody>
                  <a:tcPr marL="9525" marR="9525" marT="9525" marB="0" anchor="ctr"/>
                </a:tc>
                <a:tc>
                  <a:txBody>
                    <a:bodyPr/>
                    <a:lstStyle/>
                    <a:p>
                      <a:pPr algn="ctr" rtl="1" fontAlgn="b"/>
                      <a:r>
                        <a:rPr lang="fa-IR" sz="1400" b="0" i="0" u="none" strike="noStrike" dirty="0">
                          <a:solidFill>
                            <a:srgbClr val="000000"/>
                          </a:solidFill>
                          <a:latin typeface="B Nazanin"/>
                          <a:cs typeface="B Nazanin" pitchFamily="2" charset="-78"/>
                        </a:rPr>
                        <a:t>شرح عمليات</a:t>
                      </a:r>
                    </a:p>
                  </a:txBody>
                  <a:tcPr marL="9525" marR="9525" marT="9525" marB="0" anchor="ctr"/>
                </a:tc>
                <a:extLst>
                  <a:ext uri="{0D108BD9-81ED-4DB2-BD59-A6C34878D82A}">
                    <a16:rowId xmlns:a16="http://schemas.microsoft.com/office/drawing/2014/main" xmlns="" val="10000"/>
                  </a:ext>
                </a:extLst>
              </a:tr>
              <a:tr h="370840">
                <a:tc>
                  <a:txBody>
                    <a:bodyPr/>
                    <a:lstStyle/>
                    <a:p>
                      <a:pPr algn="ctr" fontAlgn="b"/>
                      <a:r>
                        <a:rPr lang="en-US" sz="1400" b="0" i="0" u="none" strike="noStrike" dirty="0">
                          <a:solidFill>
                            <a:srgbClr val="000000"/>
                          </a:solidFill>
                          <a:latin typeface="B Nazanin"/>
                          <a:cs typeface="B Nazanin" pitchFamily="2" charset="-78"/>
                        </a:rPr>
                        <a:t>6869400</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64200</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107</a:t>
                      </a:r>
                    </a:p>
                  </a:txBody>
                  <a:tcPr marL="9525" marR="9525" marT="9525" marB="0" anchor="ctr"/>
                </a:tc>
                <a:tc>
                  <a:txBody>
                    <a:bodyPr/>
                    <a:lstStyle/>
                    <a:p>
                      <a:pPr algn="ctr" rtl="1" fontAlgn="b"/>
                      <a:r>
                        <a:rPr lang="fa-IR" sz="1400" b="0" i="0" u="none" strike="noStrike">
                          <a:solidFill>
                            <a:srgbClr val="000000"/>
                          </a:solidFill>
                          <a:latin typeface="Calibri"/>
                          <a:cs typeface="B Nazanin" pitchFamily="2" charset="-78"/>
                        </a:rPr>
                        <a:t>چراغ پياده رو</a:t>
                      </a:r>
                    </a:p>
                  </a:txBody>
                  <a:tcPr marL="9525" marR="9525" marT="9525" marB="0" anchor="ctr"/>
                </a:tc>
                <a:extLst>
                  <a:ext uri="{0D108BD9-81ED-4DB2-BD59-A6C34878D82A}">
                    <a16:rowId xmlns:a16="http://schemas.microsoft.com/office/drawing/2014/main" xmlns="" val="10001"/>
                  </a:ext>
                </a:extLst>
              </a:tr>
              <a:tr h="370840">
                <a:tc>
                  <a:txBody>
                    <a:bodyPr/>
                    <a:lstStyle/>
                    <a:p>
                      <a:pPr algn="ctr" fontAlgn="b"/>
                      <a:r>
                        <a:rPr lang="en-US" sz="1400" b="0" i="0" u="none" strike="noStrike">
                          <a:solidFill>
                            <a:srgbClr val="000000"/>
                          </a:solidFill>
                          <a:latin typeface="B Nazanin"/>
                          <a:cs typeface="B Nazanin" pitchFamily="2" charset="-78"/>
                        </a:rPr>
                        <a:t>149800000</a:t>
                      </a:r>
                    </a:p>
                  </a:txBody>
                  <a:tcPr marL="9525" marR="9525" marT="9525" marB="0" anchor="ctr"/>
                </a:tc>
                <a:tc>
                  <a:txBody>
                    <a:bodyPr/>
                    <a:lstStyle/>
                    <a:p>
                      <a:pPr algn="ctr" fontAlgn="b"/>
                      <a:r>
                        <a:rPr lang="en-US" sz="1400" b="0" i="0" u="none" strike="noStrike">
                          <a:solidFill>
                            <a:srgbClr val="000000"/>
                          </a:solidFill>
                          <a:latin typeface="B Nazanin"/>
                          <a:cs typeface="B Nazanin" pitchFamily="2" charset="-78"/>
                        </a:rPr>
                        <a:t>1400000</a:t>
                      </a:r>
                    </a:p>
                  </a:txBody>
                  <a:tcPr marL="9525" marR="9525" marT="9525" marB="0" anchor="ctr"/>
                </a:tc>
                <a:tc>
                  <a:txBody>
                    <a:bodyPr/>
                    <a:lstStyle/>
                    <a:p>
                      <a:pPr algn="ctr" fontAlgn="b"/>
                      <a:r>
                        <a:rPr lang="en-US" sz="1400" b="0" i="0" u="none" strike="noStrike">
                          <a:solidFill>
                            <a:srgbClr val="000000"/>
                          </a:solidFill>
                          <a:latin typeface="B Nazanin"/>
                          <a:cs typeface="B Nazanin" pitchFamily="2" charset="-78"/>
                        </a:rPr>
                        <a:t>107</a:t>
                      </a:r>
                    </a:p>
                  </a:txBody>
                  <a:tcPr marL="9525" marR="9525" marT="9525" marB="0" anchor="ctr"/>
                </a:tc>
                <a:tc>
                  <a:txBody>
                    <a:bodyPr/>
                    <a:lstStyle/>
                    <a:p>
                      <a:pPr algn="ctr" rtl="1" fontAlgn="b"/>
                      <a:r>
                        <a:rPr lang="fa-IR" sz="1400" b="0" i="0" u="none" strike="noStrike">
                          <a:solidFill>
                            <a:srgbClr val="000000"/>
                          </a:solidFill>
                          <a:latin typeface="Calibri"/>
                          <a:cs typeface="B Nazanin" pitchFamily="2" charset="-78"/>
                        </a:rPr>
                        <a:t>پايه چراغ</a:t>
                      </a:r>
                    </a:p>
                  </a:txBody>
                  <a:tcPr marL="9525" marR="9525" marT="9525" marB="0" anchor="ctr"/>
                </a:tc>
                <a:extLst>
                  <a:ext uri="{0D108BD9-81ED-4DB2-BD59-A6C34878D82A}">
                    <a16:rowId xmlns:a16="http://schemas.microsoft.com/office/drawing/2014/main" xmlns="" val="10002"/>
                  </a:ext>
                </a:extLst>
              </a:tr>
              <a:tr h="370840">
                <a:tc>
                  <a:txBody>
                    <a:bodyPr/>
                    <a:lstStyle/>
                    <a:p>
                      <a:pPr algn="ctr" fontAlgn="b"/>
                      <a:r>
                        <a:rPr lang="en-US" sz="1400" b="0" i="0" u="none" strike="noStrike">
                          <a:solidFill>
                            <a:srgbClr val="000000"/>
                          </a:solidFill>
                          <a:latin typeface="B Nazanin"/>
                          <a:cs typeface="B Nazanin" pitchFamily="2" charset="-78"/>
                        </a:rPr>
                        <a:t>75000000</a:t>
                      </a:r>
                    </a:p>
                  </a:txBody>
                  <a:tcPr marL="9525" marR="9525" marT="9525" marB="0" anchor="ctr"/>
                </a:tc>
                <a:tc>
                  <a:txBody>
                    <a:bodyPr/>
                    <a:lstStyle/>
                    <a:p>
                      <a:pPr algn="ctr" fontAlgn="b"/>
                      <a:r>
                        <a:rPr lang="en-US" sz="1400" b="0" i="0" u="none" strike="noStrike">
                          <a:solidFill>
                            <a:srgbClr val="000000"/>
                          </a:solidFill>
                          <a:latin typeface="B Nazanin"/>
                          <a:cs typeface="B Nazanin" pitchFamily="2" charset="-78"/>
                        </a:rPr>
                        <a:t>2500000</a:t>
                      </a:r>
                    </a:p>
                  </a:txBody>
                  <a:tcPr marL="9525" marR="9525" marT="9525" marB="0" anchor="ctr"/>
                </a:tc>
                <a:tc>
                  <a:txBody>
                    <a:bodyPr/>
                    <a:lstStyle/>
                    <a:p>
                      <a:pPr algn="ctr" fontAlgn="b"/>
                      <a:r>
                        <a:rPr lang="en-US" sz="1400" b="0" i="0" u="none" strike="noStrike">
                          <a:solidFill>
                            <a:srgbClr val="000000"/>
                          </a:solidFill>
                          <a:latin typeface="B Nazanin"/>
                          <a:cs typeface="B Nazanin" pitchFamily="2" charset="-78"/>
                        </a:rPr>
                        <a:t>30</a:t>
                      </a:r>
                    </a:p>
                  </a:txBody>
                  <a:tcPr marL="9525" marR="9525" marT="9525" marB="0" anchor="ctr"/>
                </a:tc>
                <a:tc>
                  <a:txBody>
                    <a:bodyPr/>
                    <a:lstStyle/>
                    <a:p>
                      <a:pPr algn="ctr" rtl="1" fontAlgn="b"/>
                      <a:r>
                        <a:rPr lang="fa-IR" sz="1400" b="0" i="0" u="none" strike="noStrike">
                          <a:solidFill>
                            <a:srgbClr val="000000"/>
                          </a:solidFill>
                          <a:latin typeface="Calibri"/>
                          <a:cs typeface="B Nazanin" pitchFamily="2" charset="-78"/>
                        </a:rPr>
                        <a:t>چراغ مخصوص كف</a:t>
                      </a:r>
                    </a:p>
                  </a:txBody>
                  <a:tcPr marL="9525" marR="9525" marT="9525" marB="0" anchor="ctr"/>
                </a:tc>
                <a:extLst>
                  <a:ext uri="{0D108BD9-81ED-4DB2-BD59-A6C34878D82A}">
                    <a16:rowId xmlns:a16="http://schemas.microsoft.com/office/drawing/2014/main" xmlns="" val="10003"/>
                  </a:ext>
                </a:extLst>
              </a:tr>
              <a:tr h="370840">
                <a:tc>
                  <a:txBody>
                    <a:bodyPr/>
                    <a:lstStyle/>
                    <a:p>
                      <a:pPr algn="ctr" fontAlgn="b"/>
                      <a:r>
                        <a:rPr lang="en-US" sz="1400" b="0" i="0" u="none" strike="noStrike">
                          <a:solidFill>
                            <a:srgbClr val="000000"/>
                          </a:solidFill>
                          <a:latin typeface="B Nazanin"/>
                          <a:cs typeface="B Nazanin" pitchFamily="2" charset="-78"/>
                        </a:rPr>
                        <a:t>730000</a:t>
                      </a:r>
                    </a:p>
                  </a:txBody>
                  <a:tcPr marL="9525" marR="9525" marT="9525" marB="0" anchor="ctr"/>
                </a:tc>
                <a:tc>
                  <a:txBody>
                    <a:bodyPr/>
                    <a:lstStyle/>
                    <a:p>
                      <a:pPr algn="ctr" fontAlgn="b"/>
                      <a:r>
                        <a:rPr lang="en-US" sz="1400" b="0" i="0" u="none" strike="noStrike">
                          <a:solidFill>
                            <a:srgbClr val="000000"/>
                          </a:solidFill>
                          <a:latin typeface="B Nazanin"/>
                          <a:cs typeface="B Nazanin" pitchFamily="2" charset="-78"/>
                        </a:rPr>
                        <a:t>73000</a:t>
                      </a:r>
                    </a:p>
                  </a:txBody>
                  <a:tcPr marL="9525" marR="9525" marT="9525" marB="0" anchor="ctr"/>
                </a:tc>
                <a:tc>
                  <a:txBody>
                    <a:bodyPr/>
                    <a:lstStyle/>
                    <a:p>
                      <a:pPr algn="ctr" fontAlgn="b"/>
                      <a:r>
                        <a:rPr lang="en-US" sz="1400" b="0" i="0" u="none" strike="noStrike">
                          <a:solidFill>
                            <a:srgbClr val="000000"/>
                          </a:solidFill>
                          <a:latin typeface="B Nazanin"/>
                          <a:cs typeface="B Nazanin" pitchFamily="2" charset="-78"/>
                        </a:rPr>
                        <a:t>10</a:t>
                      </a:r>
                    </a:p>
                  </a:txBody>
                  <a:tcPr marL="9525" marR="9525" marT="9525" marB="0" anchor="ctr"/>
                </a:tc>
                <a:tc>
                  <a:txBody>
                    <a:bodyPr/>
                    <a:lstStyle/>
                    <a:p>
                      <a:pPr algn="ctr" rtl="1" fontAlgn="b"/>
                      <a:r>
                        <a:rPr lang="fa-IR" sz="1400" b="0" i="0" u="none" strike="noStrike">
                          <a:solidFill>
                            <a:srgbClr val="000000"/>
                          </a:solidFill>
                          <a:latin typeface="Calibri"/>
                          <a:cs typeface="B Nazanin" pitchFamily="2" charset="-78"/>
                        </a:rPr>
                        <a:t>چراغ بدنه</a:t>
                      </a:r>
                    </a:p>
                  </a:txBody>
                  <a:tcPr marL="9525" marR="9525" marT="9525" marB="0" anchor="ctr"/>
                </a:tc>
                <a:extLst>
                  <a:ext uri="{0D108BD9-81ED-4DB2-BD59-A6C34878D82A}">
                    <a16:rowId xmlns:a16="http://schemas.microsoft.com/office/drawing/2014/main" xmlns="" val="10004"/>
                  </a:ext>
                </a:extLst>
              </a:tr>
              <a:tr h="370840">
                <a:tc>
                  <a:txBody>
                    <a:bodyPr/>
                    <a:lstStyle/>
                    <a:p>
                      <a:pPr algn="ctr" fontAlgn="b"/>
                      <a:r>
                        <a:rPr lang="en-US" sz="1400" b="0" i="0" u="none" strike="noStrike">
                          <a:solidFill>
                            <a:srgbClr val="000000"/>
                          </a:solidFill>
                          <a:latin typeface="B Nazanin"/>
                          <a:cs typeface="B Nazanin" pitchFamily="2" charset="-78"/>
                        </a:rPr>
                        <a:t>30000000</a:t>
                      </a:r>
                    </a:p>
                  </a:txBody>
                  <a:tcPr marL="9525" marR="9525" marT="9525" marB="0" anchor="ctr"/>
                </a:tc>
                <a:tc>
                  <a:txBody>
                    <a:bodyPr/>
                    <a:lstStyle/>
                    <a:p>
                      <a:pPr algn="ctr" fontAlgn="b"/>
                      <a:r>
                        <a:rPr lang="en-US" sz="1400" b="0" i="0" u="none" strike="noStrike">
                          <a:solidFill>
                            <a:srgbClr val="000000"/>
                          </a:solidFill>
                          <a:latin typeface="B Nazanin"/>
                          <a:cs typeface="B Nazanin" pitchFamily="2" charset="-78"/>
                        </a:rPr>
                        <a:t>2,000,000</a:t>
                      </a:r>
                    </a:p>
                  </a:txBody>
                  <a:tcPr marL="9525" marR="9525" marT="9525" marB="0" anchor="ctr"/>
                </a:tc>
                <a:tc>
                  <a:txBody>
                    <a:bodyPr/>
                    <a:lstStyle/>
                    <a:p>
                      <a:pPr algn="ctr" fontAlgn="b"/>
                      <a:r>
                        <a:rPr lang="en-US" sz="1400" b="0" i="0" u="none" strike="noStrike">
                          <a:solidFill>
                            <a:srgbClr val="000000"/>
                          </a:solidFill>
                          <a:latin typeface="B Nazanin"/>
                          <a:cs typeface="B Nazanin" pitchFamily="2" charset="-78"/>
                        </a:rPr>
                        <a:t>15</a:t>
                      </a:r>
                    </a:p>
                  </a:txBody>
                  <a:tcPr marL="9525" marR="9525" marT="9525" marB="0" anchor="ctr"/>
                </a:tc>
                <a:tc>
                  <a:txBody>
                    <a:bodyPr/>
                    <a:lstStyle/>
                    <a:p>
                      <a:pPr algn="ctr" rtl="1" fontAlgn="b"/>
                      <a:r>
                        <a:rPr lang="fa-IR" sz="1400" b="0" i="0" u="none" strike="noStrike">
                          <a:solidFill>
                            <a:srgbClr val="000000"/>
                          </a:solidFill>
                          <a:latin typeface="Calibri"/>
                          <a:cs typeface="B Nazanin" pitchFamily="2" charset="-78"/>
                        </a:rPr>
                        <a:t>نيمكت قوس دار</a:t>
                      </a:r>
                    </a:p>
                  </a:txBody>
                  <a:tcPr marL="9525" marR="9525" marT="9525" marB="0" anchor="ctr"/>
                </a:tc>
                <a:extLst>
                  <a:ext uri="{0D108BD9-81ED-4DB2-BD59-A6C34878D82A}">
                    <a16:rowId xmlns:a16="http://schemas.microsoft.com/office/drawing/2014/main" xmlns="" val="10005"/>
                  </a:ext>
                </a:extLst>
              </a:tr>
              <a:tr h="370840">
                <a:tc>
                  <a:txBody>
                    <a:bodyPr/>
                    <a:lstStyle/>
                    <a:p>
                      <a:pPr algn="ctr" fontAlgn="b"/>
                      <a:r>
                        <a:rPr lang="en-US" sz="1400" b="0" i="0" u="none" strike="noStrike">
                          <a:solidFill>
                            <a:srgbClr val="000000"/>
                          </a:solidFill>
                          <a:latin typeface="B Nazanin"/>
                          <a:cs typeface="B Nazanin" pitchFamily="2" charset="-78"/>
                        </a:rPr>
                        <a:t>66000000</a:t>
                      </a:r>
                    </a:p>
                  </a:txBody>
                  <a:tcPr marL="9525" marR="9525" marT="9525" marB="0" anchor="ctr"/>
                </a:tc>
                <a:tc>
                  <a:txBody>
                    <a:bodyPr/>
                    <a:lstStyle/>
                    <a:p>
                      <a:pPr algn="ctr" fontAlgn="b"/>
                      <a:r>
                        <a:rPr lang="en-US" sz="1400" b="0" i="0" u="none" strike="noStrike">
                          <a:solidFill>
                            <a:srgbClr val="000000"/>
                          </a:solidFill>
                          <a:latin typeface="B Nazanin"/>
                          <a:cs typeface="B Nazanin" pitchFamily="2" charset="-78"/>
                        </a:rPr>
                        <a:t>1,200,000</a:t>
                      </a:r>
                    </a:p>
                  </a:txBody>
                  <a:tcPr marL="9525" marR="9525" marT="9525" marB="0" anchor="ctr"/>
                </a:tc>
                <a:tc>
                  <a:txBody>
                    <a:bodyPr/>
                    <a:lstStyle/>
                    <a:p>
                      <a:pPr algn="ctr" fontAlgn="b"/>
                      <a:r>
                        <a:rPr lang="en-US" sz="1400" b="0" i="0" u="none" strike="noStrike">
                          <a:solidFill>
                            <a:srgbClr val="000000"/>
                          </a:solidFill>
                          <a:latin typeface="B Nazanin"/>
                          <a:cs typeface="B Nazanin" pitchFamily="2" charset="-78"/>
                        </a:rPr>
                        <a:t>55</a:t>
                      </a:r>
                    </a:p>
                  </a:txBody>
                  <a:tcPr marL="9525" marR="9525" marT="9525" marB="0" anchor="ctr"/>
                </a:tc>
                <a:tc>
                  <a:txBody>
                    <a:bodyPr/>
                    <a:lstStyle/>
                    <a:p>
                      <a:pPr algn="ctr" rtl="1" fontAlgn="b"/>
                      <a:r>
                        <a:rPr lang="fa-IR" sz="1400" b="0" i="0" u="none" strike="noStrike">
                          <a:solidFill>
                            <a:srgbClr val="000000"/>
                          </a:solidFill>
                          <a:latin typeface="Calibri"/>
                          <a:cs typeface="B Nazanin" pitchFamily="2" charset="-78"/>
                        </a:rPr>
                        <a:t>سطل زباله</a:t>
                      </a:r>
                    </a:p>
                  </a:txBody>
                  <a:tcPr marL="9525" marR="9525" marT="9525" marB="0" anchor="ctr"/>
                </a:tc>
                <a:extLst>
                  <a:ext uri="{0D108BD9-81ED-4DB2-BD59-A6C34878D82A}">
                    <a16:rowId xmlns:a16="http://schemas.microsoft.com/office/drawing/2014/main" xmlns="" val="10006"/>
                  </a:ext>
                </a:extLst>
              </a:tr>
              <a:tr h="370840">
                <a:tc>
                  <a:txBody>
                    <a:bodyPr/>
                    <a:lstStyle/>
                    <a:p>
                      <a:pPr algn="ctr" fontAlgn="b"/>
                      <a:r>
                        <a:rPr lang="en-US" sz="1400" b="0" i="0" u="none" strike="noStrike">
                          <a:solidFill>
                            <a:srgbClr val="000000"/>
                          </a:solidFill>
                          <a:latin typeface="B Nazanin"/>
                          <a:cs typeface="B Nazanin" pitchFamily="2" charset="-78"/>
                        </a:rPr>
                        <a:t>8000000</a:t>
                      </a:r>
                    </a:p>
                  </a:txBody>
                  <a:tcPr marL="9525" marR="9525" marT="9525" marB="0" anchor="ctr"/>
                </a:tc>
                <a:tc>
                  <a:txBody>
                    <a:bodyPr/>
                    <a:lstStyle/>
                    <a:p>
                      <a:pPr algn="ctr" fontAlgn="b"/>
                      <a:r>
                        <a:rPr lang="en-US" sz="1400" b="0" i="0" u="none" strike="noStrike">
                          <a:solidFill>
                            <a:srgbClr val="000000"/>
                          </a:solidFill>
                          <a:latin typeface="B Nazanin"/>
                          <a:cs typeface="B Nazanin" pitchFamily="2" charset="-78"/>
                        </a:rPr>
                        <a:t>4,000,000</a:t>
                      </a:r>
                    </a:p>
                  </a:txBody>
                  <a:tcPr marL="9525" marR="9525" marT="9525" marB="0" anchor="ctr"/>
                </a:tc>
                <a:tc>
                  <a:txBody>
                    <a:bodyPr/>
                    <a:lstStyle/>
                    <a:p>
                      <a:pPr algn="ctr" fontAlgn="b"/>
                      <a:r>
                        <a:rPr lang="en-US" sz="1400" b="0" i="0" u="none" strike="noStrike">
                          <a:solidFill>
                            <a:srgbClr val="000000"/>
                          </a:solidFill>
                          <a:latin typeface="B Nazanin"/>
                          <a:cs typeface="B Nazanin" pitchFamily="2" charset="-78"/>
                        </a:rPr>
                        <a:t>2</a:t>
                      </a:r>
                    </a:p>
                  </a:txBody>
                  <a:tcPr marL="9525" marR="9525" marT="9525" marB="0" anchor="ctr"/>
                </a:tc>
                <a:tc>
                  <a:txBody>
                    <a:bodyPr/>
                    <a:lstStyle/>
                    <a:p>
                      <a:pPr algn="ctr" rtl="1" fontAlgn="b"/>
                      <a:r>
                        <a:rPr lang="fa-IR" sz="1400" b="0" i="0" u="none" strike="noStrike">
                          <a:solidFill>
                            <a:srgbClr val="000000"/>
                          </a:solidFill>
                          <a:latin typeface="Calibri"/>
                          <a:cs typeface="B Nazanin" pitchFamily="2" charset="-78"/>
                        </a:rPr>
                        <a:t>تابلوي تبليغاتي</a:t>
                      </a:r>
                    </a:p>
                  </a:txBody>
                  <a:tcPr marL="9525" marR="9525" marT="9525" marB="0" anchor="ctr"/>
                </a:tc>
                <a:extLst>
                  <a:ext uri="{0D108BD9-81ED-4DB2-BD59-A6C34878D82A}">
                    <a16:rowId xmlns:a16="http://schemas.microsoft.com/office/drawing/2014/main" xmlns="" val="10007"/>
                  </a:ext>
                </a:extLst>
              </a:tr>
              <a:tr h="370840">
                <a:tc>
                  <a:txBody>
                    <a:bodyPr/>
                    <a:lstStyle/>
                    <a:p>
                      <a:pPr algn="ctr" fontAlgn="b"/>
                      <a:r>
                        <a:rPr lang="en-US" sz="1400" b="0" i="0" u="none" strike="noStrike">
                          <a:solidFill>
                            <a:srgbClr val="000000"/>
                          </a:solidFill>
                          <a:latin typeface="B Nazanin"/>
                          <a:cs typeface="B Nazanin" pitchFamily="2" charset="-78"/>
                        </a:rPr>
                        <a:t>40000000</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2,000,000</a:t>
                      </a:r>
                    </a:p>
                  </a:txBody>
                  <a:tcPr marL="9525" marR="9525" marT="9525" marB="0" anchor="ctr"/>
                </a:tc>
                <a:tc>
                  <a:txBody>
                    <a:bodyPr/>
                    <a:lstStyle/>
                    <a:p>
                      <a:pPr algn="ctr" fontAlgn="b"/>
                      <a:r>
                        <a:rPr lang="en-US" sz="1400" b="0" i="0" u="none" strike="noStrike" dirty="0">
                          <a:solidFill>
                            <a:srgbClr val="000000"/>
                          </a:solidFill>
                          <a:latin typeface="B Nazanin"/>
                          <a:cs typeface="B Nazanin" pitchFamily="2" charset="-78"/>
                        </a:rPr>
                        <a:t>20</a:t>
                      </a:r>
                    </a:p>
                  </a:txBody>
                  <a:tcPr marL="9525" marR="9525" marT="9525" marB="0" anchor="ctr"/>
                </a:tc>
                <a:tc>
                  <a:txBody>
                    <a:bodyPr/>
                    <a:lstStyle/>
                    <a:p>
                      <a:pPr algn="ctr" rtl="1" fontAlgn="b"/>
                      <a:r>
                        <a:rPr lang="fa-IR" sz="1400" b="0" i="0" u="none" strike="noStrike">
                          <a:solidFill>
                            <a:srgbClr val="000000"/>
                          </a:solidFill>
                          <a:latin typeface="Calibri"/>
                          <a:cs typeface="B Nazanin" pitchFamily="2" charset="-78"/>
                        </a:rPr>
                        <a:t>گلجاي</a:t>
                      </a:r>
                    </a:p>
                  </a:txBody>
                  <a:tcPr marL="9525" marR="9525" marT="9525" marB="0" anchor="ctr"/>
                </a:tc>
                <a:extLst>
                  <a:ext uri="{0D108BD9-81ED-4DB2-BD59-A6C34878D82A}">
                    <a16:rowId xmlns:a16="http://schemas.microsoft.com/office/drawing/2014/main" xmlns="" val="10008"/>
                  </a:ext>
                </a:extLst>
              </a:tr>
              <a:tr h="370840">
                <a:tc>
                  <a:txBody>
                    <a:bodyPr/>
                    <a:lstStyle/>
                    <a:p>
                      <a:pPr algn="ctr" fontAlgn="b"/>
                      <a:r>
                        <a:rPr lang="en-US" sz="1400" b="0" i="0" u="none" strike="noStrike" dirty="0">
                          <a:solidFill>
                            <a:srgbClr val="000000"/>
                          </a:solidFill>
                          <a:latin typeface="B Nazanin"/>
                          <a:cs typeface="B Nazanin" pitchFamily="2" charset="-78"/>
                        </a:rPr>
                        <a:t>376399400</a:t>
                      </a:r>
                    </a:p>
                  </a:txBody>
                  <a:tcPr marL="9525" marR="9525" marT="9525" marB="0" anchor="ctr"/>
                </a:tc>
                <a:tc>
                  <a:txBody>
                    <a:bodyPr/>
                    <a:lstStyle/>
                    <a:p>
                      <a:pPr algn="ctr" fontAlgn="b"/>
                      <a:endParaRPr lang="en-US" sz="1400" b="0" i="0" u="none" strike="noStrike" dirty="0">
                        <a:solidFill>
                          <a:srgbClr val="000000"/>
                        </a:solidFill>
                        <a:latin typeface="Calibri"/>
                        <a:cs typeface="B Nazanin" pitchFamily="2" charset="-78"/>
                      </a:endParaRPr>
                    </a:p>
                  </a:txBody>
                  <a:tcPr marL="9525" marR="9525" marT="9525" marB="0" anchor="ctr"/>
                </a:tc>
                <a:tc>
                  <a:txBody>
                    <a:bodyPr/>
                    <a:lstStyle/>
                    <a:p>
                      <a:pPr algn="ctr" fontAlgn="b"/>
                      <a:endParaRPr lang="en-US" sz="1400" b="0" i="0" u="none" strike="noStrike" dirty="0">
                        <a:solidFill>
                          <a:srgbClr val="000000"/>
                        </a:solidFill>
                        <a:latin typeface="Calibri"/>
                        <a:cs typeface="B Nazanin" pitchFamily="2" charset="-78"/>
                      </a:endParaRPr>
                    </a:p>
                  </a:txBody>
                  <a:tcPr marL="9525" marR="9525" marT="9525" marB="0" anchor="ctr"/>
                </a:tc>
                <a:tc>
                  <a:txBody>
                    <a:bodyPr/>
                    <a:lstStyle/>
                    <a:p>
                      <a:pPr algn="ctr" rtl="1" fontAlgn="b"/>
                      <a:r>
                        <a:rPr lang="fa-IR" sz="1400" b="0" i="0" u="none" strike="noStrike" dirty="0">
                          <a:solidFill>
                            <a:srgbClr val="000000"/>
                          </a:solidFill>
                          <a:latin typeface="Calibri"/>
                          <a:cs typeface="B Nazanin" pitchFamily="2" charset="-78"/>
                        </a:rPr>
                        <a:t>جمع کل</a:t>
                      </a:r>
                    </a:p>
                  </a:txBody>
                  <a:tcPr marL="9525" marR="9525" marT="9525" marB="0" anchor="ctr"/>
                </a:tc>
                <a:extLst>
                  <a:ext uri="{0D108BD9-81ED-4DB2-BD59-A6C34878D82A}">
                    <a16:rowId xmlns:a16="http://schemas.microsoft.com/office/drawing/2014/main" xmlns="" val="10009"/>
                  </a:ext>
                </a:extLst>
              </a:tr>
            </a:tbl>
          </a:graphicData>
        </a:graphic>
      </p:graphicFrame>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361956" y="1881174"/>
            <a:ext cx="7648608" cy="1143000"/>
          </a:xfrm>
        </p:spPr>
        <p:txBody>
          <a:bodyPr>
            <a:normAutofit/>
          </a:bodyPr>
          <a:lstStyle/>
          <a:p>
            <a:pPr marL="342900" lvl="0" indent="-342900" rtl="1">
              <a:lnSpc>
                <a:spcPct val="80000"/>
              </a:lnSpc>
              <a:spcBef>
                <a:spcPct val="20000"/>
              </a:spcBef>
              <a:defRPr/>
            </a:pPr>
            <a:r>
              <a:rPr lang="fa-IR" sz="2400" b="1" dirty="0">
                <a:solidFill>
                  <a:prstClr val="black"/>
                </a:solidFill>
                <a:cs typeface="B Nazanin" pitchFamily="2" charset="-78"/>
              </a:rPr>
              <a:t>پروسه هفتم</a:t>
            </a:r>
            <a:br>
              <a:rPr lang="fa-IR" sz="2400" b="1" dirty="0">
                <a:solidFill>
                  <a:prstClr val="black"/>
                </a:solidFill>
                <a:cs typeface="B Nazanin" pitchFamily="2" charset="-78"/>
              </a:rPr>
            </a:br>
            <a:r>
              <a:rPr lang="fa-IR" sz="2400" b="1" dirty="0">
                <a:solidFill>
                  <a:prstClr val="black"/>
                </a:solidFill>
                <a:cs typeface="B Nazanin" pitchFamily="2" charset="-78"/>
              </a:rPr>
              <a:t/>
            </a:r>
            <a:br>
              <a:rPr lang="fa-IR" sz="2400" b="1" dirty="0">
                <a:solidFill>
                  <a:prstClr val="black"/>
                </a:solidFill>
                <a:cs typeface="B Nazanin" pitchFamily="2" charset="-78"/>
              </a:rPr>
            </a:br>
            <a:r>
              <a:rPr lang="fa-IR" sz="2400" b="1" dirty="0">
                <a:cs typeface="B Nazanin" pitchFamily="2" charset="-78"/>
              </a:rPr>
              <a:t> نظارت و کنترل</a:t>
            </a:r>
          </a:p>
        </p:txBody>
      </p:sp>
      <p:sp>
        <p:nvSpPr>
          <p:cNvPr id="11" name="TextBox 10"/>
          <p:cNvSpPr txBox="1"/>
          <p:nvPr/>
        </p:nvSpPr>
        <p:spPr>
          <a:xfrm>
            <a:off x="928670" y="3595678"/>
            <a:ext cx="2714644" cy="2462213"/>
          </a:xfrm>
          <a:prstGeom prst="rect">
            <a:avLst/>
          </a:prstGeom>
          <a:noFill/>
        </p:spPr>
        <p:txBody>
          <a:bodyPr wrap="square" rtlCol="0">
            <a:spAutoFit/>
          </a:bodyPr>
          <a:lstStyle/>
          <a:p>
            <a:pPr algn="just" rtl="1">
              <a:buNone/>
            </a:pPr>
            <a:r>
              <a:rPr lang="fa-IR" sz="1400" b="1" dirty="0">
                <a:cs typeface="B Nazanin" pitchFamily="2" charset="-78"/>
              </a:rPr>
              <a:t>بهترین و مطلوب ترین پروژه ها اگر از سیستم نظارت و کنترل صحیحی برخوردار نباشند یا به مشکل بر می خورند یا نمی توانند به طور کامل اجرا شوند. </a:t>
            </a:r>
          </a:p>
          <a:p>
            <a:pPr algn="just" rtl="1">
              <a:buNone/>
            </a:pPr>
            <a:r>
              <a:rPr lang="fa-IR" sz="1400" b="1" dirty="0">
                <a:cs typeface="B Nazanin" pitchFamily="2" charset="-78"/>
              </a:rPr>
              <a:t>جهت اجرای بهتر این پروژه یک شورای هماهنگی متشکل از عناصر اصلی تصمیم گیرنده و ذی نفوذ پیشنهاد می شود که در هر مرحله از اجرا، بر نحوه انجام پروژه نظارت داشته باشد و علاوه بر تسریع انجام پروژه حلقه ارتباطی مناسبی بین گروه های ذی نفع و ذی نفوذ برقرار کند.</a:t>
            </a:r>
            <a:endParaRPr lang="en-US" sz="1200" dirty="0"/>
          </a:p>
        </p:txBody>
      </p:sp>
      <p:pic>
        <p:nvPicPr>
          <p:cNvPr id="2051" name="Picture 3" descr="C:\Users\Elham\Desktop\1.jpg"/>
          <p:cNvPicPr>
            <a:picLocks noChangeAspect="1" noChangeArrowheads="1"/>
          </p:cNvPicPr>
          <p:nvPr/>
        </p:nvPicPr>
        <p:blipFill>
          <a:blip r:embed="rId2"/>
          <a:srcRect/>
          <a:stretch>
            <a:fillRect/>
          </a:stretch>
        </p:blipFill>
        <p:spPr bwMode="auto">
          <a:xfrm>
            <a:off x="-24" y="7693060"/>
            <a:ext cx="938212" cy="2189162"/>
          </a:xfrm>
          <a:prstGeom prst="rect">
            <a:avLst/>
          </a:prstGeom>
          <a:noFill/>
        </p:spPr>
      </p:pic>
      <p:pic>
        <p:nvPicPr>
          <p:cNvPr id="14" name="Picture 2" descr="C:\Users\Elham\Desktop\1.2 copy.jpg"/>
          <p:cNvPicPr>
            <a:picLocks noChangeAspect="1" noChangeArrowheads="1"/>
          </p:cNvPicPr>
          <p:nvPr/>
        </p:nvPicPr>
        <p:blipFill>
          <a:blip r:embed="rId3" cstate="screen">
            <a:clrChange>
              <a:clrFrom>
                <a:srgbClr val="FFFFFF"/>
              </a:clrFrom>
              <a:clrTo>
                <a:srgbClr val="FFFFFF">
                  <a:alpha val="0"/>
                </a:srgbClr>
              </a:clrTo>
            </a:clrChange>
            <a:duotone>
              <a:schemeClr val="accent1">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928670" y="7739082"/>
            <a:ext cx="1000132" cy="2175597"/>
          </a:xfrm>
          <a:prstGeom prst="rect">
            <a:avLst/>
          </a:prstGeom>
          <a:noFill/>
        </p:spPr>
      </p:pic>
      <p:pic>
        <p:nvPicPr>
          <p:cNvPr id="15" name="Picture 2" descr="C:\Users\Elham\Desktop\1.2 copy.jpg"/>
          <p:cNvPicPr>
            <a:picLocks noChangeAspect="1" noChangeArrowheads="1"/>
          </p:cNvPicPr>
          <p:nvPr/>
        </p:nvPicPr>
        <p:blipFill>
          <a:blip r:embed="rId4" cstate="screen">
            <a:clrChange>
              <a:clrFrom>
                <a:srgbClr val="FFFFFF"/>
              </a:clrFrom>
              <a:clrTo>
                <a:srgbClr val="FFFFFF">
                  <a:alpha val="0"/>
                </a:srgbClr>
              </a:clrTo>
            </a:clrChange>
            <a:duotone>
              <a:schemeClr val="accent6">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5929378" y="7730403"/>
            <a:ext cx="928646" cy="2175597"/>
          </a:xfrm>
          <a:prstGeom prst="rect">
            <a:avLst/>
          </a:prstGeom>
          <a:noFill/>
        </p:spPr>
      </p:pic>
      <p:pic>
        <p:nvPicPr>
          <p:cNvPr id="16" name="Picture 2" descr="C:\Users\Elham\Desktop\1.2 copy.jpg"/>
          <p:cNvPicPr>
            <a:picLocks noChangeAspect="1" noChangeArrowheads="1"/>
          </p:cNvPicPr>
          <p:nvPr/>
        </p:nvPicPr>
        <p:blipFill>
          <a:blip r:embed="rId5" cstate="screen">
            <a:clrChange>
              <a:clrFrom>
                <a:srgbClr val="FFFFFF"/>
              </a:clrFrom>
              <a:clrTo>
                <a:srgbClr val="FFFFFF">
                  <a:alpha val="0"/>
                </a:srgbClr>
              </a:clrTo>
            </a:clrChange>
            <a:duotone>
              <a:schemeClr val="accent5">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4929198" y="7730403"/>
            <a:ext cx="1000132" cy="2175597"/>
          </a:xfrm>
          <a:prstGeom prst="rect">
            <a:avLst/>
          </a:prstGeom>
          <a:noFill/>
        </p:spPr>
      </p:pic>
      <p:pic>
        <p:nvPicPr>
          <p:cNvPr id="17" name="Picture 2" descr="C:\Users\Elham\Desktop\1.2 copy.jpg"/>
          <p:cNvPicPr>
            <a:picLocks noChangeAspect="1" noChangeArrowheads="1"/>
          </p:cNvPicPr>
          <p:nvPr/>
        </p:nvPicPr>
        <p:blipFill>
          <a:blip r:embed="rId6" cstate="screen">
            <a:clrChange>
              <a:clrFrom>
                <a:srgbClr val="FFFFFF"/>
              </a:clrFrom>
              <a:clrTo>
                <a:srgbClr val="FFFFFF">
                  <a:alpha val="0"/>
                </a:srgbClr>
              </a:clrTo>
            </a:clrChange>
            <a:duotone>
              <a:schemeClr val="accent4">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3929066" y="7730403"/>
            <a:ext cx="1000132" cy="2175597"/>
          </a:xfrm>
          <a:prstGeom prst="rect">
            <a:avLst/>
          </a:prstGeom>
          <a:noFill/>
        </p:spPr>
      </p:pic>
      <p:pic>
        <p:nvPicPr>
          <p:cNvPr id="18" name="Picture 2" descr="C:\Users\Elham\Desktop\1.2 copy.jpg"/>
          <p:cNvPicPr>
            <a:picLocks noChangeAspect="1" noChangeArrowheads="1"/>
          </p:cNvPicPr>
          <p:nvPr/>
        </p:nvPicPr>
        <p:blipFill>
          <a:blip r:embed="rId7" cstate="screen">
            <a:clrChange>
              <a:clrFrom>
                <a:srgbClr val="FFFFFF"/>
              </a:clrFrom>
              <a:clrTo>
                <a:srgbClr val="FFFFFF">
                  <a:alpha val="0"/>
                </a:srgbClr>
              </a:clrTo>
            </a:clrChange>
            <a:duotone>
              <a:schemeClr val="accent3">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2928934" y="7730403"/>
            <a:ext cx="1000132" cy="2175597"/>
          </a:xfrm>
          <a:prstGeom prst="rect">
            <a:avLst/>
          </a:prstGeom>
          <a:noFill/>
        </p:spPr>
      </p:pic>
      <p:pic>
        <p:nvPicPr>
          <p:cNvPr id="19" name="Picture 2" descr="C:\Users\Elham\Desktop\1.2 copy.jpg"/>
          <p:cNvPicPr>
            <a:picLocks noChangeAspect="1" noChangeArrowheads="1"/>
          </p:cNvPicPr>
          <p:nvPr/>
        </p:nvPicPr>
        <p:blipFill>
          <a:blip r:embed="rId8" cstate="screen">
            <a:clrChange>
              <a:clrFrom>
                <a:srgbClr val="FFFFFF"/>
              </a:clrFrom>
              <a:clrTo>
                <a:srgbClr val="FFFFFF">
                  <a:alpha val="0"/>
                </a:srgbClr>
              </a:clrTo>
            </a:clrChange>
            <a:duotone>
              <a:schemeClr val="accent2">
                <a:shade val="45000"/>
                <a:satMod val="135000"/>
              </a:schemeClr>
              <a:prstClr val="white"/>
            </a:duotone>
            <a:lum contrast="-10000"/>
            <a:extLst>
              <a:ext uri="{28A0092B-C50C-407E-A947-70E740481C1C}">
                <a14:useLocalDpi xmlns:a14="http://schemas.microsoft.com/office/drawing/2010/main"/>
              </a:ext>
            </a:extLst>
          </a:blip>
          <a:srcRect/>
          <a:stretch>
            <a:fillRect/>
          </a:stretch>
        </p:blipFill>
        <p:spPr bwMode="auto">
          <a:xfrm>
            <a:off x="1928802" y="7730403"/>
            <a:ext cx="1000132" cy="2175597"/>
          </a:xfrm>
          <a:prstGeom prst="rect">
            <a:avLst/>
          </a:prstGeom>
          <a:noFill/>
        </p:spPr>
      </p:pic>
      <p:sp>
        <p:nvSpPr>
          <p:cNvPr id="12" name="Slide Number Placeholder 11"/>
          <p:cNvSpPr>
            <a:spLocks noGrp="1"/>
          </p:cNvSpPr>
          <p:nvPr>
            <p:ph type="sldNum" sz="quarter" idx="12"/>
          </p:nvPr>
        </p:nvSpPr>
        <p:spPr/>
        <p:txBody>
          <a:bodyPr/>
          <a:lstStyle/>
          <a:p>
            <a:fld id="{FF86FEA7-80B1-4C74-85F3-91076A821A0B}" type="slidenum">
              <a:rPr lang="en-US" smtClean="0"/>
              <a:pPr/>
              <a:t>95</a:t>
            </a:fld>
            <a:endParaRPr lang="en-US"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8" name="TextBox 7"/>
          <p:cNvSpPr txBox="1"/>
          <p:nvPr/>
        </p:nvSpPr>
        <p:spPr>
          <a:xfrm>
            <a:off x="276204" y="716133"/>
            <a:ext cx="2224102" cy="307777"/>
          </a:xfrm>
          <a:prstGeom prst="rect">
            <a:avLst/>
          </a:prstGeom>
          <a:noFill/>
        </p:spPr>
        <p:txBody>
          <a:bodyPr wrap="square" rtlCol="0">
            <a:spAutoFit/>
          </a:bodyPr>
          <a:lstStyle/>
          <a:p>
            <a:pPr algn="r" rtl="1"/>
            <a:r>
              <a:rPr lang="fa-IR" sz="1400" b="1" dirty="0">
                <a:cs typeface="B Nazanin" pitchFamily="2" charset="-78"/>
              </a:rPr>
              <a:t>پروسه هفتم (نظارت و کنترل)</a:t>
            </a:r>
            <a:endParaRPr lang="en-US" sz="1400" b="1" dirty="0">
              <a:cs typeface="B Nazanin" pitchFamily="2" charset="-78"/>
            </a:endParaRPr>
          </a:p>
        </p:txBody>
      </p:sp>
      <p:sp>
        <p:nvSpPr>
          <p:cNvPr id="9" name="Slide Number Placeholder 8"/>
          <p:cNvSpPr>
            <a:spLocks noGrp="1"/>
          </p:cNvSpPr>
          <p:nvPr>
            <p:ph type="sldNum" sz="quarter" idx="12"/>
          </p:nvPr>
        </p:nvSpPr>
        <p:spPr/>
        <p:txBody>
          <a:bodyPr/>
          <a:lstStyle/>
          <a:p>
            <a:fld id="{FF86FEA7-80B1-4C74-85F3-91076A821A0B}" type="slidenum">
              <a:rPr lang="en-US" smtClean="0"/>
              <a:pPr/>
              <a:t>96</a:t>
            </a:fld>
            <a:endParaRPr lang="en-US" dirty="0"/>
          </a:p>
        </p:txBody>
      </p:sp>
      <p:graphicFrame>
        <p:nvGraphicFramePr>
          <p:cNvPr id="10" name="Content Placeholder 7"/>
          <p:cNvGraphicFramePr>
            <a:graphicFrameLocks noGrp="1"/>
          </p:cNvGraphicFramePr>
          <p:nvPr>
            <p:ph idx="1"/>
          </p:nvPr>
        </p:nvGraphicFramePr>
        <p:xfrm>
          <a:off x="571480" y="1381100"/>
          <a:ext cx="5786478" cy="6888480"/>
        </p:xfrm>
        <a:graphic>
          <a:graphicData uri="http://schemas.openxmlformats.org/drawingml/2006/table">
            <a:tbl>
              <a:tblPr firstRow="1" bandRow="1">
                <a:tableStyleId>{5C22544A-7EE6-4342-B048-85BDC9FD1C3A}</a:tableStyleId>
              </a:tblPr>
              <a:tblGrid>
                <a:gridCol w="1499485">
                  <a:extLst>
                    <a:ext uri="{9D8B030D-6E8A-4147-A177-3AD203B41FA5}">
                      <a16:colId xmlns:a16="http://schemas.microsoft.com/office/drawing/2014/main" xmlns="" val="20000"/>
                    </a:ext>
                  </a:extLst>
                </a:gridCol>
                <a:gridCol w="980434">
                  <a:extLst>
                    <a:ext uri="{9D8B030D-6E8A-4147-A177-3AD203B41FA5}">
                      <a16:colId xmlns:a16="http://schemas.microsoft.com/office/drawing/2014/main" xmlns="" val="20001"/>
                    </a:ext>
                  </a:extLst>
                </a:gridCol>
                <a:gridCol w="1095778">
                  <a:extLst>
                    <a:ext uri="{9D8B030D-6E8A-4147-A177-3AD203B41FA5}">
                      <a16:colId xmlns:a16="http://schemas.microsoft.com/office/drawing/2014/main" xmlns="" val="20002"/>
                    </a:ext>
                  </a:extLst>
                </a:gridCol>
                <a:gridCol w="1461037">
                  <a:extLst>
                    <a:ext uri="{9D8B030D-6E8A-4147-A177-3AD203B41FA5}">
                      <a16:colId xmlns:a16="http://schemas.microsoft.com/office/drawing/2014/main" xmlns="" val="20003"/>
                    </a:ext>
                  </a:extLst>
                </a:gridCol>
                <a:gridCol w="749744">
                  <a:extLst>
                    <a:ext uri="{9D8B030D-6E8A-4147-A177-3AD203B41FA5}">
                      <a16:colId xmlns:a16="http://schemas.microsoft.com/office/drawing/2014/main" xmlns="" val="20004"/>
                    </a:ext>
                  </a:extLst>
                </a:gridCol>
              </a:tblGrid>
              <a:tr h="579120">
                <a:tc>
                  <a:txBody>
                    <a:bodyPr/>
                    <a:lstStyle/>
                    <a:p>
                      <a:pPr algn="ctr"/>
                      <a:r>
                        <a:rPr lang="fa-IR" sz="1400" b="0" dirty="0">
                          <a:cs typeface="B Nazanin" pitchFamily="2" charset="-78"/>
                        </a:rPr>
                        <a:t>زمان انجام پروژه</a:t>
                      </a:r>
                      <a:endParaRPr lang="en-US" sz="1400" b="0" dirty="0">
                        <a:cs typeface="B Nazanin" pitchFamily="2" charset="-78"/>
                      </a:endParaRPr>
                    </a:p>
                  </a:txBody>
                  <a:tcPr/>
                </a:tc>
                <a:tc>
                  <a:txBody>
                    <a:bodyPr/>
                    <a:lstStyle/>
                    <a:p>
                      <a:pPr algn="ctr"/>
                      <a:r>
                        <a:rPr lang="fa-IR" sz="1400" b="0" dirty="0">
                          <a:cs typeface="B Nazanin" pitchFamily="2" charset="-78"/>
                        </a:rPr>
                        <a:t>نوع پروژه از نظر مدت اجرا</a:t>
                      </a:r>
                      <a:endParaRPr lang="en-US" sz="1400" b="0" dirty="0">
                        <a:cs typeface="B Nazanin" pitchFamily="2" charset="-78"/>
                      </a:endParaRPr>
                    </a:p>
                  </a:txBody>
                  <a:tcPr/>
                </a:tc>
                <a:tc>
                  <a:txBody>
                    <a:bodyPr/>
                    <a:lstStyle/>
                    <a:p>
                      <a:pPr algn="ctr"/>
                      <a:r>
                        <a:rPr lang="fa-IR" sz="1400" b="0" dirty="0">
                          <a:cs typeface="B Nazanin" pitchFamily="2" charset="-78"/>
                        </a:rPr>
                        <a:t>نظارت و کنترل</a:t>
                      </a:r>
                      <a:endParaRPr lang="en-US" sz="1400" b="0" dirty="0">
                        <a:cs typeface="B Nazanin" pitchFamily="2" charset="-78"/>
                      </a:endParaRPr>
                    </a:p>
                  </a:txBody>
                  <a:tcPr/>
                </a:tc>
                <a:tc>
                  <a:txBody>
                    <a:bodyPr/>
                    <a:lstStyle/>
                    <a:p>
                      <a:pPr algn="ctr"/>
                      <a:r>
                        <a:rPr lang="fa-IR" sz="1400" b="0" dirty="0">
                          <a:cs typeface="B Nazanin" pitchFamily="2" charset="-78"/>
                        </a:rPr>
                        <a:t>پروژه ها</a:t>
                      </a:r>
                      <a:endParaRPr lang="en-US" sz="1400" b="0" dirty="0">
                        <a:cs typeface="B Nazanin" pitchFamily="2" charset="-78"/>
                      </a:endParaRPr>
                    </a:p>
                  </a:txBody>
                  <a:tcPr/>
                </a:tc>
                <a:tc>
                  <a:txBody>
                    <a:bodyPr/>
                    <a:lstStyle/>
                    <a:p>
                      <a:pPr algn="ctr"/>
                      <a:r>
                        <a:rPr lang="fa-IR" sz="1400" b="0" dirty="0">
                          <a:cs typeface="B Nazanin" pitchFamily="2" charset="-78"/>
                        </a:rPr>
                        <a:t>اولویت</a:t>
                      </a:r>
                      <a:endParaRPr lang="en-US" sz="1400" b="0" dirty="0">
                        <a:cs typeface="B Nazanin" pitchFamily="2" charset="-78"/>
                      </a:endParaRPr>
                    </a:p>
                  </a:txBody>
                  <a:tcPr/>
                </a:tc>
                <a:extLst>
                  <a:ext uri="{0D108BD9-81ED-4DB2-BD59-A6C34878D82A}">
                    <a16:rowId xmlns:a16="http://schemas.microsoft.com/office/drawing/2014/main" xmlns="" val="10000"/>
                  </a:ext>
                </a:extLst>
              </a:tr>
              <a:tr h="1066800">
                <a:tc>
                  <a:txBody>
                    <a:bodyPr/>
                    <a:lstStyle/>
                    <a:p>
                      <a:pPr algn="ctr"/>
                      <a:r>
                        <a:rPr lang="fa-IR" sz="1400" b="0" dirty="0">
                          <a:cs typeface="B Nazanin" pitchFamily="2" charset="-78"/>
                        </a:rPr>
                        <a:t>2 سال (وقتی پیشرفت</a:t>
                      </a:r>
                      <a:r>
                        <a:rPr lang="fa-IR" sz="1400" b="0" baseline="0" dirty="0">
                          <a:cs typeface="B Nazanin" pitchFamily="2" charset="-78"/>
                        </a:rPr>
                        <a:t> پروژه به مرز 70 درصد رسید میتوان پیش فروش کرد و به بخشی از درآمد ها رسید)</a:t>
                      </a:r>
                      <a:endParaRPr lang="en-US" sz="1400" b="0" dirty="0">
                        <a:cs typeface="B Nazanin" pitchFamily="2" charset="-78"/>
                      </a:endParaRPr>
                    </a:p>
                  </a:txBody>
                  <a:tcPr/>
                </a:tc>
                <a:tc>
                  <a:txBody>
                    <a:bodyPr/>
                    <a:lstStyle/>
                    <a:p>
                      <a:pPr algn="ctr"/>
                      <a:r>
                        <a:rPr lang="fa-IR" sz="1400" b="0" dirty="0">
                          <a:cs typeface="B Nazanin" pitchFamily="2" charset="-78"/>
                        </a:rPr>
                        <a:t>میان مدت</a:t>
                      </a:r>
                      <a:endParaRPr lang="en-US" sz="1400" b="0" dirty="0">
                        <a:cs typeface="B Nazanin" pitchFamily="2" charset="-78"/>
                      </a:endParaRPr>
                    </a:p>
                  </a:txBody>
                  <a:tcPr/>
                </a:tc>
                <a:tc>
                  <a:txBody>
                    <a:bodyPr/>
                    <a:lstStyle/>
                    <a:p>
                      <a:pPr algn="ctr"/>
                      <a:r>
                        <a:rPr lang="fa-IR" sz="1400" b="0" dirty="0">
                          <a:cs typeface="B Nazanin" pitchFamily="2" charset="-78"/>
                        </a:rPr>
                        <a:t>سرمایه گذاران خصوصی، سازمان</a:t>
                      </a:r>
                      <a:r>
                        <a:rPr lang="fa-IR" sz="1400" b="0" baseline="0" dirty="0">
                          <a:cs typeface="B Nazanin" pitchFamily="2" charset="-78"/>
                        </a:rPr>
                        <a:t> میراث فرهنگی و  گردشگری و مترو</a:t>
                      </a:r>
                      <a:endParaRPr lang="en-US" sz="1400" b="0" dirty="0">
                        <a:cs typeface="B Nazanin" pitchFamily="2" charset="-78"/>
                      </a:endParaRPr>
                    </a:p>
                  </a:txBody>
                  <a:tcPr/>
                </a:tc>
                <a:tc>
                  <a:txBody>
                    <a:bodyPr/>
                    <a:lstStyle/>
                    <a:p>
                      <a:pPr algn="ctr"/>
                      <a:r>
                        <a:rPr lang="fa-IR" sz="1400" b="0" dirty="0">
                          <a:cs typeface="B Nazanin" pitchFamily="2" charset="-78"/>
                        </a:rPr>
                        <a:t>احداث پروژه های اقامتی تجاری</a:t>
                      </a:r>
                      <a:endParaRPr lang="en-US" sz="1400" b="0" dirty="0">
                        <a:cs typeface="B Nazanin" pitchFamily="2" charset="-78"/>
                      </a:endParaRPr>
                    </a:p>
                  </a:txBody>
                  <a:tcPr/>
                </a:tc>
                <a:tc>
                  <a:txBody>
                    <a:bodyPr/>
                    <a:lstStyle/>
                    <a:p>
                      <a:pPr algn="ctr"/>
                      <a:r>
                        <a:rPr lang="fa-IR" sz="1400" b="0" dirty="0">
                          <a:cs typeface="B Nazanin" pitchFamily="2" charset="-78"/>
                        </a:rPr>
                        <a:t>1</a:t>
                      </a:r>
                      <a:endParaRPr lang="en-US" sz="1400" b="0" dirty="0">
                        <a:cs typeface="B Nazanin" pitchFamily="2" charset="-78"/>
                      </a:endParaRPr>
                    </a:p>
                  </a:txBody>
                  <a:tcPr/>
                </a:tc>
                <a:extLst>
                  <a:ext uri="{0D108BD9-81ED-4DB2-BD59-A6C34878D82A}">
                    <a16:rowId xmlns:a16="http://schemas.microsoft.com/office/drawing/2014/main" xmlns="" val="10001"/>
                  </a:ext>
                </a:extLst>
              </a:tr>
              <a:tr h="579120">
                <a:tc>
                  <a:txBody>
                    <a:bodyPr/>
                    <a:lstStyle/>
                    <a:p>
                      <a:pPr algn="ctr"/>
                      <a:r>
                        <a:rPr lang="fa-IR" sz="1400" b="0" dirty="0">
                          <a:cs typeface="B Nazanin" pitchFamily="2" charset="-78"/>
                        </a:rPr>
                        <a:t>2 سال</a:t>
                      </a:r>
                      <a:endParaRPr lang="en-US" sz="1400" b="0" dirty="0">
                        <a:cs typeface="B Nazanin" pitchFamily="2" charset="-78"/>
                      </a:endParaRPr>
                    </a:p>
                  </a:txBody>
                  <a:tcPr/>
                </a:tc>
                <a:tc>
                  <a:txBody>
                    <a:bodyPr/>
                    <a:lstStyle/>
                    <a:p>
                      <a:pPr algn="ctr"/>
                      <a:r>
                        <a:rPr lang="fa-IR" sz="1400" b="0" dirty="0">
                          <a:cs typeface="B Nazanin" pitchFamily="2" charset="-78"/>
                        </a:rPr>
                        <a:t>میان مدت</a:t>
                      </a:r>
                      <a:endParaRPr lang="en-US" sz="1400" b="0" dirty="0">
                        <a:cs typeface="B Nazanin" pitchFamily="2" charset="-78"/>
                      </a:endParaRPr>
                    </a:p>
                  </a:txBody>
                  <a:tcPr/>
                </a:tc>
                <a:tc>
                  <a:txBody>
                    <a:bodyPr/>
                    <a:lstStyle/>
                    <a:p>
                      <a:pPr algn="ctr"/>
                      <a:r>
                        <a:rPr lang="fa-IR" sz="1400" b="0" dirty="0">
                          <a:cs typeface="B Nazanin" pitchFamily="2" charset="-78"/>
                        </a:rPr>
                        <a:t>سازمان حمل و نقل و ترافیک</a:t>
                      </a:r>
                      <a:r>
                        <a:rPr lang="en-US" sz="1400" b="0" dirty="0">
                          <a:cs typeface="B Nazanin" pitchFamily="2" charset="-78"/>
                        </a:rPr>
                        <a:t> </a:t>
                      </a:r>
                      <a:r>
                        <a:rPr lang="fa-IR" sz="1400" b="0" dirty="0">
                          <a:cs typeface="B Nazanin" pitchFamily="2" charset="-78"/>
                        </a:rPr>
                        <a:t> </a:t>
                      </a:r>
                      <a:endParaRPr lang="en-US" sz="1400" b="0" dirty="0">
                        <a:cs typeface="B Nazanin" pitchFamily="2" charset="-78"/>
                      </a:endParaRPr>
                    </a:p>
                  </a:txBody>
                  <a:tcPr/>
                </a:tc>
                <a:tc>
                  <a:txBody>
                    <a:bodyPr/>
                    <a:lstStyle/>
                    <a:p>
                      <a:pPr algn="ctr"/>
                      <a:r>
                        <a:rPr lang="fa-IR" sz="1400" b="0" dirty="0">
                          <a:cs typeface="B Nazanin" pitchFamily="2" charset="-78"/>
                        </a:rPr>
                        <a:t>اصلاح شبکه دسترسی و پیاده سازی آن</a:t>
                      </a:r>
                      <a:endParaRPr lang="en-US" sz="1400" b="0" dirty="0">
                        <a:cs typeface="B Nazanin" pitchFamily="2" charset="-78"/>
                      </a:endParaRPr>
                    </a:p>
                  </a:txBody>
                  <a:tcPr/>
                </a:tc>
                <a:tc>
                  <a:txBody>
                    <a:bodyPr/>
                    <a:lstStyle/>
                    <a:p>
                      <a:pPr algn="ctr"/>
                      <a:r>
                        <a:rPr lang="fa-IR" sz="1400" b="0" dirty="0">
                          <a:cs typeface="B Nazanin" pitchFamily="2" charset="-78"/>
                        </a:rPr>
                        <a:t>2</a:t>
                      </a:r>
                      <a:endParaRPr lang="en-US" sz="1400" b="0" dirty="0">
                        <a:cs typeface="B Nazanin" pitchFamily="2" charset="-78"/>
                      </a:endParaRPr>
                    </a:p>
                  </a:txBody>
                  <a:tcPr/>
                </a:tc>
                <a:extLst>
                  <a:ext uri="{0D108BD9-81ED-4DB2-BD59-A6C34878D82A}">
                    <a16:rowId xmlns:a16="http://schemas.microsoft.com/office/drawing/2014/main" xmlns="" val="10002"/>
                  </a:ext>
                </a:extLst>
              </a:tr>
              <a:tr h="579120">
                <a:tc>
                  <a:txBody>
                    <a:bodyPr/>
                    <a:lstStyle/>
                    <a:p>
                      <a:pPr algn="ctr"/>
                      <a:r>
                        <a:rPr lang="fa-IR" sz="1400" b="0" dirty="0">
                          <a:cs typeface="B Nazanin" pitchFamily="2" charset="-78"/>
                        </a:rPr>
                        <a:t>6 ماه</a:t>
                      </a:r>
                      <a:endParaRPr lang="en-US" sz="1400" b="0" dirty="0">
                        <a:cs typeface="B Nazanin" pitchFamily="2" charset="-78"/>
                      </a:endParaRPr>
                    </a:p>
                  </a:txBody>
                  <a:tcPr/>
                </a:tc>
                <a:tc>
                  <a:txBody>
                    <a:bodyPr/>
                    <a:lstStyle/>
                    <a:p>
                      <a:pPr algn="ctr"/>
                      <a:r>
                        <a:rPr lang="fa-IR" sz="1400" b="0" dirty="0">
                          <a:cs typeface="B Nazanin" pitchFamily="2" charset="-78"/>
                        </a:rPr>
                        <a:t>طرح ضربتی و کوتاه مدت</a:t>
                      </a:r>
                      <a:endParaRPr lang="en-US" sz="1400" b="0" dirty="0">
                        <a:cs typeface="B Nazanin" pitchFamily="2" charset="-78"/>
                      </a:endParaRPr>
                    </a:p>
                  </a:txBody>
                  <a:tcPr/>
                </a:tc>
                <a:tc>
                  <a:txBody>
                    <a:bodyPr/>
                    <a:lstStyle/>
                    <a:p>
                      <a:pPr algn="ctr"/>
                      <a:r>
                        <a:rPr lang="fa-IR" sz="1400" b="0" dirty="0">
                          <a:cs typeface="B Nazanin" pitchFamily="2" charset="-78"/>
                        </a:rPr>
                        <a:t>شهرداری منطقه 12</a:t>
                      </a:r>
                      <a:endParaRPr lang="en-US" sz="1400" b="0" dirty="0">
                        <a:cs typeface="B Nazanin" pitchFamily="2" charset="-78"/>
                      </a:endParaRPr>
                    </a:p>
                  </a:txBody>
                  <a:tcPr/>
                </a:tc>
                <a:tc>
                  <a:txBody>
                    <a:bodyPr/>
                    <a:lstStyle/>
                    <a:p>
                      <a:pPr algn="ctr"/>
                      <a:r>
                        <a:rPr lang="fa-IR" sz="1400" b="0" dirty="0">
                          <a:cs typeface="B Nazanin" pitchFamily="2" charset="-78"/>
                        </a:rPr>
                        <a:t>کف سازی و مبلمان شهری</a:t>
                      </a:r>
                      <a:endParaRPr lang="en-US" sz="1400" b="0" dirty="0">
                        <a:cs typeface="B Nazanin" pitchFamily="2" charset="-78"/>
                      </a:endParaRPr>
                    </a:p>
                  </a:txBody>
                  <a:tcPr/>
                </a:tc>
                <a:tc>
                  <a:txBody>
                    <a:bodyPr/>
                    <a:lstStyle/>
                    <a:p>
                      <a:pPr algn="ctr"/>
                      <a:r>
                        <a:rPr lang="fa-IR" sz="1400" b="0" dirty="0">
                          <a:cs typeface="B Nazanin" pitchFamily="2" charset="-78"/>
                        </a:rPr>
                        <a:t>3</a:t>
                      </a:r>
                      <a:endParaRPr lang="en-US" sz="1400" b="0" dirty="0">
                        <a:cs typeface="B Nazanin" pitchFamily="2" charset="-78"/>
                      </a:endParaRPr>
                    </a:p>
                  </a:txBody>
                  <a:tcPr/>
                </a:tc>
                <a:extLst>
                  <a:ext uri="{0D108BD9-81ED-4DB2-BD59-A6C34878D82A}">
                    <a16:rowId xmlns:a16="http://schemas.microsoft.com/office/drawing/2014/main" xmlns="" val="10003"/>
                  </a:ext>
                </a:extLst>
              </a:tr>
              <a:tr h="370840">
                <a:tc>
                  <a:txBody>
                    <a:bodyPr/>
                    <a:lstStyle/>
                    <a:p>
                      <a:pPr algn="ctr"/>
                      <a:r>
                        <a:rPr lang="fa-IR" sz="1400" b="0" dirty="0">
                          <a:cs typeface="B Nazanin" pitchFamily="2" charset="-78"/>
                        </a:rPr>
                        <a:t>1سال</a:t>
                      </a:r>
                      <a:endParaRPr lang="en-US" sz="1400" b="0" dirty="0">
                        <a:cs typeface="B Nazanin" pitchFamily="2" charset="-78"/>
                      </a:endParaRPr>
                    </a:p>
                  </a:txBody>
                  <a:tcPr/>
                </a:tc>
                <a:tc>
                  <a:txBody>
                    <a:bodyPr/>
                    <a:lstStyle/>
                    <a:p>
                      <a:pPr algn="ctr"/>
                      <a:r>
                        <a:rPr lang="fa-IR" sz="1400" b="0" dirty="0">
                          <a:cs typeface="B Nazanin" pitchFamily="2" charset="-78"/>
                        </a:rPr>
                        <a:t>میان مدت</a:t>
                      </a:r>
                      <a:endParaRPr lang="en-US" sz="1400" b="0" dirty="0">
                        <a:cs typeface="B Nazanin" pitchFamily="2" charset="-78"/>
                      </a:endParaRPr>
                    </a:p>
                  </a:txBody>
                  <a:tcPr/>
                </a:tc>
                <a:tc>
                  <a:txBody>
                    <a:bodyPr/>
                    <a:lstStyle/>
                    <a:p>
                      <a:pPr algn="ctr"/>
                      <a:r>
                        <a:rPr lang="fa-IR" sz="1400" b="0" dirty="0">
                          <a:cs typeface="B Nazanin" pitchFamily="2" charset="-78"/>
                        </a:rPr>
                        <a:t>اداره</a:t>
                      </a:r>
                      <a:r>
                        <a:rPr lang="fa-IR" sz="1400" b="0" baseline="0" dirty="0">
                          <a:cs typeface="B Nazanin" pitchFamily="2" charset="-78"/>
                        </a:rPr>
                        <a:t> مخابرات شهر تهران</a:t>
                      </a:r>
                      <a:endParaRPr lang="en-US" sz="1400" b="0" dirty="0">
                        <a:cs typeface="B Nazanin" pitchFamily="2" charset="-78"/>
                      </a:endParaRPr>
                    </a:p>
                  </a:txBody>
                  <a:tcPr/>
                </a:tc>
                <a:tc>
                  <a:txBody>
                    <a:bodyPr/>
                    <a:lstStyle/>
                    <a:p>
                      <a:pPr algn="ctr"/>
                      <a:r>
                        <a:rPr lang="fa-IR" sz="1400" b="0" dirty="0">
                          <a:cs typeface="B Nazanin" pitchFamily="2" charset="-78"/>
                        </a:rPr>
                        <a:t>اصلاح</a:t>
                      </a:r>
                      <a:r>
                        <a:rPr lang="fa-IR" sz="1400" b="0" baseline="0" dirty="0">
                          <a:cs typeface="B Nazanin" pitchFamily="2" charset="-78"/>
                        </a:rPr>
                        <a:t> جداره جنوبی میدان</a:t>
                      </a:r>
                      <a:endParaRPr lang="en-US" sz="1400" b="0" dirty="0">
                        <a:cs typeface="B Nazanin" pitchFamily="2" charset="-78"/>
                      </a:endParaRPr>
                    </a:p>
                  </a:txBody>
                  <a:tcPr/>
                </a:tc>
                <a:tc>
                  <a:txBody>
                    <a:bodyPr/>
                    <a:lstStyle/>
                    <a:p>
                      <a:pPr algn="ctr"/>
                      <a:r>
                        <a:rPr lang="fa-IR" sz="1400" b="0" dirty="0">
                          <a:cs typeface="B Nazanin" pitchFamily="2" charset="-78"/>
                        </a:rPr>
                        <a:t>4</a:t>
                      </a:r>
                      <a:endParaRPr lang="en-US" sz="1400" b="0" dirty="0">
                        <a:cs typeface="B Nazanin" pitchFamily="2" charset="-78"/>
                      </a:endParaRPr>
                    </a:p>
                  </a:txBody>
                  <a:tcPr/>
                </a:tc>
                <a:extLst>
                  <a:ext uri="{0D108BD9-81ED-4DB2-BD59-A6C34878D82A}">
                    <a16:rowId xmlns:a16="http://schemas.microsoft.com/office/drawing/2014/main" xmlns="" val="10004"/>
                  </a:ext>
                </a:extLst>
              </a:tr>
              <a:tr h="370840">
                <a:tc>
                  <a:txBody>
                    <a:bodyPr/>
                    <a:lstStyle/>
                    <a:p>
                      <a:pPr algn="ctr"/>
                      <a:r>
                        <a:rPr lang="fa-IR" sz="1400" b="0" dirty="0">
                          <a:cs typeface="B Nazanin" pitchFamily="2" charset="-78"/>
                        </a:rPr>
                        <a:t>6ماه</a:t>
                      </a:r>
                      <a:endParaRPr lang="en-US" sz="1400" b="0" dirty="0">
                        <a:cs typeface="B Nazanin" pitchFamily="2" charset="-78"/>
                      </a:endParaRPr>
                    </a:p>
                  </a:txBody>
                  <a:tcPr/>
                </a:tc>
                <a:tc>
                  <a:txBody>
                    <a:bodyPr/>
                    <a:lstStyle/>
                    <a:p>
                      <a:pPr algn="ctr"/>
                      <a:r>
                        <a:rPr lang="fa-IR" sz="1400" b="0" dirty="0">
                          <a:cs typeface="B Nazanin" pitchFamily="2" charset="-78"/>
                        </a:rPr>
                        <a:t>کوتاه مدت</a:t>
                      </a:r>
                      <a:endParaRPr lang="en-US" sz="1400" b="0" dirty="0">
                        <a:cs typeface="B Nazanin" pitchFamily="2" charset="-78"/>
                      </a:endParaRPr>
                    </a:p>
                  </a:txBody>
                  <a:tcPr/>
                </a:tc>
                <a:tc>
                  <a:txBody>
                    <a:bodyPr/>
                    <a:lstStyle/>
                    <a:p>
                      <a:pPr algn="ctr"/>
                      <a:r>
                        <a:rPr lang="fa-IR" sz="1400" b="0" dirty="0">
                          <a:cs typeface="B Nazanin" pitchFamily="2" charset="-78"/>
                        </a:rPr>
                        <a:t>شهرداری منطقه 12</a:t>
                      </a:r>
                      <a:endParaRPr lang="en-US" sz="1400" b="0" dirty="0">
                        <a:cs typeface="B Nazanin" pitchFamily="2" charset="-78"/>
                      </a:endParaRPr>
                    </a:p>
                  </a:txBody>
                  <a:tcPr/>
                </a:tc>
                <a:tc>
                  <a:txBody>
                    <a:bodyPr/>
                    <a:lstStyle/>
                    <a:p>
                      <a:pPr algn="ctr"/>
                      <a:r>
                        <a:rPr lang="fa-IR" sz="1400" b="0" dirty="0">
                          <a:cs typeface="B Nazanin" pitchFamily="2" charset="-78"/>
                        </a:rPr>
                        <a:t>اصلاح پیاده روی جداره شرقی</a:t>
                      </a:r>
                      <a:endParaRPr lang="en-US" sz="1400" b="0" dirty="0">
                        <a:cs typeface="B Nazanin" pitchFamily="2" charset="-78"/>
                      </a:endParaRPr>
                    </a:p>
                  </a:txBody>
                  <a:tcPr/>
                </a:tc>
                <a:tc>
                  <a:txBody>
                    <a:bodyPr/>
                    <a:lstStyle/>
                    <a:p>
                      <a:pPr algn="ctr"/>
                      <a:r>
                        <a:rPr lang="fa-IR" sz="1400" b="0" dirty="0">
                          <a:cs typeface="B Nazanin" pitchFamily="2" charset="-78"/>
                        </a:rPr>
                        <a:t>5</a:t>
                      </a:r>
                      <a:endParaRPr lang="en-US" sz="1400" b="0" dirty="0">
                        <a:cs typeface="B Nazanin" pitchFamily="2" charset="-78"/>
                      </a:endParaRPr>
                    </a:p>
                  </a:txBody>
                  <a:tcPr/>
                </a:tc>
                <a:extLst>
                  <a:ext uri="{0D108BD9-81ED-4DB2-BD59-A6C34878D82A}">
                    <a16:rowId xmlns:a16="http://schemas.microsoft.com/office/drawing/2014/main" xmlns="" val="10005"/>
                  </a:ext>
                </a:extLst>
              </a:tr>
              <a:tr h="1310640">
                <a:tc>
                  <a:txBody>
                    <a:bodyPr/>
                    <a:lstStyle/>
                    <a:p>
                      <a:pPr algn="ctr"/>
                      <a:r>
                        <a:rPr lang="fa-IR" sz="1400" b="0" dirty="0">
                          <a:cs typeface="B Nazanin" pitchFamily="2" charset="-78"/>
                        </a:rPr>
                        <a:t>5</a:t>
                      </a:r>
                      <a:r>
                        <a:rPr lang="fa-IR" sz="1400" b="0" baseline="0" dirty="0">
                          <a:cs typeface="B Nazanin" pitchFamily="2" charset="-78"/>
                        </a:rPr>
                        <a:t> تا 6 سال ( این پروژه با توجه به اینکه با استفاده از مکانیزم تشویق ساکنان و افزایش حس رقابت در آنها انجام می شود ممکن است سال ها طول بکشد)</a:t>
                      </a:r>
                      <a:endParaRPr lang="en-US" sz="1400" b="0" dirty="0">
                        <a:cs typeface="B Nazanin" pitchFamily="2" charset="-78"/>
                      </a:endParaRPr>
                    </a:p>
                  </a:txBody>
                  <a:tcPr/>
                </a:tc>
                <a:tc>
                  <a:txBody>
                    <a:bodyPr/>
                    <a:lstStyle/>
                    <a:p>
                      <a:pPr algn="ctr"/>
                      <a:r>
                        <a:rPr lang="fa-IR" sz="1400" b="0" dirty="0">
                          <a:cs typeface="B Nazanin" pitchFamily="2" charset="-78"/>
                        </a:rPr>
                        <a:t>بلند مدت</a:t>
                      </a:r>
                      <a:endParaRPr lang="en-US" sz="1400" b="0" dirty="0">
                        <a:cs typeface="B Nazanin" pitchFamily="2" charset="-78"/>
                      </a:endParaRPr>
                    </a:p>
                  </a:txBody>
                  <a:tcPr/>
                </a:tc>
                <a:tc>
                  <a:txBody>
                    <a:bodyPr/>
                    <a:lstStyle/>
                    <a:p>
                      <a:pPr algn="ctr"/>
                      <a:r>
                        <a:rPr lang="fa-IR" sz="1400" b="0" dirty="0">
                          <a:cs typeface="B Nazanin" pitchFamily="2" charset="-78"/>
                        </a:rPr>
                        <a:t>بخش خصوصی</a:t>
                      </a:r>
                      <a:endParaRPr lang="en-US" sz="1400" b="0" dirty="0">
                        <a:cs typeface="B Nazanin" pitchFamily="2" charset="-78"/>
                      </a:endParaRPr>
                    </a:p>
                  </a:txBody>
                  <a:tcPr/>
                </a:tc>
                <a:tc>
                  <a:txBody>
                    <a:bodyPr/>
                    <a:lstStyle/>
                    <a:p>
                      <a:pPr algn="ctr"/>
                      <a:r>
                        <a:rPr lang="fa-IR" sz="1400" b="0" dirty="0">
                          <a:cs typeface="B Nazanin" pitchFamily="2" charset="-78"/>
                        </a:rPr>
                        <a:t>نوسازی جداره شمالی</a:t>
                      </a:r>
                      <a:endParaRPr lang="en-US" sz="1400" b="0" dirty="0">
                        <a:cs typeface="B Nazanin" pitchFamily="2" charset="-78"/>
                      </a:endParaRPr>
                    </a:p>
                  </a:txBody>
                  <a:tcPr/>
                </a:tc>
                <a:tc>
                  <a:txBody>
                    <a:bodyPr/>
                    <a:lstStyle/>
                    <a:p>
                      <a:pPr algn="ctr"/>
                      <a:r>
                        <a:rPr lang="fa-IR" sz="1400" b="0" dirty="0">
                          <a:cs typeface="B Nazanin" pitchFamily="2" charset="-78"/>
                        </a:rPr>
                        <a:t>6</a:t>
                      </a:r>
                      <a:endParaRPr lang="en-US" sz="1400" b="0" dirty="0">
                        <a:cs typeface="B Nazanin" pitchFamily="2" charset="-78"/>
                      </a:endParaRPr>
                    </a:p>
                  </a:txBody>
                  <a:tcPr/>
                </a:tc>
                <a:extLst>
                  <a:ext uri="{0D108BD9-81ED-4DB2-BD59-A6C34878D82A}">
                    <a16:rowId xmlns:a16="http://schemas.microsoft.com/office/drawing/2014/main" xmlns="" val="10006"/>
                  </a:ext>
                </a:extLst>
              </a:tr>
              <a:tr h="579120">
                <a:tc>
                  <a:txBody>
                    <a:bodyPr/>
                    <a:lstStyle/>
                    <a:p>
                      <a:pPr algn="ctr"/>
                      <a:r>
                        <a:rPr lang="fa-IR" sz="1400" b="0" dirty="0">
                          <a:cs typeface="B Nazanin" pitchFamily="2" charset="-78"/>
                        </a:rPr>
                        <a:t>2 سال</a:t>
                      </a:r>
                      <a:endParaRPr lang="en-US" sz="1400" b="0" dirty="0">
                        <a:cs typeface="B Nazanin" pitchFamily="2" charset="-78"/>
                      </a:endParaRPr>
                    </a:p>
                  </a:txBody>
                  <a:tcPr/>
                </a:tc>
                <a:tc>
                  <a:txBody>
                    <a:bodyPr/>
                    <a:lstStyle/>
                    <a:p>
                      <a:pPr algn="ctr"/>
                      <a:r>
                        <a:rPr lang="fa-IR" sz="1400" b="0" dirty="0">
                          <a:cs typeface="B Nazanin" pitchFamily="2" charset="-78"/>
                        </a:rPr>
                        <a:t>میان مدت</a:t>
                      </a:r>
                      <a:endParaRPr lang="en-US" sz="1400" b="0" dirty="0">
                        <a:cs typeface="B Nazanin" pitchFamily="2" charset="-78"/>
                      </a:endParaRPr>
                    </a:p>
                  </a:txBody>
                  <a:tcPr/>
                </a:tc>
                <a:tc>
                  <a:txBody>
                    <a:bodyPr/>
                    <a:lstStyle/>
                    <a:p>
                      <a:pPr algn="ctr"/>
                      <a:r>
                        <a:rPr lang="fa-IR" sz="1400" b="0" dirty="0">
                          <a:cs typeface="B Nazanin" pitchFamily="2" charset="-78"/>
                        </a:rPr>
                        <a:t>بخش خصوصی</a:t>
                      </a:r>
                      <a:endParaRPr lang="en-US" sz="1400" b="0" dirty="0">
                        <a:cs typeface="B Nazanin" pitchFamily="2" charset="-78"/>
                      </a:endParaRPr>
                    </a:p>
                  </a:txBody>
                  <a:tcPr/>
                </a:tc>
                <a:tc>
                  <a:txBody>
                    <a:bodyPr/>
                    <a:lstStyle/>
                    <a:p>
                      <a:pPr algn="ctr"/>
                      <a:r>
                        <a:rPr lang="fa-IR" sz="1400" b="0" dirty="0">
                          <a:cs typeface="B Nazanin" pitchFamily="2" charset="-78"/>
                        </a:rPr>
                        <a:t>نوسازی جداره</a:t>
                      </a:r>
                      <a:r>
                        <a:rPr lang="fa-IR" sz="1400" b="0" baseline="0" dirty="0">
                          <a:cs typeface="B Nazanin" pitchFamily="2" charset="-78"/>
                        </a:rPr>
                        <a:t> های شرقی و غربی</a:t>
                      </a:r>
                      <a:endParaRPr lang="en-US" sz="1400" b="0" dirty="0">
                        <a:cs typeface="B Nazanin" pitchFamily="2" charset="-78"/>
                      </a:endParaRPr>
                    </a:p>
                  </a:txBody>
                  <a:tcPr/>
                </a:tc>
                <a:tc>
                  <a:txBody>
                    <a:bodyPr/>
                    <a:lstStyle/>
                    <a:p>
                      <a:pPr algn="ctr"/>
                      <a:r>
                        <a:rPr lang="fa-IR" sz="1400" b="0" dirty="0">
                          <a:cs typeface="B Nazanin" pitchFamily="2" charset="-78"/>
                        </a:rPr>
                        <a:t>7</a:t>
                      </a:r>
                      <a:endParaRPr lang="en-US" sz="1400" b="0" dirty="0">
                        <a:cs typeface="B Nazanin" pitchFamily="2" charset="-78"/>
                      </a:endParaRPr>
                    </a:p>
                  </a:txBody>
                  <a:tcPr/>
                </a:tc>
                <a:extLst>
                  <a:ext uri="{0D108BD9-81ED-4DB2-BD59-A6C34878D82A}">
                    <a16:rowId xmlns:a16="http://schemas.microsoft.com/office/drawing/2014/main" xmlns="" val="10007"/>
                  </a:ext>
                </a:extLst>
              </a:tr>
              <a:tr h="579120">
                <a:tc>
                  <a:txBody>
                    <a:bodyPr/>
                    <a:lstStyle/>
                    <a:p>
                      <a:pPr algn="ctr"/>
                      <a:r>
                        <a:rPr lang="fa-IR" sz="1400" b="0" dirty="0">
                          <a:cs typeface="B Nazanin" pitchFamily="2" charset="-78"/>
                        </a:rPr>
                        <a:t>2 ماه</a:t>
                      </a:r>
                      <a:endParaRPr lang="en-US" sz="1400" b="0" dirty="0">
                        <a:cs typeface="B Nazanin" pitchFamily="2" charset="-78"/>
                      </a:endParaRPr>
                    </a:p>
                  </a:txBody>
                  <a:tcPr/>
                </a:tc>
                <a:tc>
                  <a:txBody>
                    <a:bodyPr/>
                    <a:lstStyle/>
                    <a:p>
                      <a:pPr algn="ctr"/>
                      <a:r>
                        <a:rPr lang="fa-IR" sz="1400" b="0" dirty="0">
                          <a:cs typeface="B Nazanin" pitchFamily="2" charset="-78"/>
                        </a:rPr>
                        <a:t>کوتاه مدت</a:t>
                      </a:r>
                      <a:endParaRPr lang="en-US" sz="1400" b="0" dirty="0">
                        <a:cs typeface="B Nazanin" pitchFamily="2" charset="-78"/>
                      </a:endParaRPr>
                    </a:p>
                  </a:txBody>
                  <a:tcPr/>
                </a:tc>
                <a:tc>
                  <a:txBody>
                    <a:bodyPr/>
                    <a:lstStyle/>
                    <a:p>
                      <a:pPr algn="ctr"/>
                      <a:r>
                        <a:rPr lang="fa-IR" sz="1400" b="0" dirty="0">
                          <a:cs typeface="B Nazanin" pitchFamily="2" charset="-78"/>
                        </a:rPr>
                        <a:t>سازمان میراث فرهنگی</a:t>
                      </a:r>
                      <a:endParaRPr lang="en-US" sz="1400" b="0" dirty="0">
                        <a:cs typeface="B Nazanin" pitchFamily="2" charset="-78"/>
                      </a:endParaRPr>
                    </a:p>
                  </a:txBody>
                  <a:tcPr/>
                </a:tc>
                <a:tc>
                  <a:txBody>
                    <a:bodyPr/>
                    <a:lstStyle/>
                    <a:p>
                      <a:pPr algn="ctr"/>
                      <a:r>
                        <a:rPr lang="fa-IR" sz="1400" b="0" dirty="0">
                          <a:cs typeface="B Nazanin" pitchFamily="2" charset="-78"/>
                        </a:rPr>
                        <a:t>نورپردازی ساختمان های شاخص تاریخی</a:t>
                      </a:r>
                      <a:endParaRPr lang="en-US" sz="1400" b="0" dirty="0">
                        <a:cs typeface="B Nazanin" pitchFamily="2" charset="-78"/>
                      </a:endParaRPr>
                    </a:p>
                  </a:txBody>
                  <a:tcPr/>
                </a:tc>
                <a:tc>
                  <a:txBody>
                    <a:bodyPr/>
                    <a:lstStyle/>
                    <a:p>
                      <a:pPr algn="ctr"/>
                      <a:r>
                        <a:rPr lang="fa-IR" sz="1400" b="0" dirty="0">
                          <a:cs typeface="B Nazanin" pitchFamily="2" charset="-78"/>
                        </a:rPr>
                        <a:t>8</a:t>
                      </a:r>
                      <a:endParaRPr lang="en-US" sz="1400" b="0" dirty="0">
                        <a:cs typeface="B Nazanin" pitchFamily="2" charset="-78"/>
                      </a:endParaRPr>
                    </a:p>
                  </a:txBody>
                  <a:tcPr/>
                </a:tc>
                <a:extLst>
                  <a:ext uri="{0D108BD9-81ED-4DB2-BD59-A6C34878D82A}">
                    <a16:rowId xmlns:a16="http://schemas.microsoft.com/office/drawing/2014/main" xmlns="" val="10008"/>
                  </a:ext>
                </a:extLst>
              </a:tr>
            </a:tbl>
          </a:graphicData>
        </a:graphic>
      </p:graphicFrame>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lham\Desktop\kargah tarahi shahri\عکس میدان توپخانه\1.2.JPG"/>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24" y="7645186"/>
            <a:ext cx="6857999" cy="2260814"/>
          </a:xfrm>
          <a:prstGeom prst="rect">
            <a:avLst/>
          </a:prstGeom>
          <a:noFill/>
        </p:spPr>
      </p:pic>
      <p:cxnSp>
        <p:nvCxnSpPr>
          <p:cNvPr id="6" name="Straight Connector 5"/>
          <p:cNvCxnSpPr/>
          <p:nvPr/>
        </p:nvCxnSpPr>
        <p:spPr>
          <a:xfrm>
            <a:off x="642918" y="1023910"/>
            <a:ext cx="557216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0372" y="716133"/>
            <a:ext cx="3286148" cy="307777"/>
          </a:xfrm>
          <a:prstGeom prst="rect">
            <a:avLst/>
          </a:prstGeom>
          <a:noFill/>
        </p:spPr>
        <p:txBody>
          <a:bodyPr wrap="square" rtlCol="0">
            <a:spAutoFit/>
          </a:bodyPr>
          <a:lstStyle/>
          <a:p>
            <a:pPr algn="r" rtl="1"/>
            <a:r>
              <a:rPr lang="fa-IR" sz="1400" b="1" dirty="0">
                <a:cs typeface="B Nazanin" pitchFamily="2" charset="-78"/>
              </a:rPr>
              <a:t>طراحی شهری میدان امام خمینی</a:t>
            </a:r>
            <a:endParaRPr lang="en-US" sz="1400" b="1" dirty="0">
              <a:cs typeface="B Nazanin" pitchFamily="2" charset="-78"/>
            </a:endParaRPr>
          </a:p>
        </p:txBody>
      </p:sp>
      <p:sp>
        <p:nvSpPr>
          <p:cNvPr id="8" name="TextBox 7"/>
          <p:cNvSpPr txBox="1"/>
          <p:nvPr/>
        </p:nvSpPr>
        <p:spPr>
          <a:xfrm>
            <a:off x="-571528" y="716133"/>
            <a:ext cx="2224102" cy="307777"/>
          </a:xfrm>
          <a:prstGeom prst="rect">
            <a:avLst/>
          </a:prstGeom>
          <a:noFill/>
        </p:spPr>
        <p:txBody>
          <a:bodyPr wrap="square" rtlCol="0">
            <a:spAutoFit/>
          </a:bodyPr>
          <a:lstStyle/>
          <a:p>
            <a:pPr algn="r" rtl="1"/>
            <a:r>
              <a:rPr lang="fa-IR" sz="1400" b="1" dirty="0">
                <a:cs typeface="B Nazanin" pitchFamily="2" charset="-78"/>
              </a:rPr>
              <a:t>منابع و ماخذ</a:t>
            </a:r>
            <a:endParaRPr lang="en-US" sz="1400" b="1" dirty="0">
              <a:cs typeface="B Nazanin" pitchFamily="2" charset="-78"/>
            </a:endParaRPr>
          </a:p>
        </p:txBody>
      </p:sp>
      <p:sp>
        <p:nvSpPr>
          <p:cNvPr id="9" name="Slide Number Placeholder 8"/>
          <p:cNvSpPr>
            <a:spLocks noGrp="1"/>
          </p:cNvSpPr>
          <p:nvPr>
            <p:ph type="sldNum" sz="quarter" idx="12"/>
          </p:nvPr>
        </p:nvSpPr>
        <p:spPr/>
        <p:txBody>
          <a:bodyPr/>
          <a:lstStyle/>
          <a:p>
            <a:fld id="{FF86FEA7-80B1-4C74-85F3-91076A821A0B}" type="slidenum">
              <a:rPr lang="en-US" smtClean="0"/>
              <a:pPr/>
              <a:t>97</a:t>
            </a:fld>
            <a:endParaRPr lang="en-US" dirty="0"/>
          </a:p>
        </p:txBody>
      </p:sp>
      <p:sp>
        <p:nvSpPr>
          <p:cNvPr id="12" name="TextBox 11"/>
          <p:cNvSpPr txBox="1"/>
          <p:nvPr/>
        </p:nvSpPr>
        <p:spPr>
          <a:xfrm>
            <a:off x="571480" y="1095348"/>
            <a:ext cx="5715040" cy="4616648"/>
          </a:xfrm>
          <a:prstGeom prst="rect">
            <a:avLst/>
          </a:prstGeom>
          <a:noFill/>
        </p:spPr>
        <p:txBody>
          <a:bodyPr wrap="square" rtlCol="0">
            <a:spAutoFit/>
          </a:bodyPr>
          <a:lstStyle/>
          <a:p>
            <a:pPr lvl="0" algn="just" rtl="1">
              <a:buFont typeface="Wingdings" pitchFamily="2" charset="2"/>
              <a:buChar char="Ø"/>
            </a:pPr>
            <a:r>
              <a:rPr lang="fa-IR" sz="1400" b="1" dirty="0">
                <a:cs typeface="B Nazanin" pitchFamily="2" charset="-78"/>
              </a:rPr>
              <a:t>اعلاعدیلی، امیر : مناظر خیابانی شهر، نشر همام، 1386.</a:t>
            </a:r>
          </a:p>
          <a:p>
            <a:pPr lvl="0" algn="just" rtl="1">
              <a:buFont typeface="Wingdings" pitchFamily="2" charset="2"/>
              <a:buChar char="Ø"/>
            </a:pPr>
            <a:endParaRPr lang="fa-IR" sz="1400" b="1" dirty="0">
              <a:cs typeface="B Nazanin" pitchFamily="2" charset="-78"/>
            </a:endParaRPr>
          </a:p>
          <a:p>
            <a:pPr lvl="0" algn="just" rtl="1">
              <a:buFont typeface="Wingdings" pitchFamily="2" charset="2"/>
              <a:buChar char="Ø"/>
            </a:pPr>
            <a:r>
              <a:rPr lang="fa-IR" sz="1400" b="1" dirty="0">
                <a:cs typeface="B Nazanin" pitchFamily="2" charset="-78"/>
              </a:rPr>
              <a:t>پاکزاد، جهانشاه : مبانی نظری و فرآیند طراحی شهری، وزارت مسکن و شهرسازی، 1385.</a:t>
            </a:r>
          </a:p>
          <a:p>
            <a:pPr lvl="0" algn="just" rtl="1">
              <a:buFont typeface="Wingdings" pitchFamily="2" charset="2"/>
              <a:buChar char="Ø"/>
            </a:pPr>
            <a:endParaRPr lang="en-US" sz="1400" b="1" dirty="0">
              <a:cs typeface="B Nazanin" pitchFamily="2" charset="-78"/>
            </a:endParaRPr>
          </a:p>
          <a:p>
            <a:pPr lvl="0" algn="just" rtl="1">
              <a:buFont typeface="Wingdings" pitchFamily="2" charset="2"/>
              <a:buChar char="Ø"/>
            </a:pPr>
            <a:r>
              <a:rPr lang="fa-IR" sz="1400" b="1" dirty="0">
                <a:cs typeface="B Nazanin" pitchFamily="2" charset="-78"/>
              </a:rPr>
              <a:t>توسلی، محمود : طراحی شهری خیابان کارگر، انتشارات شرکت عمران و بهسازی شهری، 1379.</a:t>
            </a:r>
          </a:p>
          <a:p>
            <a:pPr lvl="0" algn="just" rtl="1">
              <a:buFont typeface="Wingdings" pitchFamily="2" charset="2"/>
              <a:buChar char="Ø"/>
            </a:pPr>
            <a:endParaRPr lang="fa-IR" sz="1400" b="1" dirty="0">
              <a:cs typeface="B Nazanin" pitchFamily="2" charset="-78"/>
            </a:endParaRPr>
          </a:p>
          <a:p>
            <a:pPr algn="just" rtl="1">
              <a:buFont typeface="Wingdings" pitchFamily="2" charset="2"/>
              <a:buChar char="Ø"/>
            </a:pPr>
            <a:r>
              <a:rPr lang="fa-IR" sz="1400" b="1" dirty="0">
                <a:cs typeface="B Nazanin" pitchFamily="2" charset="-78"/>
              </a:rPr>
              <a:t>توسلی، محمود : طراحی شهری در بخش مرکزی تهران، انتشارات مرکز مطلعات و تحقیقات شهرسازی و معماری ایران، 1376.</a:t>
            </a:r>
          </a:p>
          <a:p>
            <a:pPr algn="just" rtl="1">
              <a:buFont typeface="Wingdings" pitchFamily="2" charset="2"/>
              <a:buChar char="Ø"/>
            </a:pPr>
            <a:endParaRPr lang="fa-IR" sz="1400" b="1" dirty="0">
              <a:cs typeface="B Nazanin" pitchFamily="2" charset="-78"/>
            </a:endParaRPr>
          </a:p>
          <a:p>
            <a:pPr algn="just" rtl="1">
              <a:buFont typeface="Wingdings" pitchFamily="2" charset="2"/>
              <a:buChar char="Ø"/>
            </a:pPr>
            <a:r>
              <a:rPr lang="fa-IR" sz="1400" b="1" dirty="0">
                <a:cs typeface="B Nazanin" pitchFamily="2" charset="-78"/>
              </a:rPr>
              <a:t>ذبیحی، حسین: کنکاشی در نظریه ها، تئوری ها و اقدامات شهرسازی، انتشارات جهاد دانشگاهی، 1390</a:t>
            </a:r>
          </a:p>
          <a:p>
            <a:pPr algn="just" rtl="1">
              <a:buFont typeface="Wingdings" pitchFamily="2" charset="2"/>
              <a:buChar char="Ø"/>
            </a:pPr>
            <a:endParaRPr lang="fa-IR" sz="1400" b="1" dirty="0">
              <a:cs typeface="B Nazanin" pitchFamily="2" charset="-78"/>
            </a:endParaRPr>
          </a:p>
          <a:p>
            <a:pPr algn="just" rtl="1">
              <a:buFont typeface="Wingdings" pitchFamily="2" charset="2"/>
              <a:buChar char="Ø"/>
            </a:pPr>
            <a:r>
              <a:rPr lang="fa-IR" sz="1400" b="1" dirty="0">
                <a:cs typeface="B Nazanin" pitchFamily="2" charset="-78"/>
              </a:rPr>
              <a:t>موره، ژان پیر و دیگران : فضاهای شهری- طراحی- اجرا- مدیریت، انتشارات شهرداری تهران، 1373</a:t>
            </a:r>
          </a:p>
          <a:p>
            <a:pPr algn="just" rtl="1">
              <a:buFont typeface="Wingdings" pitchFamily="2" charset="2"/>
              <a:buChar char="Ø"/>
            </a:pPr>
            <a:endParaRPr lang="fa-IR" sz="1400" b="1" dirty="0">
              <a:cs typeface="B Nazanin" pitchFamily="2" charset="-78"/>
            </a:endParaRPr>
          </a:p>
          <a:p>
            <a:pPr lvl="0" algn="just" rtl="1">
              <a:buFont typeface="Wingdings" pitchFamily="2" charset="2"/>
              <a:buChar char="Ø"/>
            </a:pPr>
            <a:r>
              <a:rPr lang="fa-IR" sz="1400" b="1" dirty="0">
                <a:cs typeface="B Nazanin" pitchFamily="2" charset="-78"/>
              </a:rPr>
              <a:t>لینچ، کوین : سیمای شهر، ترجمه دکتر منوچهر مزینی، انتشارات دانشگاه تهران، 1383.</a:t>
            </a:r>
          </a:p>
          <a:p>
            <a:pPr lvl="0" algn="just" rtl="1">
              <a:buFont typeface="Wingdings" pitchFamily="2" charset="2"/>
              <a:buChar char="Ø"/>
            </a:pPr>
            <a:endParaRPr lang="en-US" sz="1400" b="1" dirty="0">
              <a:cs typeface="B Nazanin" pitchFamily="2" charset="-78"/>
            </a:endParaRPr>
          </a:p>
          <a:p>
            <a:pPr algn="just" rtl="1">
              <a:buFont typeface="Wingdings" pitchFamily="2" charset="2"/>
              <a:buChar char="Ø"/>
            </a:pPr>
            <a:r>
              <a:rPr lang="fa-IR" sz="1400" b="1" dirty="0">
                <a:cs typeface="B Nazanin" pitchFamily="2" charset="-78"/>
              </a:rPr>
              <a:t>قریب، فریدون : شبکه ارتباطی در طراحی شهری، انتشارات دانشگاه تهران، 1385</a:t>
            </a:r>
          </a:p>
          <a:p>
            <a:pPr lvl="0" algn="just" rtl="1">
              <a:buFont typeface="Wingdings" pitchFamily="2" charset="2"/>
              <a:buChar char="Ø"/>
            </a:pPr>
            <a:endParaRPr lang="en-US" sz="1400" b="1" dirty="0">
              <a:cs typeface="B Nazanin" pitchFamily="2" charset="-78"/>
            </a:endParaRPr>
          </a:p>
          <a:p>
            <a:pPr algn="just" rtl="1">
              <a:buFont typeface="Wingdings" pitchFamily="2" charset="2"/>
              <a:buChar char="Ø"/>
            </a:pPr>
            <a:endParaRPr lang="en-US" sz="1400" b="1" dirty="0">
              <a:cs typeface="B Nazanin" pitchFamily="2" charset="-78"/>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2434</TotalTime>
  <Words>16129</Words>
  <Application>Microsoft Office PowerPoint</Application>
  <PresentationFormat>A4 Paper (210x297 mm)</PresentationFormat>
  <Paragraphs>1819</Paragraphs>
  <Slides>97</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97</vt:i4>
      </vt:variant>
    </vt:vector>
  </HeadingPairs>
  <TitlesOfParts>
    <vt:vector size="106" baseType="lpstr">
      <vt:lpstr>Arial</vt:lpstr>
      <vt:lpstr>B Homa</vt:lpstr>
      <vt:lpstr>B Mitra</vt:lpstr>
      <vt:lpstr>B Nazanin</vt:lpstr>
      <vt:lpstr>Calibri</vt:lpstr>
      <vt:lpstr>IPT.Koodak</vt:lpstr>
      <vt:lpstr>Symbol</vt:lpstr>
      <vt:lpstr>Wingdings</vt:lpstr>
      <vt:lpstr>Office Theme</vt:lpstr>
      <vt:lpstr>PowerPoint Presentation</vt:lpstr>
      <vt:lpstr>PowerPoint Presentation</vt:lpstr>
      <vt:lpstr>PowerPoint Presentation</vt:lpstr>
      <vt:lpstr>PowerPoint Presentation</vt:lpstr>
      <vt:lpstr>پروسه اول  شناخت نیازها، امکانات و منابع و محدودیت ها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جداره شمالی میدان</vt:lpstr>
      <vt:lpstr>جداره جنوبی میدان</vt:lpstr>
      <vt:lpstr>جداره شرقی میدان</vt:lpstr>
      <vt:lpstr>جداره شمالی میدان</vt:lpstr>
      <vt:lpstr>PowerPoint Presentation</vt:lpstr>
      <vt:lpstr>جداره شرقی میدان</vt:lpstr>
      <vt:lpstr>جداره شمالی میدان</vt:lpstr>
      <vt:lpstr>جداره جنوبی میدان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دیدهای مسیر از میدان تا کاخ گلستان</vt:lpstr>
      <vt:lpstr>PowerPoint Presentation</vt:lpstr>
      <vt:lpstr>PowerPoint Presentation</vt:lpstr>
      <vt:lpstr>PowerPoint Presentation</vt:lpstr>
      <vt:lpstr>PowerPoint Presentation</vt:lpstr>
      <vt:lpstr>پروسه دوم  تجزیه و تحلیل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پروسه سوم   بررسی راه حل های ممکن و اقدامات نسبی و  انتخاب راه راه حل بهینه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پروسه چهارم  بررسی تاثیرات برنامه ریزی</vt:lpstr>
      <vt:lpstr>PowerPoint Presentation</vt:lpstr>
      <vt:lpstr>PowerPoint Presentation</vt:lpstr>
      <vt:lpstr>PowerPoint Presentation</vt:lpstr>
      <vt:lpstr>پروسه پنجم   بازنگری در برنامه ریزی شهری</vt:lpstr>
      <vt:lpstr>PowerPoint Presentation</vt:lpstr>
      <vt:lpstr>پروسه ششم   برنامه اجرایی و مکانیسم اجرایی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پروسه هفتم   نظارت و کنترل</vt:lpstr>
      <vt:lpstr>PowerPoint Presentation</vt:lpstr>
      <vt:lpstr>PowerPoint Presentation</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Elham</dc:creator>
  <cp:lastModifiedBy>Mohammad</cp:lastModifiedBy>
  <cp:revision>296</cp:revision>
  <dcterms:created xsi:type="dcterms:W3CDTF">2012-01-22T08:57:21Z</dcterms:created>
  <dcterms:modified xsi:type="dcterms:W3CDTF">2020-12-13T23:32:32Z</dcterms:modified>
</cp:coreProperties>
</file>